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7"/>
  </p:notesMasterIdLst>
  <p:sldIdLst>
    <p:sldId id="256" r:id="rId5"/>
    <p:sldId id="271" r:id="rId6"/>
    <p:sldId id="272" r:id="rId7"/>
    <p:sldId id="328" r:id="rId8"/>
    <p:sldId id="273" r:id="rId9"/>
    <p:sldId id="258" r:id="rId10"/>
    <p:sldId id="263" r:id="rId11"/>
    <p:sldId id="326" r:id="rId12"/>
    <p:sldId id="292" r:id="rId13"/>
    <p:sldId id="327" r:id="rId14"/>
    <p:sldId id="265" r:id="rId15"/>
    <p:sldId id="269" r:id="rId16"/>
    <p:sldId id="270" r:id="rId17"/>
    <p:sldId id="259" r:id="rId18"/>
    <p:sldId id="274" r:id="rId19"/>
    <p:sldId id="275" r:id="rId20"/>
    <p:sldId id="276" r:id="rId21"/>
    <p:sldId id="277" r:id="rId22"/>
    <p:sldId id="279" r:id="rId23"/>
    <p:sldId id="280" r:id="rId24"/>
    <p:sldId id="282" r:id="rId25"/>
    <p:sldId id="299" r:id="rId26"/>
    <p:sldId id="329" r:id="rId27"/>
    <p:sldId id="330" r:id="rId28"/>
    <p:sldId id="315" r:id="rId29"/>
    <p:sldId id="332" r:id="rId30"/>
    <p:sldId id="321" r:id="rId31"/>
    <p:sldId id="333" r:id="rId32"/>
    <p:sldId id="334" r:id="rId33"/>
    <p:sldId id="335" r:id="rId34"/>
    <p:sldId id="322" r:id="rId35"/>
    <p:sldId id="336" r:id="rId36"/>
    <p:sldId id="337" r:id="rId37"/>
    <p:sldId id="338" r:id="rId38"/>
    <p:sldId id="323" r:id="rId39"/>
    <p:sldId id="324" r:id="rId40"/>
    <p:sldId id="325" r:id="rId41"/>
    <p:sldId id="339" r:id="rId42"/>
    <p:sldId id="285" r:id="rId43"/>
    <p:sldId id="289" r:id="rId44"/>
    <p:sldId id="290" r:id="rId45"/>
    <p:sldId id="291" r:id="rId4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howGuides="1">
      <p:cViewPr varScale="1">
        <p:scale>
          <a:sx n="65" d="100"/>
          <a:sy n="65" d="100"/>
        </p:scale>
        <p:origin x="1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9B97F-6899-48A3-88DB-E13B2DDFF63D}" type="datetimeFigureOut">
              <a:rPr lang="it-IT" smtClean="0"/>
              <a:t>09/03/2025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52FAB-365B-4082-B45A-75DF9FEE3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146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D7F24282-7973-ADC4-FA0D-08C655FC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8EECCB-00C4-F6B6-AF55-89F7E09E7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C7C749-A505-333E-0CCD-A315B48B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FF8D63-B4E6-EBAA-02C2-6F4050F5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357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5519B-8FDF-C784-3011-0511A470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022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14CA77-6C0A-E708-0259-F74040789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13533"/>
            <a:ext cx="10515600" cy="256343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D69009-2BE3-3962-0F0A-F8D30BCF0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02665B-A834-6CDE-293B-955A68B3A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C8E4D-0C33-F7AA-2503-FF08038A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26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B59C5944-3F75-6311-BC71-3E9CF6720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390CCFB-7B89-279A-BC0C-092E8CBB7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6348B4-1F5C-4BF9-2353-A668CF73C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D1FCE1-4290-1B23-E620-01238908F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4A377-A1FC-4217-53E9-A0364CF67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A7E03D-D7EE-D666-F409-BA1084F4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406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0641E8-00C8-A77B-B3B6-76762EAD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1E558C-CBB5-827E-B5B9-3CA43B640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2370DC5-9DE8-F623-38A7-388BFEC7D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D55256D-51F2-44BC-CBB2-2EEF15B6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DC7010-2BD0-F252-D493-53C36108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0FBC2A-5488-30F8-A802-8736CB721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22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0E4CFC-D7BA-836F-DE88-373E050BC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A17E20-9A5F-2C8D-E6CB-E1685A9DB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7B93230-EA80-639B-57FB-943F216B1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7625A84-4638-DF34-04A2-3DA255E54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9D39F1-75C5-787D-B91D-288636F21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9046980-0202-6D89-72C3-4E74AC4B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D4A0662-85C2-D127-0CF8-094A6EB1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588A588-3700-0727-D46A-588FB531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75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AF4E68-C0E4-99D4-45E1-420D7956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D1A18F3-2E04-93EF-7E3E-26F890C4B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5C29C82-2630-F898-2D15-C2F6CD2B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8B7745-819F-D306-F13D-73ED1984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09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76149A5-0E38-7A19-DAB0-0959033E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F657ECE-CA6A-2713-C941-496A052F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4B21B1-F028-E7A5-C8BD-5E673A6CF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821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7C0CD9-0D62-2B25-688D-C7D711D78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72FBBC-97C5-6FAF-9E3B-3DECC620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1086C4D-1CA5-92BD-2BBE-2F12FD701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F9E97F-6E73-5C22-3D81-E386311D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62DB82-EA7A-AF55-0DC3-FF8B4E3F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C1E0A0-4123-F578-BEE4-0E335705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429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854586-8AA2-04BA-6F72-BB55F780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AE3196B-957B-AAB3-BD5F-44D47AD76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5DB681-BA30-8D8D-4216-699ED093D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F8EC65C-0DA8-BFB7-D92D-B30D702CC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5CCB40-6F14-C60B-015B-0D43C049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CDA298-6AB5-B9DB-49C4-C3F4093E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95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AD294A-1B83-3760-F452-4D4C5F05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2E94336-473A-CD29-2909-3E9106D02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9E1D7B-5D83-69E4-8FF5-7AC92573A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CCBB22-40C3-20D9-B469-F48AA77F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952143-C858-928D-18F7-03F53962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4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F01E5B3-8D4C-6260-5FF2-B167B2B43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A19E2D4-41B0-7052-14A7-6C9193A28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244EB9-8457-910E-0575-99CEAD556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AB8B92-5955-F745-2FFF-DDA472F4A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206BFC-2874-809E-EB16-E5C350FBB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519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817E98B6-F8D9-5321-25AC-632926AB4A4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69E7D0D-8393-406C-D9AB-DE0BD61B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38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4A66ED-F8ED-4521-B026-7E03A29BB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8747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3EC8D9-106D-01F3-E66C-63C559900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A271-C0F7-0641-ACBE-028674FE1DE3}" type="datetimeFigureOut">
              <a:rPr lang="it-IT" smtClean="0"/>
              <a:pPr/>
              <a:t>09/03/2025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A7CDB3-9501-D0AE-BA49-56C965C68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F65030-FEB7-5C6E-C9CF-639D95D40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647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erasmusplus.it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s://youtu.be/d3uaAhZFYk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erasmusplus.it/programma/mondo-erasmu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cas/login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twinning2014-2020.indire.it/wp-content/uploads/2023/02/FASE-EU-LOGIN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-education.ec.europa.e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hool-education.ec.europa.eu/it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asmusplus.it/ambasciatori_scuola/basilicata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3.jpeg"/><Relationship Id="rId2" Type="http://schemas.openxmlformats.org/officeDocument/2006/relationships/hyperlink" Target="http://sportelloeuropa.altervista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hyperlink" Target="mailto:sportello.europa.basilicata@gmail.co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acebook.com/profile.php?id=61565067046769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8.jpg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73" y="1427416"/>
            <a:ext cx="10436996" cy="422727"/>
          </a:xfrm>
        </p:spPr>
        <p:txBody>
          <a:bodyPr>
            <a:normAutofit/>
          </a:bodyPr>
          <a:lstStyle/>
          <a:p>
            <a:pPr marL="0" indent="0">
              <a:spcAft>
                <a:spcPts val="2100"/>
              </a:spcAft>
            </a:pPr>
            <a:r>
              <a:rPr lang="en" sz="2400" i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Piano di formazione docenti neo-assunti a.s. 2024/2025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B9D4D49-7824-8D07-26D0-A20781B71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3234" y="1749759"/>
            <a:ext cx="10515600" cy="422727"/>
          </a:xfrm>
        </p:spPr>
        <p:txBody>
          <a:bodyPr>
            <a:normAutofit/>
          </a:bodyPr>
          <a:lstStyle/>
          <a:p>
            <a:pPr algn="ctr"/>
            <a:r>
              <a:rPr lang="en" b="1" i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Basilicata (Potenza, Melfi, Moliterno, Matera e Policoro)</a:t>
            </a:r>
          </a:p>
          <a:p>
            <a:pPr algn="ctr"/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50D427D4-B9D3-BE97-74E1-55E502E974CF}"/>
              </a:ext>
            </a:extLst>
          </p:cNvPr>
          <p:cNvSpPr txBox="1">
            <a:spLocks/>
          </p:cNvSpPr>
          <p:nvPr/>
        </p:nvSpPr>
        <p:spPr>
          <a:xfrm>
            <a:off x="526473" y="5007857"/>
            <a:ext cx="11135096" cy="422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dirty="0"/>
          </a:p>
        </p:txBody>
      </p:sp>
      <p:pic>
        <p:nvPicPr>
          <p:cNvPr id="5" name="Immagine 4" descr="Immagine che contiene Carattere, testo, Elementi grafici, logo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487" y="158621"/>
            <a:ext cx="1194783" cy="106107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A0B0168-FBC2-B30D-7C79-4969DB99AB99}"/>
              </a:ext>
            </a:extLst>
          </p:cNvPr>
          <p:cNvSpPr txBox="1"/>
          <p:nvPr/>
        </p:nvSpPr>
        <p:spPr>
          <a:xfrm>
            <a:off x="815519" y="5129654"/>
            <a:ext cx="107133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0" u="none" strike="noStrike" baseline="0" dirty="0">
                <a:solidFill>
                  <a:srgbClr val="FF0000"/>
                </a:solidFill>
                <a:latin typeface="CIDFont+F3"/>
              </a:rPr>
              <a:t>Debora Infante  (provincia di Potenza) &amp; Rosanna Papapietro (provincia di Matera 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  <a:latin typeface="CIDFont+F3"/>
              </a:rPr>
              <a:t>USR Basilicata 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F290F3B-93F5-D891-F37D-102833B601C7}"/>
              </a:ext>
            </a:extLst>
          </p:cNvPr>
          <p:cNvSpPr txBox="1"/>
          <p:nvPr/>
        </p:nvSpPr>
        <p:spPr>
          <a:xfrm>
            <a:off x="188372" y="2367171"/>
            <a:ext cx="1196760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1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sz="2800" b="1" i="1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 Professione insegnante: riferimenti normativi essenziali e suggerimenti operativi su: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2800" b="1" i="1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opportunità di apprendimento in chiave europea ed internazionale </a:t>
            </a:r>
          </a:p>
          <a:p>
            <a:pPr algn="ctr"/>
            <a:r>
              <a:rPr lang="it-IT" sz="2800" b="1" i="1" dirty="0">
                <a:solidFill>
                  <a:srgbClr val="00B050"/>
                </a:solidFill>
                <a:latin typeface="Calibri" panose="020F0502020204030204" pitchFamily="34" charset="0"/>
              </a:rPr>
              <a:t>      </a:t>
            </a:r>
            <a:r>
              <a:rPr lang="it-IT" sz="2800" b="1" i="1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(Piattaforma eTwinning) </a:t>
            </a:r>
            <a:r>
              <a:rPr lang="it-IT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3130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81" y="741266"/>
            <a:ext cx="7691252" cy="1156995"/>
          </a:xfrm>
        </p:spPr>
        <p:txBody>
          <a:bodyPr>
            <a:normAutofit/>
          </a:bodyPr>
          <a:lstStyle/>
          <a:p>
            <a:r>
              <a:rPr lang="it-IT" sz="3200" u="sng" dirty="0" err="1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eTwinning</a:t>
            </a:r>
            <a:r>
              <a:rPr lang="it-IT" sz="32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it-IT" sz="3200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: </a:t>
            </a:r>
            <a:r>
              <a:rPr lang="it-IT" sz="3200" u="sng" dirty="0" err="1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cos@</a:t>
            </a:r>
            <a:r>
              <a:rPr lang="it-IT" sz="3200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 è?</a:t>
            </a:r>
            <a:endParaRPr lang="it-IT" sz="3200" u="sng" dirty="0">
              <a:solidFill>
                <a:schemeClr val="hlink"/>
              </a:solidFill>
              <a:latin typeface="Titillium Web"/>
              <a:ea typeface="Titillium Web"/>
              <a:cs typeface="Titillium Web"/>
              <a:sym typeface="Titillium Web"/>
              <a:hlinkClick r:id="rId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B9D4D49-7824-8D07-26D0-A20781B71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6473" y="1811863"/>
            <a:ext cx="4157494" cy="4335331"/>
          </a:xfrm>
        </p:spPr>
        <p:txBody>
          <a:bodyPr>
            <a:normAutofit/>
          </a:bodyPr>
          <a:lstStyle/>
          <a:p>
            <a:pPr marL="228600" lvl="0" indent="-228600" algn="just">
              <a:buClr>
                <a:srgbClr val="404040"/>
              </a:buClr>
              <a:buSzPts val="2400"/>
              <a:buChar char="•"/>
            </a:pPr>
            <a:r>
              <a:rPr lang="it-IT" dirty="0" err="1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eTwinning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 nasce nel 2005 su iniziativa della Commissione Europea ma si sviluppa nel corso del tempo fino a prevedere, attualmente, la sua declinazione tra le azioni del </a:t>
            </a:r>
            <a:r>
              <a:rPr lang="it-IT" b="1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2"/>
              </a:rPr>
              <a:t>Programma </a:t>
            </a:r>
            <a:r>
              <a:rPr lang="it-IT" b="1" u="sng" dirty="0" err="1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2"/>
              </a:rPr>
              <a:t>Erasmus+</a:t>
            </a:r>
            <a:r>
              <a:rPr lang="it-IT" b="1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2"/>
              </a:rPr>
              <a:t> 2021-2027</a:t>
            </a:r>
            <a:endParaRPr lang="it-IT" b="1" u="sng" dirty="0">
              <a:solidFill>
                <a:schemeClr val="hlink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28600" indent="-228600" algn="just">
              <a:buClr>
                <a:srgbClr val="404040"/>
              </a:buClr>
              <a:buSzPts val="2400"/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A livello europeo sono iscritti a </a:t>
            </a:r>
            <a:r>
              <a:rPr lang="it-IT" dirty="0" err="1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eTwinning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più di </a:t>
            </a:r>
            <a:r>
              <a:rPr lang="it-IT" b="1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1 milione di insegnanti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 cui oltre </a:t>
            </a:r>
            <a:r>
              <a:rPr lang="it-IT" b="1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116.000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 in Italia.</a:t>
            </a:r>
            <a:endParaRPr lang="it-IT" dirty="0"/>
          </a:p>
          <a:p>
            <a:pPr marL="228600" lvl="0" indent="-228600" algn="just">
              <a:buClr>
                <a:srgbClr val="404040"/>
              </a:buClr>
              <a:buSzPts val="2400"/>
              <a:buChar char="•"/>
            </a:pPr>
            <a:endParaRPr lang="it-IT" b="1" u="sng" dirty="0">
              <a:solidFill>
                <a:schemeClr val="hlink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28600" lvl="0" indent="-228600" algn="just">
              <a:buClr>
                <a:srgbClr val="404040"/>
              </a:buClr>
              <a:buSzPts val="2400"/>
              <a:buChar char="•"/>
            </a:pPr>
            <a:endParaRPr lang="it-IT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50D427D4-B9D3-BE97-74E1-55E502E974CF}"/>
              </a:ext>
            </a:extLst>
          </p:cNvPr>
          <p:cNvSpPr txBox="1">
            <a:spLocks/>
          </p:cNvSpPr>
          <p:nvPr/>
        </p:nvSpPr>
        <p:spPr>
          <a:xfrm>
            <a:off x="526473" y="5007857"/>
            <a:ext cx="11135096" cy="422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dirty="0"/>
          </a:p>
        </p:txBody>
      </p:sp>
      <p:pic>
        <p:nvPicPr>
          <p:cNvPr id="5" name="Immagine 4" descr="Immagine che contiene Carattere, testo, Elementi grafici, logo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0" y="214578"/>
            <a:ext cx="1028700" cy="88646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6260841" y="5315729"/>
            <a:ext cx="5794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VIDEO DI PRESENTAZIONE: </a:t>
            </a:r>
            <a:r>
              <a:rPr lang="it-IT" b="1" dirty="0">
                <a:solidFill>
                  <a:schemeClr val="dk1"/>
                </a:solidFill>
                <a:ea typeface="Calibri"/>
                <a:cs typeface="Calibri"/>
                <a:sym typeface="Calibri"/>
                <a:hlinkClick r:id="rId4"/>
              </a:rPr>
              <a:t>https://youtu.be/d3uaAhZFYk0</a:t>
            </a:r>
            <a:r>
              <a:rPr lang="it-IT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endParaRPr lang="it-IT" dirty="0"/>
          </a:p>
        </p:txBody>
      </p:sp>
      <p:pic>
        <p:nvPicPr>
          <p:cNvPr id="9" name="Immagine 8" descr="Immagine che contiene Elementi grafici, Carattere, grafica, logo&#10;&#10;Il contenuto generato dall'IA potrebbe non essere corretto.">
            <a:extLst>
              <a:ext uri="{FF2B5EF4-FFF2-40B4-BE49-F238E27FC236}">
                <a16:creationId xmlns:a16="http://schemas.microsoft.com/office/drawing/2014/main" id="{43ACC180-FE4D-B923-8CF6-8278B807E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711" y="2243847"/>
            <a:ext cx="5151489" cy="180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07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34" y="921323"/>
            <a:ext cx="7691252" cy="1156995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Come si realizza?</a:t>
            </a:r>
            <a:endParaRPr lang="it-IT" sz="3200" dirty="0">
              <a:solidFill>
                <a:srgbClr val="0D4194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B9D4D49-7824-8D07-26D0-A20781B71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434" y="2201121"/>
            <a:ext cx="6100238" cy="3558035"/>
          </a:xfrm>
        </p:spPr>
        <p:txBody>
          <a:bodyPr>
            <a:normAutofit/>
          </a:bodyPr>
          <a:lstStyle/>
          <a:p>
            <a:pPr lvl="0" algn="just">
              <a:buClr>
                <a:srgbClr val="404040"/>
              </a:buClr>
              <a:buSzPts val="2800"/>
            </a:pPr>
            <a:r>
              <a:rPr lang="it-IT" b="0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In eTwinning è possibile realizzare </a:t>
            </a:r>
            <a:r>
              <a:rPr lang="it-IT" b="1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progetti didattici a distanza</a:t>
            </a:r>
            <a:r>
              <a:rPr lang="it-IT" b="0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 (detti anche “gemellaggi elettronici”) in cui le attività sono pianificate e implementate mediante la collaborazione tramite TIC di insegnanti e alunni di </a:t>
            </a:r>
            <a:r>
              <a:rPr lang="it-IT" b="1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almeno due scuole </a:t>
            </a:r>
            <a:r>
              <a:rPr lang="it-IT" b="0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di Paesi diversi, tra quelli aderenti all’Azione (in questo caso di parla di “progetti eTwinning europei”) o dello stesso Paese (“progetti nazionali”).</a:t>
            </a:r>
            <a:endParaRPr lang="it-IT" dirty="0"/>
          </a:p>
          <a:p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866" y="223908"/>
            <a:ext cx="1028700" cy="886460"/>
          </a:xfrm>
          <a:prstGeom prst="rect">
            <a:avLst/>
          </a:prstGeom>
        </p:spPr>
      </p:pic>
      <p:pic>
        <p:nvPicPr>
          <p:cNvPr id="7" name="Immagine 6" descr="Immagine che contiene persona, interno, vestiti, computer&#10;&#10;Il contenuto generato dall'IA potrebbe non essere corretto.">
            <a:extLst>
              <a:ext uri="{FF2B5EF4-FFF2-40B4-BE49-F238E27FC236}">
                <a16:creationId xmlns:a16="http://schemas.microsoft.com/office/drawing/2014/main" id="{7B0034B3-1963-7F39-3823-88AF21181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033" y="2201121"/>
            <a:ext cx="3913239" cy="26088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31307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37AC-99DC-EEC8-C7BF-D7EF6F44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5DBADF-B270-617F-4389-86A5DC76B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2" y="1334278"/>
            <a:ext cx="10362351" cy="1156995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rgbClr val="0D4194"/>
                </a:solidFill>
              </a:rPr>
              <a:t>   </a:t>
            </a:r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Paesi partecipanti</a:t>
            </a:r>
            <a:br>
              <a:rPr lang="it-IT" sz="2000" dirty="0">
                <a:solidFill>
                  <a:srgbClr val="0D4194"/>
                </a:solidFill>
              </a:rPr>
            </a:br>
            <a:br>
              <a:rPr lang="it-IT" sz="2000" dirty="0">
                <a:solidFill>
                  <a:srgbClr val="0D4194"/>
                </a:solidFill>
              </a:rPr>
            </a:br>
            <a:endParaRPr lang="it-IT" sz="2000" dirty="0">
              <a:solidFill>
                <a:srgbClr val="0D4194"/>
              </a:solidFill>
            </a:endParaRPr>
          </a:p>
        </p:txBody>
      </p:sp>
      <p:pic>
        <p:nvPicPr>
          <p:cNvPr id="7" name="Immagine 6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BACBBD87-0149-B30B-FD23-C16088D68D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189" y="317215"/>
            <a:ext cx="1028700" cy="88646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BAB042E-7A9F-BB0E-BDF7-0D9A167A2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381" y="1689920"/>
            <a:ext cx="4070554" cy="40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1C742BB-8CBB-366C-1D4B-18B7FE852354}"/>
              </a:ext>
            </a:extLst>
          </p:cNvPr>
          <p:cNvSpPr txBox="1"/>
          <p:nvPr/>
        </p:nvSpPr>
        <p:spPr>
          <a:xfrm>
            <a:off x="851719" y="2046599"/>
            <a:ext cx="6098458" cy="3885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  <a:buNone/>
            </a:pP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Aderiscono ad eTwinning </a:t>
            </a: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46 Paesi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, così suddivisi: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27 Stati Membri dell’Unione Europea: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 Austria, Belgio, Bulgaria, Cipro, Danimarca, Estonia, Finlandia, Francia, Germania, Grecia, Irlanda, Italia, Lettonia, Lituania, Lussemburgo, Malta, Paesi Bassi, Polonia, Portogallo, Repubblica Ceca, Romania, Slovacchia, Slovenia, Spagna, Svezia, Ungheria e Croazia;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10 Paesi extra-UE: 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Albania, Bosnia-Erzegovina, Kosovo, Macedonia del Nord, Montenegro, Liechtenstein, Islanda, Norvegia, Serbia e Turchia;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9 Paesi della Politica Europea di Vicinato UE: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 Armenia, Azerbaijan, Georgia, Giordania, Libano, Moldavia, Palestina, Tunisia e Ucraina. </a:t>
            </a:r>
          </a:p>
        </p:txBody>
      </p:sp>
    </p:spTree>
    <p:extLst>
      <p:ext uri="{BB962C8B-B14F-4D97-AF65-F5344CB8AC3E}">
        <p14:creationId xmlns:p14="http://schemas.microsoft.com/office/powerpoint/2010/main" val="2059230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2" y="1334278"/>
            <a:ext cx="10362351" cy="1156995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rgbClr val="0D4194"/>
                </a:solidFill>
              </a:rPr>
              <a:t>   </a:t>
            </a:r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La </a:t>
            </a:r>
            <a:r>
              <a:rPr lang="it-IT" sz="3200" i="1" dirty="0" err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mission</a:t>
            </a:r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 di </a:t>
            </a:r>
            <a:r>
              <a:rPr lang="it-IT" sz="3200" dirty="0" err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eTwinning</a:t>
            </a:r>
            <a:br>
              <a:rPr lang="it-IT" sz="2000" dirty="0">
                <a:solidFill>
                  <a:srgbClr val="0D4194"/>
                </a:solidFill>
              </a:rPr>
            </a:br>
            <a:br>
              <a:rPr lang="it-IT" sz="2000" dirty="0">
                <a:solidFill>
                  <a:srgbClr val="0D4194"/>
                </a:solidFill>
              </a:rPr>
            </a:br>
            <a:endParaRPr lang="it-IT" sz="2000" dirty="0">
              <a:solidFill>
                <a:srgbClr val="0D4194"/>
              </a:solidFill>
            </a:endParaRPr>
          </a:p>
        </p:txBody>
      </p:sp>
      <p:pic>
        <p:nvPicPr>
          <p:cNvPr id="7" name="Immagine 6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189" y="317215"/>
            <a:ext cx="1028700" cy="88646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933060" y="2267805"/>
            <a:ext cx="5665873" cy="3091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spcAft>
                <a:spcPts val="150"/>
              </a:spcAft>
              <a:buClr>
                <a:srgbClr val="404040"/>
              </a:buClr>
              <a:buSzPts val="2800"/>
            </a:pPr>
            <a:r>
              <a:rPr lang="it-IT" sz="2400" dirty="0">
                <a:solidFill>
                  <a:srgbClr val="00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Portare un miglioramento dell’offerta formativa dei sistemi scolastici europei attraverso l’</a:t>
            </a:r>
            <a:r>
              <a:rPr lang="it-IT" sz="2400" dirty="0">
                <a:solidFill>
                  <a:srgbClr val="FF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internazionalizzazione</a:t>
            </a:r>
            <a:r>
              <a:rPr lang="it-IT" sz="2400" dirty="0">
                <a:solidFill>
                  <a:srgbClr val="00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e l’</a:t>
            </a:r>
            <a:r>
              <a:rPr lang="it-IT" sz="2400" dirty="0">
                <a:solidFill>
                  <a:srgbClr val="FF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innovazione dei modelli didattici e di apprendimento</a:t>
            </a:r>
            <a:r>
              <a:rPr lang="it-IT" sz="2400" dirty="0">
                <a:solidFill>
                  <a:srgbClr val="00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per favorire un’apertura alla dimensione comunitaria dell’istruzione e la creazione di un sentimento di cittadinanza europea condiviso nelle nuove generazioni.</a:t>
            </a:r>
            <a:endParaRPr lang="it-IT" sz="2400" dirty="0"/>
          </a:p>
        </p:txBody>
      </p:sp>
      <p:pic>
        <p:nvPicPr>
          <p:cNvPr id="1026" name="Picture 2" descr="Goal Setting: Come definire gli obiettivi | Spazio Psicologia">
            <a:extLst>
              <a:ext uri="{FF2B5EF4-FFF2-40B4-BE49-F238E27FC236}">
                <a16:creationId xmlns:a16="http://schemas.microsoft.com/office/drawing/2014/main" id="{77AB6627-A493-C0AA-DC8A-73D88DDB1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34" y="2267805"/>
            <a:ext cx="3067205" cy="261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30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8275" y="1489161"/>
            <a:ext cx="10515600" cy="742278"/>
          </a:xfrm>
        </p:spPr>
        <p:txBody>
          <a:bodyPr>
            <a:normAutofit/>
          </a:bodyPr>
          <a:lstStyle/>
          <a:p>
            <a:r>
              <a:rPr lang="it-IT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eTwinning</a:t>
            </a:r>
            <a:r>
              <a:rPr lang="it-IT" sz="2400" dirty="0">
                <a:solidFill>
                  <a:srgbClr val="0070C0"/>
                </a:solidFill>
                <a:latin typeface="Arial" charset="0"/>
                <a:cs typeface="Arial" charset="0"/>
              </a:rPr>
              <a:t>: come </a:t>
            </a:r>
            <a:r>
              <a:rPr lang="it-IT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@ccedere</a:t>
            </a:r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7" name="Immagine 6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2" y="345207"/>
            <a:ext cx="1028700" cy="886460"/>
          </a:xfrm>
          <a:prstGeom prst="rect">
            <a:avLst/>
          </a:prstGeom>
        </p:spPr>
      </p:pic>
      <p:pic>
        <p:nvPicPr>
          <p:cNvPr id="8" name="Google Shape;39051;p18" descr="Different Types of Teachers: Which One Might You Be?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2960" y="2488934"/>
            <a:ext cx="4226560" cy="3061967"/>
          </a:xfrm>
          <a:prstGeom prst="rect">
            <a:avLst/>
          </a:prstGeom>
          <a:noFill/>
          <a:ln w="1270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95250" dir="10500000" sx="97000" sy="23000" kx="899842" algn="br" rotWithShape="0">
              <a:srgbClr val="000000">
                <a:alpha val="20000"/>
              </a:srgbClr>
            </a:outerShdw>
          </a:effectLst>
        </p:spPr>
      </p:pic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948275" y="2488934"/>
            <a:ext cx="5515162" cy="211943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it-IT" dirty="0">
                <a:solidFill>
                  <a:srgbClr val="404040"/>
                </a:solidFill>
                <a:latin typeface="Titillium Web"/>
              </a:rPr>
              <a:t>Dal 2022 la community è stata inserita tra gli strumenti a disposizione sulla 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Platform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(ESEP)</a:t>
            </a:r>
            <a:r>
              <a:rPr lang="it-IT" dirty="0">
                <a:solidFill>
                  <a:srgbClr val="404040"/>
                </a:solidFill>
                <a:latin typeface="Titillium Web"/>
              </a:rPr>
              <a:t>, la piattaforma europea per l’istruzione scolastica, da cui si accede anche allo spazio </a:t>
            </a:r>
            <a:r>
              <a:rPr lang="it-IT" dirty="0" err="1">
                <a:solidFill>
                  <a:srgbClr val="404040"/>
                </a:solidFill>
                <a:latin typeface="Titillium Web"/>
              </a:rPr>
              <a:t>eTwinning</a:t>
            </a:r>
            <a:endParaRPr lang="it-IT" dirty="0">
              <a:solidFill>
                <a:srgbClr val="404040"/>
              </a:solidFill>
              <a:latin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76400" y="1427585"/>
            <a:ext cx="10515600" cy="578497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3600" dirty="0">
                <a:solidFill>
                  <a:srgbClr val="0070C0"/>
                </a:solidFill>
                <a:latin typeface="Arial" charset="0"/>
                <a:cs typeface="Arial" charset="0"/>
              </a:rPr>
              <a:t>European School Education Platform (ESEP)</a:t>
            </a:r>
            <a:endParaRPr lang="it-IT" sz="3600" dirty="0">
              <a:solidFill>
                <a:srgbClr val="0070C0"/>
              </a:solidFill>
              <a:latin typeface="Arial" charset="0"/>
              <a:cs typeface="Arial" charset="0"/>
              <a:sym typeface="Arial Rounded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1850" y="2006082"/>
            <a:ext cx="10818682" cy="4083569"/>
          </a:xfrm>
        </p:spPr>
        <p:txBody>
          <a:bodyPr>
            <a:normAutofit/>
          </a:bodyPr>
          <a:lstStyle/>
          <a:p>
            <a:pPr algn="just"/>
            <a:r>
              <a:rPr lang="it-IT" b="1" dirty="0">
                <a:solidFill>
                  <a:srgbClr val="404040"/>
                </a:solidFill>
                <a:latin typeface="Titillium Web"/>
              </a:rPr>
              <a:t>FINALITA’: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Tenersi aggiornati grazie ai nuovi contenuti pubblicati ogni settimana.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Trovare risorse ad esempio relazioni di ricerche recenti, materiali didattici creati nel quadro di progetti e corsi di formazione europei.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Acquisire familiarità con i finanziamenti attraverso le opportunità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Erasmus+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(catalogo dei corsi, elenco delle opportunità di mobilità e ricerca di partenariati strategici).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Sviluppare le competenze grazie corsi online gratuiti,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webinar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 e materiali didattici in collaborazione con la EU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Academy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Interagire, collaborare e sviluppare progetti con altri colleghi europei verificati all’interno della comunità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eTwinning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.</a:t>
            </a:r>
          </a:p>
          <a:p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5476A-C6C7-DDC6-2D26-D5328B16C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505A03-CDE9-F9A1-7858-FDD9780DE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1903223"/>
            <a:ext cx="12192000" cy="100046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4400" dirty="0">
                <a:solidFill>
                  <a:srgbClr val="FF0000"/>
                </a:solidFill>
                <a:latin typeface="Arial" charset="0"/>
                <a:ea typeface="Titillium Web"/>
                <a:cs typeface="Arial" charset="0"/>
                <a:sym typeface="Titillium Web"/>
              </a:rPr>
              <a:t>Per accedere alla E</a:t>
            </a:r>
            <a:r>
              <a:rPr lang="it-IT" sz="4400" dirty="0">
                <a:solidFill>
                  <a:srgbClr val="FF0000"/>
                </a:solidFill>
                <a:latin typeface="Arial" charset="0"/>
                <a:cs typeface="Arial" charset="0"/>
              </a:rPr>
              <a:t>uropean School Education Platform (ESEP) bisogna possedere l’EU LOGIN </a:t>
            </a:r>
            <a:endParaRPr lang="it-IT" sz="4400" dirty="0">
              <a:solidFill>
                <a:srgbClr val="FF0000"/>
              </a:solidFill>
              <a:latin typeface="Arial" charset="0"/>
              <a:cs typeface="Arial" charset="0"/>
              <a:sym typeface="Arial Rounded"/>
            </a:endParaRPr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F71F1DDF-BAE3-390E-40FD-C9FA29CDDF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BC14B1B-D166-1E17-6B19-83EE7A0A7B1F}"/>
              </a:ext>
            </a:extLst>
          </p:cNvPr>
          <p:cNvSpPr txBox="1"/>
          <p:nvPr/>
        </p:nvSpPr>
        <p:spPr>
          <a:xfrm>
            <a:off x="267315" y="3225055"/>
            <a:ext cx="108019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Non hai un account EU Login? Creane uno accedendo al Portale </a:t>
            </a:r>
            <a:r>
              <a:rPr lang="it-IT" sz="2400" dirty="0">
                <a:hlinkClick r:id="rId3"/>
              </a:rPr>
              <a:t>https://webgate.ec.europa.eu/cas/login</a:t>
            </a:r>
            <a:r>
              <a:rPr lang="it-IT" sz="2400" dirty="0"/>
              <a:t>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2C40340-7E3C-470F-3874-62AAE847C114}"/>
              </a:ext>
            </a:extLst>
          </p:cNvPr>
          <p:cNvSpPr txBox="1"/>
          <p:nvPr/>
        </p:nvSpPr>
        <p:spPr>
          <a:xfrm>
            <a:off x="267315" y="4839088"/>
            <a:ext cx="11546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hlinkClick r:id="rId4"/>
              </a:rPr>
              <a:t>https://etwinning2014-2020.indire.it/wp-content/uploads/2023/02/FASE-EU-LOGIN.pdf</a:t>
            </a:r>
            <a:r>
              <a:rPr lang="it-IT" sz="2400" dirty="0"/>
              <a:t>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F0278A5-1C17-EE43-A0AD-36EE9D8BF923}"/>
              </a:ext>
            </a:extLst>
          </p:cNvPr>
          <p:cNvSpPr txBox="1"/>
          <p:nvPr/>
        </p:nvSpPr>
        <p:spPr>
          <a:xfrm>
            <a:off x="267315" y="4377423"/>
            <a:ext cx="62754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Se hai bisogno di aiuto segui questo tutorial: </a:t>
            </a:r>
          </a:p>
        </p:txBody>
      </p:sp>
    </p:spTree>
    <p:extLst>
      <p:ext uri="{BB962C8B-B14F-4D97-AF65-F5344CB8AC3E}">
        <p14:creationId xmlns:p14="http://schemas.microsoft.com/office/powerpoint/2010/main" val="3730641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7967" y="3035406"/>
            <a:ext cx="10515600" cy="1000461"/>
          </a:xfrm>
        </p:spPr>
        <p:txBody>
          <a:bodyPr>
            <a:normAutofit fontScale="90000"/>
          </a:bodyPr>
          <a:lstStyle/>
          <a:p>
            <a:pPr lvl="0" algn="just">
              <a:spcBef>
                <a:spcPts val="0"/>
              </a:spcBef>
            </a:pP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4400" dirty="0">
                <a:solidFill>
                  <a:srgbClr val="FF0000"/>
                </a:solidFill>
                <a:latin typeface="Arial" charset="0"/>
                <a:cs typeface="Arial" charset="0"/>
              </a:rPr>
              <a:t>Una volta ottenuto l’EU LOGIN o se ne sei già in possesso, puoi registrati a eTwinning attraverso la piattaforma europea </a:t>
            </a:r>
            <a:endParaRPr lang="it-IT" sz="3600" dirty="0">
              <a:solidFill>
                <a:srgbClr val="FF0000"/>
              </a:solidFill>
              <a:latin typeface="Arial" charset="0"/>
              <a:cs typeface="Arial" charset="0"/>
              <a:sym typeface="Arial Rounded"/>
            </a:endParaRPr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3CA7501-39FB-A692-C00F-3A125EE5D389}"/>
              </a:ext>
            </a:extLst>
          </p:cNvPr>
          <p:cNvSpPr txBox="1"/>
          <p:nvPr/>
        </p:nvSpPr>
        <p:spPr>
          <a:xfrm>
            <a:off x="3782223" y="4635156"/>
            <a:ext cx="88232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hlinkClick r:id="rId3"/>
              </a:rPr>
              <a:t>https://school-education.ec.europa.eu</a:t>
            </a:r>
            <a:r>
              <a:rPr lang="it-IT" dirty="0">
                <a:hlinkClick r:id="rId3"/>
              </a:rPr>
              <a:t>/</a:t>
            </a:r>
            <a:r>
              <a:rPr lang="it-IT" dirty="0"/>
              <a:t> </a:t>
            </a:r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0918CA1D-283C-FAA9-DD50-33178F34B7B0}"/>
              </a:ext>
            </a:extLst>
          </p:cNvPr>
          <p:cNvSpPr txBox="1">
            <a:spLocks/>
          </p:cNvSpPr>
          <p:nvPr/>
        </p:nvSpPr>
        <p:spPr>
          <a:xfrm>
            <a:off x="1256360" y="4182023"/>
            <a:ext cx="2975999" cy="88646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6000" dirty="0">
              <a:solidFill>
                <a:srgbClr val="0070C0"/>
              </a:solidFill>
            </a:endParaRPr>
          </a:p>
          <a:p>
            <a:pPr algn="just"/>
            <a:endParaRPr lang="it-IT" sz="6000" dirty="0">
              <a:solidFill>
                <a:srgbClr val="0070C0"/>
              </a:solidFill>
            </a:endParaRPr>
          </a:p>
          <a:p>
            <a:pPr algn="ctr"/>
            <a:r>
              <a:rPr lang="it-IT" sz="16000" dirty="0">
                <a:solidFill>
                  <a:srgbClr val="0070C0"/>
                </a:solidFill>
              </a:rPr>
              <a:t>CLICCA: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D7B5F5E-0A6C-3AD2-FAF4-1A51478FCFE4}"/>
              </a:ext>
            </a:extLst>
          </p:cNvPr>
          <p:cNvSpPr txBox="1"/>
          <p:nvPr/>
        </p:nvSpPr>
        <p:spPr>
          <a:xfrm>
            <a:off x="3291287" y="3502744"/>
            <a:ext cx="7047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European School Education Platform / ESEP</a:t>
            </a:r>
            <a:endParaRPr lang="it-IT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90D24-09AC-3BAD-A9D5-C3FF322D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42243F-EC6B-A5EA-1D21-CA2CE94D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967" y="3638609"/>
            <a:ext cx="10515600" cy="1000461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4400" dirty="0">
                <a:solidFill>
                  <a:srgbClr val="FF0000"/>
                </a:solidFill>
                <a:latin typeface="Arial" charset="0"/>
                <a:cs typeface="Arial" charset="0"/>
              </a:rPr>
              <a:t>Per il primo accesso a ESEP dovrai seguire questi step dopo aver cliccato su LOG IN (a destra di «log in» potrai scegliere la lingua italiana)</a:t>
            </a:r>
            <a:endParaRPr lang="it-IT" sz="3600" dirty="0">
              <a:solidFill>
                <a:srgbClr val="FF0000"/>
              </a:solidFill>
              <a:latin typeface="Arial" charset="0"/>
              <a:cs typeface="Arial" charset="0"/>
              <a:sym typeface="Arial Rounded"/>
            </a:endParaRPr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7ACBF568-89C4-2C19-0602-12ADFE8AB2E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6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1850" y="2230017"/>
            <a:ext cx="10515600" cy="3859634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</a:pPr>
            <a:endParaRPr lang="it-IT" dirty="0"/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endParaRPr lang="it-IT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8E579C7-C1B1-A5F0-FB2B-A04FF3FB05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25" t="15593" r="2625" b="7090"/>
          <a:stretch/>
        </p:blipFill>
        <p:spPr>
          <a:xfrm>
            <a:off x="180955" y="1222336"/>
            <a:ext cx="11551920" cy="5299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A153900A-5F89-3770-AF9D-E2D6F9E74673}"/>
              </a:ext>
            </a:extLst>
          </p:cNvPr>
          <p:cNvSpPr/>
          <p:nvPr/>
        </p:nvSpPr>
        <p:spPr>
          <a:xfrm>
            <a:off x="5102941" y="1544887"/>
            <a:ext cx="993059" cy="853440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8481CCB8-2448-A511-A911-EE7CFB9EDED6}"/>
              </a:ext>
            </a:extLst>
          </p:cNvPr>
          <p:cNvCxnSpPr>
            <a:cxnSpLocks/>
          </p:cNvCxnSpPr>
          <p:nvPr/>
        </p:nvCxnSpPr>
        <p:spPr>
          <a:xfrm flipV="1">
            <a:off x="3946196" y="2159286"/>
            <a:ext cx="729062" cy="435106"/>
          </a:xfrm>
          <a:prstGeom prst="straightConnector1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45C6FF04-06B5-8FD5-E980-9AD189C313A4}"/>
              </a:ext>
            </a:extLst>
          </p:cNvPr>
          <p:cNvSpPr/>
          <p:nvPr/>
        </p:nvSpPr>
        <p:spPr>
          <a:xfrm>
            <a:off x="2615003" y="2437126"/>
            <a:ext cx="30508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CAMBIA lingua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994F91D-CD02-FF90-0062-C6DC96B1BE11}"/>
              </a:ext>
            </a:extLst>
          </p:cNvPr>
          <p:cNvSpPr txBox="1"/>
          <p:nvPr/>
        </p:nvSpPr>
        <p:spPr>
          <a:xfrm>
            <a:off x="4493115" y="1299300"/>
            <a:ext cx="729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FE2C31A-7CF3-2DE1-C8F3-55F226BB3F3D}"/>
              </a:ext>
            </a:extLst>
          </p:cNvPr>
          <p:cNvSpPr txBox="1"/>
          <p:nvPr/>
        </p:nvSpPr>
        <p:spPr>
          <a:xfrm>
            <a:off x="6007396" y="1263565"/>
            <a:ext cx="729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891" y="289223"/>
            <a:ext cx="1028700" cy="886460"/>
          </a:xfrm>
          <a:prstGeom prst="rect">
            <a:avLst/>
          </a:prstGeom>
        </p:spPr>
      </p:pic>
      <p:pic>
        <p:nvPicPr>
          <p:cNvPr id="8" name="Immagine 4"/>
          <p:cNvPicPr>
            <a:picLocks noChangeAspect="1"/>
          </p:cNvPicPr>
          <p:nvPr/>
        </p:nvPicPr>
        <p:blipFill>
          <a:blip r:embed="rId3"/>
          <a:srcRect t="2459"/>
          <a:stretch/>
        </p:blipFill>
        <p:spPr bwMode="auto">
          <a:xfrm>
            <a:off x="890588" y="1175683"/>
            <a:ext cx="11158544" cy="5682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155010E-D283-293B-7A1D-AEA8EDFB4964}"/>
              </a:ext>
            </a:extLst>
          </p:cNvPr>
          <p:cNvSpPr/>
          <p:nvPr/>
        </p:nvSpPr>
        <p:spPr>
          <a:xfrm>
            <a:off x="7431344" y="1175683"/>
            <a:ext cx="3553897" cy="48669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568" y="289223"/>
            <a:ext cx="1028700" cy="886460"/>
          </a:xfrm>
          <a:prstGeom prst="rect">
            <a:avLst/>
          </a:prstGeom>
        </p:spPr>
      </p:pic>
      <p:pic>
        <p:nvPicPr>
          <p:cNvPr id="6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638" y="1355725"/>
            <a:ext cx="11190287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511" y="233240"/>
            <a:ext cx="1028700" cy="886460"/>
          </a:xfrm>
          <a:prstGeom prst="rect">
            <a:avLst/>
          </a:prstGeom>
        </p:spPr>
      </p:pic>
      <p:pic>
        <p:nvPicPr>
          <p:cNvPr id="13" name="Immagin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35188" y="1420009"/>
            <a:ext cx="7921625" cy="47728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10" name="Immagin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87575" y="1317625"/>
            <a:ext cx="7816850" cy="48593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6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73200" y="1317625"/>
            <a:ext cx="10167938" cy="48593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9" name="Immagin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0538" y="1614488"/>
            <a:ext cx="8645525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6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8775" y="1358900"/>
            <a:ext cx="8947150" cy="455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12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1238" y="1233488"/>
            <a:ext cx="10361612" cy="4943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259633"/>
            <a:ext cx="10515600" cy="945685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it-IT" sz="3600" dirty="0" err="1">
                <a:solidFill>
                  <a:srgbClr val="FFC000"/>
                </a:solidFill>
                <a:latin typeface="Arial" charset="0"/>
                <a:cs typeface="Arial" charset="0"/>
              </a:rPr>
              <a:t>e</a:t>
            </a:r>
            <a:r>
              <a:rPr lang="it-IT" sz="3600" dirty="0" err="1">
                <a:solidFill>
                  <a:srgbClr val="002060"/>
                </a:solidFill>
                <a:latin typeface="Arial" charset="0"/>
                <a:cs typeface="Arial" charset="0"/>
              </a:rPr>
              <a:t>Twinning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: </a:t>
            </a:r>
            <a:r>
              <a:rPr lang="it-IT" sz="3600" dirty="0" err="1">
                <a:solidFill>
                  <a:srgbClr val="002060"/>
                </a:solidFill>
                <a:latin typeface="Arial" charset="0"/>
                <a:cs typeface="Arial" charset="0"/>
              </a:rPr>
              <a:t>ready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it-IT" sz="3600" dirty="0" err="1">
                <a:solidFill>
                  <a:srgbClr val="002060"/>
                </a:solidFill>
                <a:latin typeface="Arial" charset="0"/>
                <a:cs typeface="Arial" charset="0"/>
              </a:rPr>
              <a:t>to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 start!</a:t>
            </a:r>
            <a:endParaRPr lang="it-IT" sz="36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53363" y="2962638"/>
            <a:ext cx="10515600" cy="1713763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Dal profilo </a:t>
            </a:r>
            <a:r>
              <a:rPr lang="it-IT" sz="3600" dirty="0">
                <a:solidFill>
                  <a:srgbClr val="FFC000"/>
                </a:solidFill>
                <a:latin typeface="Arial" charset="0"/>
                <a:cs typeface="Arial" charset="0"/>
              </a:rPr>
              <a:t>e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Twinning e dalla piattaforma </a:t>
            </a:r>
            <a:r>
              <a:rPr lang="it-IT" sz="3600" dirty="0">
                <a:solidFill>
                  <a:srgbClr val="0070C0"/>
                </a:solidFill>
                <a:latin typeface="Arial" charset="0"/>
                <a:cs typeface="Arial" charset="0"/>
              </a:rPr>
              <a:t>ESEP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 puoi iniziare la ricerca dei partner e dei progetti 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  <a:sym typeface="Wingdings" panose="05000000000000000000" pitchFamily="2" charset="2"/>
              </a:rPr>
              <a:t></a:t>
            </a:r>
            <a:endParaRPr lang="it-IT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endParaRPr lang="it-IT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r>
              <a:rPr lang="it-IT" dirty="0">
                <a:solidFill>
                  <a:srgbClr val="002060"/>
                </a:solidFill>
                <a:latin typeface="Arial" charset="0"/>
                <a:cs typeface="Arial" charset="0"/>
              </a:rPr>
              <a:t>                     </a:t>
            </a: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775866" y="2109019"/>
            <a:ext cx="10515600" cy="204050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Come trovare un partner per iniziare a lavorare con </a:t>
            </a:r>
            <a:br>
              <a:rPr lang="it-IT" dirty="0">
                <a:solidFill>
                  <a:srgbClr val="002060"/>
                </a:solidFill>
              </a:rPr>
            </a:br>
            <a:r>
              <a:rPr lang="it-IT" sz="5400" dirty="0">
                <a:solidFill>
                  <a:srgbClr val="FFFF00"/>
                </a:solidFill>
              </a:rPr>
              <a:t>e</a:t>
            </a:r>
            <a:r>
              <a:rPr lang="it-IT" sz="5400" dirty="0">
                <a:solidFill>
                  <a:srgbClr val="002060"/>
                </a:solidFill>
              </a:rPr>
              <a:t>Twinning?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5ACD1BA-E0AA-7AE5-9410-CA7179C563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51" t="17262" r="8064" b="15468"/>
          <a:stretch/>
        </p:blipFill>
        <p:spPr>
          <a:xfrm>
            <a:off x="983225" y="1294165"/>
            <a:ext cx="10385738" cy="4611103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7725BD54-9176-0E14-2D04-953B66958758}"/>
              </a:ext>
            </a:extLst>
          </p:cNvPr>
          <p:cNvSpPr/>
          <p:nvPr/>
        </p:nvSpPr>
        <p:spPr>
          <a:xfrm>
            <a:off x="6813754" y="3786642"/>
            <a:ext cx="1504336" cy="853440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E64C9-8BB5-0810-ABA0-F183E1FE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9CCC0097-211A-7A08-26F7-DEC1B696F2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F3F592B-3682-F407-BB02-E913A574F0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66" t="17263" r="3588" b="6430"/>
          <a:stretch/>
        </p:blipFill>
        <p:spPr>
          <a:xfrm>
            <a:off x="417870" y="1328912"/>
            <a:ext cx="11356259" cy="5230535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A312A250-C4EB-4E43-E533-991012336485}"/>
              </a:ext>
            </a:extLst>
          </p:cNvPr>
          <p:cNvSpPr/>
          <p:nvPr/>
        </p:nvSpPr>
        <p:spPr>
          <a:xfrm>
            <a:off x="766917" y="5849906"/>
            <a:ext cx="3097160" cy="853440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32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733C-5F81-0BC2-385D-45FBAA9A6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BD4DDB-F24F-0EC8-B0B4-848D9A03D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DF224DE1-1EDD-9B38-C544-542143C9EF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10" name="Titolo 9">
            <a:extLst>
              <a:ext uri="{FF2B5EF4-FFF2-40B4-BE49-F238E27FC236}">
                <a16:creationId xmlns:a16="http://schemas.microsoft.com/office/drawing/2014/main" id="{06BB61B4-7109-D450-1259-1AF66A850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66" y="2109019"/>
            <a:ext cx="10515600" cy="2040501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Perché è utile lavorare con </a:t>
            </a:r>
            <a:br>
              <a:rPr lang="it-IT" dirty="0">
                <a:solidFill>
                  <a:srgbClr val="002060"/>
                </a:solidFill>
              </a:rPr>
            </a:br>
            <a:r>
              <a:rPr lang="it-IT" sz="5400" dirty="0">
                <a:solidFill>
                  <a:srgbClr val="FFFF00"/>
                </a:solidFill>
              </a:rPr>
              <a:t>e</a:t>
            </a:r>
            <a:r>
              <a:rPr lang="it-IT" sz="5400" dirty="0">
                <a:solidFill>
                  <a:srgbClr val="002060"/>
                </a:solidFill>
              </a:rPr>
              <a:t>Twinning?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3733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43760" y="1493253"/>
            <a:ext cx="4423000" cy="68113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it-IT" sz="32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 vantaggi di eTwinning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1850" y="2230017"/>
            <a:ext cx="10515600" cy="3859634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endParaRPr lang="it-IT" dirty="0"/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endParaRPr lang="it-IT" dirty="0">
              <a:solidFill>
                <a:schemeClr val="tx1"/>
              </a:solidFill>
            </a:endParaRP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Collaborazione e confronto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Innovazione didattica </a:t>
            </a: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Internazionalizzazione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Formazione professionale</a:t>
            </a: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Riconoscimenti e visibilità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Flessibilità e sicurezza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Sostenibilità</a:t>
            </a:r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pic>
        <p:nvPicPr>
          <p:cNvPr id="5" name="Google Shape;39077;p21" descr="eTwinning, iscrizioni aperte per tre webinar di formazione con esperti  della didattica - Il Sole 24 O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1772" y="2841502"/>
            <a:ext cx="4377586" cy="2280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511" y="233240"/>
            <a:ext cx="1028700" cy="886460"/>
          </a:xfrm>
          <a:prstGeom prst="rect">
            <a:avLst/>
          </a:prstGeom>
        </p:spPr>
      </p:pic>
      <p:sp>
        <p:nvSpPr>
          <p:cNvPr id="5" name="Google Shape;39146;p28"/>
          <p:cNvSpPr>
            <a:spLocks noGrp="1"/>
          </p:cNvSpPr>
          <p:nvPr>
            <p:ph type="body" idx="1"/>
          </p:nvPr>
        </p:nvSpPr>
        <p:spPr>
          <a:xfrm>
            <a:off x="2536051" y="2665001"/>
            <a:ext cx="6548400" cy="10773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Quality Label nazionale eTwinning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(19 </a:t>
            </a:r>
            <a:r>
              <a:rPr lang="it-IT" sz="20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in Basilicata </a:t>
            </a:r>
            <a:r>
              <a:rPr lang="it-IT" sz="20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nell’a.s.</a:t>
            </a:r>
            <a:r>
              <a:rPr lang="it-IT" sz="20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 2023/2024)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9147;p28"/>
          <p:cNvSpPr/>
          <p:nvPr/>
        </p:nvSpPr>
        <p:spPr>
          <a:xfrm>
            <a:off x="2536050" y="3747351"/>
            <a:ext cx="6548400" cy="584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Label</a:t>
            </a: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 europeo </a:t>
            </a: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endParaRPr sz="3200" b="1" dirty="0">
              <a:solidFill>
                <a:srgbClr val="2F6B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9151;p28"/>
          <p:cNvSpPr/>
          <p:nvPr/>
        </p:nvSpPr>
        <p:spPr>
          <a:xfrm>
            <a:off x="2536050" y="4291051"/>
            <a:ext cx="6548400" cy="584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Premi Nazionali</a:t>
            </a:r>
            <a:endParaRPr sz="2400" b="1" dirty="0">
              <a:solidFill>
                <a:srgbClr val="2F6B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9148;p28"/>
          <p:cNvSpPr/>
          <p:nvPr/>
        </p:nvSpPr>
        <p:spPr>
          <a:xfrm>
            <a:off x="2536050" y="4912338"/>
            <a:ext cx="6548400" cy="10773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Premio europeo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endParaRPr sz="3200" b="1" dirty="0">
              <a:solidFill>
                <a:srgbClr val="2F6B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3915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4679" y="3499553"/>
            <a:ext cx="2574258" cy="754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9150;p28" descr="http://etwinning.indire.it/wp-content/uploads/2015/12/premi-nazionali-etwinning-1024x102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8736" y="4154050"/>
            <a:ext cx="938303" cy="122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9149;p28" descr="article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03839" y="5039530"/>
            <a:ext cx="1079240" cy="8500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41D25664-215C-D949-62CC-368F70F2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212" y="1286365"/>
            <a:ext cx="3713802" cy="68113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it-IT" sz="32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 pratica……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8FCB8BFB-5185-5BB6-B15A-5A7F429F3161}"/>
              </a:ext>
            </a:extLst>
          </p:cNvPr>
          <p:cNvSpPr txBox="1">
            <a:spLocks/>
          </p:cNvSpPr>
          <p:nvPr/>
        </p:nvSpPr>
        <p:spPr>
          <a:xfrm>
            <a:off x="2926010" y="1898782"/>
            <a:ext cx="5768480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b="1" dirty="0">
                <a:solidFill>
                  <a:srgbClr val="FF0000"/>
                </a:solidFill>
                <a:latin typeface="Titillium Web" panose="00000500000000000000" pitchFamily="2" charset="0"/>
              </a:rPr>
              <a:t>1) Si può ricevere un riconoscimento di qualità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4859" y="3939852"/>
            <a:ext cx="6156018" cy="447869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it-IT" sz="24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Requisiti</a:t>
            </a:r>
            <a:endParaRPr lang="it-IT" sz="24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7650" y="2090057"/>
            <a:ext cx="7142195" cy="3657600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-Scuola registrata in </a:t>
            </a:r>
            <a:r>
              <a:rPr lang="it-IT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 almeno 2 anni;</a:t>
            </a:r>
            <a:endParaRPr lang="it-IT" dirty="0"/>
          </a:p>
          <a:p>
            <a:pPr lvl="0" algn="just">
              <a:spcBef>
                <a:spcPts val="0"/>
              </a:spcBef>
            </a:pP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Almeno 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 insegnanti 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 scuola registrati a </a:t>
            </a:r>
            <a:r>
              <a:rPr lang="it-IT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sono 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attivi da 2 anni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lang="it-IT" dirty="0"/>
          </a:p>
          <a:p>
            <a:pPr lvl="0" algn="just">
              <a:spcBef>
                <a:spcPts val="0"/>
              </a:spcBef>
            </a:pP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-Almeno un docente ha ottenuto, 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negli ultimi 2 anni scolastici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e prestando servizio in quella stessa scuola, 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Certificato di Qualità nazionale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per un progetto europeo</a:t>
            </a:r>
            <a:endParaRPr lang="it-IT" dirty="0"/>
          </a:p>
          <a:p>
            <a:pPr lvl="0" algn="just">
              <a:spcBef>
                <a:spcPts val="0"/>
              </a:spcBef>
            </a:pP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una scuola soddisfa i criteri di cui sopra, tutti gli </a:t>
            </a:r>
            <a:r>
              <a:rPr lang="it-IT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eTwinner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registrati nella scuola stessa ricevono via </a:t>
            </a:r>
            <a:r>
              <a:rPr lang="it-IT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l’invito a candidare il proprio istituto al titolo di “Scuola </a:t>
            </a:r>
            <a:r>
              <a:rPr lang="it-IT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”. </a:t>
            </a:r>
            <a:endParaRPr lang="it-IT" dirty="0"/>
          </a:p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5" name="Google Shape;39159;p29" descr="etw-school_highlights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7974" y="1073020"/>
            <a:ext cx="3441430" cy="31070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9162;p29"/>
          <p:cNvSpPr txBox="1"/>
          <p:nvPr/>
        </p:nvSpPr>
        <p:spPr>
          <a:xfrm>
            <a:off x="7613779" y="4124131"/>
            <a:ext cx="444137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2023/24: SCUOLE ETWINNING: 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IC «Pascoli» Matera, IC «Montano» Stigliano e IIS «De </a:t>
            </a:r>
            <a:r>
              <a:rPr lang="it-IT" sz="2000" b="1" i="1" dirty="0" err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Sarlo-De</a:t>
            </a:r>
            <a:r>
              <a:rPr lang="it-IT" sz="2000" b="1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Lorenzo» </a:t>
            </a:r>
            <a:r>
              <a:rPr lang="it-IT" sz="2000" b="1" i="1" dirty="0" err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Lagonegro</a:t>
            </a:r>
            <a:endParaRPr sz="2000" dirty="0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2C11EB5A-F991-5039-1369-77D351D8B620}"/>
              </a:ext>
            </a:extLst>
          </p:cNvPr>
          <p:cNvSpPr txBox="1">
            <a:spLocks/>
          </p:cNvSpPr>
          <p:nvPr/>
        </p:nvSpPr>
        <p:spPr>
          <a:xfrm>
            <a:off x="242596" y="1434205"/>
            <a:ext cx="6903797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sz="3200" b="1" dirty="0">
                <a:solidFill>
                  <a:srgbClr val="FF0000"/>
                </a:solidFill>
                <a:latin typeface="Titillium Web" panose="00000500000000000000" pitchFamily="2" charset="0"/>
              </a:rPr>
              <a:t>2) La propria scuola può diventare una eTwinning School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2AC68-DFCB-A152-CAB3-75F032D6A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09F8B0E9-490D-2ABB-BB23-8855FED0F9E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7239BB47-2807-B39F-F711-0C76991C93AE}"/>
              </a:ext>
            </a:extLst>
          </p:cNvPr>
          <p:cNvSpPr txBox="1">
            <a:spLocks/>
          </p:cNvSpPr>
          <p:nvPr/>
        </p:nvSpPr>
        <p:spPr>
          <a:xfrm>
            <a:off x="965329" y="1814353"/>
            <a:ext cx="10515600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sz="3200" b="1" dirty="0">
                <a:solidFill>
                  <a:srgbClr val="FF0000"/>
                </a:solidFill>
                <a:latin typeface="Titillium Web" panose="00000500000000000000" pitchFamily="2" charset="0"/>
              </a:rPr>
              <a:t>3) I propri partner da virtuali possono diventare reali grazie ad Erasmus+</a:t>
            </a:r>
          </a:p>
        </p:txBody>
      </p:sp>
      <p:pic>
        <p:nvPicPr>
          <p:cNvPr id="14" name="Immagine 13" descr="Immagine che contiene Carattere, testo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56827957-F50D-4597-C256-51855BFDD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293" y="2495488"/>
            <a:ext cx="8209936" cy="2917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1873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D72CE-D53E-3517-A153-62ACE9239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20ADE66D-E50F-C8E1-A2CC-15BC2F5D07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0A30CEDC-1E7D-3912-004A-1A7502F72E05}"/>
              </a:ext>
            </a:extLst>
          </p:cNvPr>
          <p:cNvSpPr txBox="1">
            <a:spLocks/>
          </p:cNvSpPr>
          <p:nvPr/>
        </p:nvSpPr>
        <p:spPr>
          <a:xfrm>
            <a:off x="838199" y="1207261"/>
            <a:ext cx="10515600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sz="3200" b="1" dirty="0">
                <a:solidFill>
                  <a:srgbClr val="FF0000"/>
                </a:solidFill>
                <a:latin typeface="Titillium Web" panose="00000500000000000000" pitchFamily="2" charset="0"/>
              </a:rPr>
              <a:t>4) Si possono frequentare seminari europei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A3260FF-AC8A-F4C8-E94A-B6458380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9" t="17808" r="6975" b="9012"/>
          <a:stretch/>
        </p:blipFill>
        <p:spPr>
          <a:xfrm>
            <a:off x="838199" y="1841768"/>
            <a:ext cx="11061291" cy="5016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4EA66D9A-0DE2-6E75-DEF9-315BF730FE92}"/>
              </a:ext>
            </a:extLst>
          </p:cNvPr>
          <p:cNvSpPr/>
          <p:nvPr/>
        </p:nvSpPr>
        <p:spPr>
          <a:xfrm>
            <a:off x="4986598" y="1841768"/>
            <a:ext cx="1873045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283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EC7E1-0E77-B020-2AAE-F55C5C41B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C054296-1B04-B2AF-75D0-657D15417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D22EDA46-9CD1-F6FC-EAAA-D7CB3FE2518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10" name="Titolo 9">
            <a:extLst>
              <a:ext uri="{FF2B5EF4-FFF2-40B4-BE49-F238E27FC236}">
                <a16:creationId xmlns:a16="http://schemas.microsoft.com/office/drawing/2014/main" id="{692757EE-4FA8-9249-535C-2FF50905D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66" y="2109019"/>
            <a:ext cx="10515600" cy="2040501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Dove posso trovare supporto?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3087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4585" y="1483567"/>
            <a:ext cx="10515600" cy="447869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i portali dedicati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6" name="Google Shape;39173;p31"/>
          <p:cNvSpPr/>
          <p:nvPr/>
        </p:nvSpPr>
        <p:spPr>
          <a:xfrm>
            <a:off x="762152" y="2329276"/>
            <a:ext cx="6670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32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9175;p31"/>
          <p:cNvSpPr txBox="1"/>
          <p:nvPr/>
        </p:nvSpPr>
        <p:spPr>
          <a:xfrm>
            <a:off x="1614452" y="3558116"/>
            <a:ext cx="75905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https://school-education.ec.europa.eu/it</a:t>
            </a:r>
            <a:r>
              <a:rPr lang="it-IT" sz="28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EFCCC-6582-E1CA-613B-23F7498A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14E1F408-12B3-7144-2809-0297260C849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9EED07C1-69D4-A99F-E942-483E7FBE9D43}"/>
              </a:ext>
            </a:extLst>
          </p:cNvPr>
          <p:cNvSpPr txBox="1">
            <a:spLocks/>
          </p:cNvSpPr>
          <p:nvPr/>
        </p:nvSpPr>
        <p:spPr>
          <a:xfrm>
            <a:off x="838200" y="1970959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135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le «storie» sul sito </a:t>
            </a:r>
            <a:r>
              <a:rPr lang="it-IT" sz="135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135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9BAFF44-CBCB-02BF-DF4D-D418FBFC9E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34" t="15466" r="3831" b="8368"/>
          <a:stretch/>
        </p:blipFill>
        <p:spPr>
          <a:xfrm>
            <a:off x="1951703" y="2417208"/>
            <a:ext cx="8681884" cy="404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2230E9AD-A836-71F8-EA9C-317517659EF9}"/>
              </a:ext>
            </a:extLst>
          </p:cNvPr>
          <p:cNvSpPr/>
          <p:nvPr/>
        </p:nvSpPr>
        <p:spPr>
          <a:xfrm>
            <a:off x="4409768" y="2438357"/>
            <a:ext cx="619432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94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61210-63DC-9B03-BD71-4781EEA10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9E324E08-A528-6055-15F6-276F8EB55F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0D71FDEB-E24D-F127-1ECC-5F5BDCD1DE96}"/>
              </a:ext>
            </a:extLst>
          </p:cNvPr>
          <p:cNvSpPr txBox="1">
            <a:spLocks/>
          </p:cNvSpPr>
          <p:nvPr/>
        </p:nvSpPr>
        <p:spPr>
          <a:xfrm>
            <a:off x="838200" y="1970959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135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i video tutorial sul sito </a:t>
            </a:r>
            <a:r>
              <a:rPr lang="it-IT" sz="135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135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2EABADA-62C8-D4C0-50C0-EA7014390B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4" t="17263" r="2622" b="20816"/>
          <a:stretch/>
        </p:blipFill>
        <p:spPr>
          <a:xfrm>
            <a:off x="398205" y="2517624"/>
            <a:ext cx="11665975" cy="4244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C4663618-7D2E-3928-3CF4-F93AB17F245D}"/>
              </a:ext>
            </a:extLst>
          </p:cNvPr>
          <p:cNvSpPr/>
          <p:nvPr/>
        </p:nvSpPr>
        <p:spPr>
          <a:xfrm>
            <a:off x="8334482" y="3368230"/>
            <a:ext cx="1873045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743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5E28A-6FB6-C214-24F5-F43D5957D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502A5508-AF0C-1D05-D261-BB3D34E9185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65DEA791-4B3E-5EA1-3A11-CE99E0DE3080}"/>
              </a:ext>
            </a:extLst>
          </p:cNvPr>
          <p:cNvSpPr txBox="1">
            <a:spLocks/>
          </p:cNvSpPr>
          <p:nvPr/>
        </p:nvSpPr>
        <p:spPr>
          <a:xfrm>
            <a:off x="838200" y="1970959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135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le pubblicazioni sul sito </a:t>
            </a:r>
            <a:r>
              <a:rPr lang="it-IT" sz="135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135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4C1A062-6D7D-7FEB-59EC-132ABBE85F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6" t="17263" r="3288" b="6430"/>
          <a:stretch/>
        </p:blipFill>
        <p:spPr>
          <a:xfrm>
            <a:off x="1608704" y="2418828"/>
            <a:ext cx="8731559" cy="3957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145981E3-E1F9-BE89-9C24-2BB673C2D3C0}"/>
              </a:ext>
            </a:extLst>
          </p:cNvPr>
          <p:cNvSpPr/>
          <p:nvPr/>
        </p:nvSpPr>
        <p:spPr>
          <a:xfrm>
            <a:off x="8273645" y="2438357"/>
            <a:ext cx="1106329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955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7897AD88-E0E3-67E1-9C74-17B4C124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62" y="2206238"/>
            <a:ext cx="10515600" cy="44786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i referenti regionali e gli Ambasciatori Erasmus+ Scuola Basilicata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A2D1A8C-DAFD-0749-15DB-506FE209411D}"/>
              </a:ext>
            </a:extLst>
          </p:cNvPr>
          <p:cNvSpPr txBox="1"/>
          <p:nvPr/>
        </p:nvSpPr>
        <p:spPr>
          <a:xfrm>
            <a:off x="1185812" y="3429000"/>
            <a:ext cx="112274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hlinkClick r:id="rId3"/>
              </a:rPr>
              <a:t>https://www.erasmusplus.it/ambasciatori_scuola/basilicata/</a:t>
            </a:r>
            <a:r>
              <a:rPr lang="it-IT" sz="3200" dirty="0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0186" y="1592486"/>
            <a:ext cx="10515600" cy="1119674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Sportello Europa </a:t>
            </a:r>
            <a:r>
              <a:rPr lang="it-IT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"/>
              </a:rPr>
              <a:t>http://sportelloeuropa.altervista.org/</a:t>
            </a: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it-IT" sz="20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Google Shape;39228;p37"/>
          <p:cNvSpPr txBox="1"/>
          <p:nvPr/>
        </p:nvSpPr>
        <p:spPr>
          <a:xfrm>
            <a:off x="3770195" y="2201682"/>
            <a:ext cx="8354227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sz="1800" b="1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Orario di ricevimento</a:t>
            </a:r>
            <a:r>
              <a:rPr lang="it-IT" sz="1800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: giovedì dalle 15:00 alle 18:00 oppure online su piattaforma Teams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sz="1800" b="1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Sede</a:t>
            </a:r>
            <a:r>
              <a:rPr lang="it-IT" sz="1800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: Potenza - Via Ancona presso l’Istituto di Istruzione Superiore “Da Vinci-Nitti”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sz="1800" b="1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Sportello Europa</a:t>
            </a:r>
            <a:r>
              <a:rPr lang="it-IT" sz="1800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: prof.ssa Rossella Negrone in servizio presso l’Ambito Territoriale di Potenza – USR Basilicata e DS Rosanna Papapietro</a:t>
            </a: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chemeClr val="dk1"/>
                </a:solidFill>
                <a:latin typeface="Book Antiqua"/>
                <a:sym typeface="Book Antiqu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E-mail</a:t>
            </a:r>
            <a:r>
              <a:rPr lang="it-IT" dirty="0">
                <a:solidFill>
                  <a:schemeClr val="dk1"/>
                </a:solidFill>
                <a:latin typeface="Book Antiqua"/>
                <a:sym typeface="Book Antiqu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it-IT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  <a:hlinkClick r:id="rId4"/>
              </a:rPr>
              <a:t>sportello.europa.basilicata@gmail.com</a:t>
            </a:r>
            <a:r>
              <a:rPr lang="it-IT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39225;p37" descr="Immagine che contiene testo, pavimento, interni, soffitto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78" y="3505091"/>
            <a:ext cx="3785060" cy="283879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pic>
        <p:nvPicPr>
          <p:cNvPr id="7" name="Google Shape;39226;p37" descr="Immagine che contiene testo, parete, interni, soffitto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34250" y="4645742"/>
            <a:ext cx="3331324" cy="214935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pic>
        <p:nvPicPr>
          <p:cNvPr id="9" name="Google Shape;39227;p37" descr="Immagine che contiene testo, lavagnabianca&#10;&#10;Descrizione generata automaticamente"/>
          <p:cNvPicPr preferRelativeResize="0"/>
          <p:nvPr/>
        </p:nvPicPr>
        <p:blipFill rotWithShape="1">
          <a:blip r:embed="rId7">
            <a:alphaModFix/>
          </a:blip>
          <a:srcRect l="15934" t="14436" r="4788" b="12432"/>
          <a:stretch/>
        </p:blipFill>
        <p:spPr>
          <a:xfrm>
            <a:off x="9739471" y="4493416"/>
            <a:ext cx="2230283" cy="154302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B0800A80-F5F9-A399-DA89-484111C7F116}"/>
              </a:ext>
            </a:extLst>
          </p:cNvPr>
          <p:cNvSpPr txBox="1">
            <a:spLocks/>
          </p:cNvSpPr>
          <p:nvPr/>
        </p:nvSpPr>
        <p:spPr>
          <a:xfrm>
            <a:off x="910186" y="1277785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lo Sportello Europa (USR Basilicata)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5" name="Google Shape;39238;p38" descr="WhatsApp Image 2024-10-13 at 10.49.35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498" y="2176988"/>
            <a:ext cx="4534678" cy="328142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sp>
        <p:nvSpPr>
          <p:cNvPr id="6" name="Google Shape;39240;p38"/>
          <p:cNvSpPr txBox="1">
            <a:spLocks noGrp="1"/>
          </p:cNvSpPr>
          <p:nvPr>
            <p:ph type="body" idx="1"/>
          </p:nvPr>
        </p:nvSpPr>
        <p:spPr>
          <a:xfrm>
            <a:off x="5324168" y="2537871"/>
            <a:ext cx="6867832" cy="108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</a:pPr>
            <a:r>
              <a:rPr lang="it-IT" b="1" u="sng" dirty="0">
                <a:solidFill>
                  <a:schemeClr val="hlink"/>
                </a:solidFill>
                <a:hlinkClick r:id="rId4"/>
              </a:rPr>
              <a:t>https://www.facebook.com/profile.php?id=61565067046769</a:t>
            </a:r>
            <a:endParaRPr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3886103-3DF9-3DD5-1A76-0EBC96289792}"/>
              </a:ext>
            </a:extLst>
          </p:cNvPr>
          <p:cNvSpPr txBox="1">
            <a:spLocks/>
          </p:cNvSpPr>
          <p:nvPr/>
        </p:nvSpPr>
        <p:spPr>
          <a:xfrm>
            <a:off x="1013425" y="1637507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98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la pagina Facebook</a:t>
            </a:r>
          </a:p>
          <a:p>
            <a:pPr algn="ctr"/>
            <a:r>
              <a:rPr lang="it-IT" sz="9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eTwinning Erasmus+ Basilicata </a:t>
            </a:r>
          </a:p>
          <a:p>
            <a:pPr algn="ctr"/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9">
            <a:extLst>
              <a:ext uri="{FF2B5EF4-FFF2-40B4-BE49-F238E27FC236}">
                <a16:creationId xmlns:a16="http://schemas.microsoft.com/office/drawing/2014/main" id="{309A4FEF-2316-27C8-AA28-D022B8BE9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066" y="1108279"/>
            <a:ext cx="10515600" cy="2040501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Nel </a:t>
            </a:r>
            <a:r>
              <a:rPr lang="it-IT" dirty="0">
                <a:solidFill>
                  <a:srgbClr val="FF0000"/>
                </a:solidFill>
              </a:rPr>
              <a:t>2025</a:t>
            </a:r>
            <a:r>
              <a:rPr lang="it-IT" dirty="0">
                <a:solidFill>
                  <a:srgbClr val="002060"/>
                </a:solidFill>
              </a:rPr>
              <a:t> eTwinning compie 20 anni </a:t>
            </a:r>
            <a:endParaRPr lang="it-IT" dirty="0"/>
          </a:p>
        </p:txBody>
      </p:sp>
      <p:pic>
        <p:nvPicPr>
          <p:cNvPr id="6" name="Immagine 5" descr="Immagine che contiene testo, Carattere, logo, Marchio&#10;&#10;Il contenuto generato dall'IA potrebbe non essere corretto.">
            <a:extLst>
              <a:ext uri="{FF2B5EF4-FFF2-40B4-BE49-F238E27FC236}">
                <a16:creationId xmlns:a16="http://schemas.microsoft.com/office/drawing/2014/main" id="{219B754C-A73B-E5F1-7681-4AED1501E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663" y="3148780"/>
            <a:ext cx="7980673" cy="295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42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7" name="Immagine 6" descr="Immagine che contiene testo, persona, vestiti, interno&#10;&#10;Il contenuto generato dall'IA potrebbe non essere corretto.">
            <a:extLst>
              <a:ext uri="{FF2B5EF4-FFF2-40B4-BE49-F238E27FC236}">
                <a16:creationId xmlns:a16="http://schemas.microsoft.com/office/drawing/2014/main" id="{A67FF929-4B4F-0DB0-E03A-3A27B50E4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526" y="1524225"/>
            <a:ext cx="4452948" cy="3347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DF6632D6-9EF3-D709-CE40-65EE5573C7FA}"/>
              </a:ext>
            </a:extLst>
          </p:cNvPr>
          <p:cNvSpPr/>
          <p:nvPr/>
        </p:nvSpPr>
        <p:spPr>
          <a:xfrm>
            <a:off x="280219" y="5152281"/>
            <a:ext cx="116954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2010: 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 anni di eTwinni</a:t>
            </a:r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ng a Matera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CACF-44E9-98FB-F529-EECBD248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6B16C78C-ACB8-69B9-2EF6-62DC0A4A2F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C1A5753A-BD8A-F1E6-A19D-0709A2E618AE}"/>
              </a:ext>
            </a:extLst>
          </p:cNvPr>
          <p:cNvSpPr/>
          <p:nvPr/>
        </p:nvSpPr>
        <p:spPr>
          <a:xfrm>
            <a:off x="363794" y="5152281"/>
            <a:ext cx="118282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2015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10 anni di eTwinni</a:t>
            </a:r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ng a Potenza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 descr="Immagine che contiene vestiti, persona, Viso umano, muro&#10;&#10;Il contenuto generato dall'IA potrebbe non essere corretto.">
            <a:extLst>
              <a:ext uri="{FF2B5EF4-FFF2-40B4-BE49-F238E27FC236}">
                <a16:creationId xmlns:a16="http://schemas.microsoft.com/office/drawing/2014/main" id="{1FFA20AB-6ABA-5346-F012-C0BCFAD64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168" y="1476712"/>
            <a:ext cx="4544176" cy="3395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69003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A8A29-4031-B9C6-6346-FFB8D4924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D7DB6A38-0D61-5E56-43FF-5D3882BB757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A2A527E-1CD2-A6A6-89BD-E8EE8ABD8CAE}"/>
              </a:ext>
            </a:extLst>
          </p:cNvPr>
          <p:cNvSpPr/>
          <p:nvPr/>
        </p:nvSpPr>
        <p:spPr>
          <a:xfrm>
            <a:off x="363794" y="5282263"/>
            <a:ext cx="118282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2025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20 anni di eTwinni</a:t>
            </a:r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ng a Marconia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Immagine 6" descr="Immagine che contiene muro, vestiti, interno, persona&#10;&#10;Il contenuto generato dall'IA potrebbe non essere corretto.">
            <a:extLst>
              <a:ext uri="{FF2B5EF4-FFF2-40B4-BE49-F238E27FC236}">
                <a16:creationId xmlns:a16="http://schemas.microsoft.com/office/drawing/2014/main" id="{3FBE8B96-96F0-6226-8A42-AFA8FA44A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406" y="1055031"/>
            <a:ext cx="5909187" cy="422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7086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5AFD99E0-253A-B34B-B9D3-73F2063087FD}"/>
              </a:ext>
            </a:extLst>
          </p:cNvPr>
          <p:cNvSpPr/>
          <p:nvPr/>
        </p:nvSpPr>
        <p:spPr>
          <a:xfrm>
            <a:off x="2873687" y="2421645"/>
            <a:ext cx="665111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Grazie per l’attenzione </a:t>
            </a:r>
          </a:p>
          <a:p>
            <a:pPr algn="ctr"/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buon eTwinning 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95970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ttore xmlns="3a709e7b-5bd5-44b6-addc-a3cef9883b4b" xsi:nil="true"/>
    <TaxCatchAll xmlns="31c0f191-f8fb-467f-9ead-18e96dc9093d" xsi:nil="true"/>
    <lcf76f155ced4ddcb4097134ff3c332f xmlns="3a709e7b-5bd5-44b6-addc-a3cef9883b4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5A00527C250394F83853090CB385877" ma:contentTypeVersion="21" ma:contentTypeDescription="Creare un nuovo documento." ma:contentTypeScope="" ma:versionID="dc548fd4f18e67ed6f0b8f669e325590">
  <xsd:schema xmlns:xsd="http://www.w3.org/2001/XMLSchema" xmlns:xs="http://www.w3.org/2001/XMLSchema" xmlns:p="http://schemas.microsoft.com/office/2006/metadata/properties" xmlns:ns2="3a709e7b-5bd5-44b6-addc-a3cef9883b4b" xmlns:ns3="31c0f191-f8fb-467f-9ead-18e96dc9093d" targetNamespace="http://schemas.microsoft.com/office/2006/metadata/properties" ma:root="true" ma:fieldsID="99df54f23b81b9d26ae1aa02c1075580" ns2:_="" ns3:_="">
    <xsd:import namespace="3a709e7b-5bd5-44b6-addc-a3cef9883b4b"/>
    <xsd:import namespace="31c0f191-f8fb-467f-9ead-18e96dc909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Settor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09e7b-5bd5-44b6-addc-a3cef9883b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Tag immagine" ma:readOnly="false" ma:fieldId="{5cf76f15-5ced-4ddc-b409-7134ff3c332f}" ma:taxonomyMulti="true" ma:sspId="a087d216-9da7-4ca6-a432-9e625d0d44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Settore" ma:index="24" nillable="true" ma:displayName="Settore" ma:format="RadioButtons" ma:internalName="Settore">
      <xsd:simpleType>
        <xsd:union memberTypes="dms:Text">
          <xsd:simpleType>
            <xsd:restriction base="dms:Choice">
              <xsd:enumeration value="Scuola"/>
              <xsd:enumeration value="EDA"/>
            </xsd:restriction>
          </xsd:simpleType>
        </xsd:un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0f191-f8fb-467f-9ead-18e96dc909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0c1a209-fb38-42b8-a68e-7d84f67f1530}" ma:internalName="TaxCatchAll" ma:showField="CatchAllData" ma:web="31c0f191-f8fb-467f-9ead-18e96dc909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7A3E3B-8173-4A9D-89A2-3BCC5C0E61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1006CD-175D-45BA-9983-03E007C37835}">
  <ds:schemaRefs>
    <ds:schemaRef ds:uri="http://schemas.microsoft.com/office/2006/metadata/properties"/>
    <ds:schemaRef ds:uri="http://schemas.microsoft.com/office/infopath/2007/PartnerControls"/>
    <ds:schemaRef ds:uri="3a709e7b-5bd5-44b6-addc-a3cef9883b4b"/>
    <ds:schemaRef ds:uri="31c0f191-f8fb-467f-9ead-18e96dc9093d"/>
  </ds:schemaRefs>
</ds:datastoreItem>
</file>

<file path=customXml/itemProps3.xml><?xml version="1.0" encoding="utf-8"?>
<ds:datastoreItem xmlns:ds="http://schemas.openxmlformats.org/officeDocument/2006/customXml" ds:itemID="{183FFB5B-F975-42BE-B501-FFF8378CA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09e7b-5bd5-44b6-addc-a3cef9883b4b"/>
    <ds:schemaRef ds:uri="31c0f191-f8fb-467f-9ead-18e96dc909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1145</Words>
  <Application>Microsoft Office PowerPoint</Application>
  <PresentationFormat>Widescreen</PresentationFormat>
  <Paragraphs>113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55" baseType="lpstr">
      <vt:lpstr>Aptos</vt:lpstr>
      <vt:lpstr>Arial</vt:lpstr>
      <vt:lpstr>Arial Rounded</vt:lpstr>
      <vt:lpstr>Book Antiqua</vt:lpstr>
      <vt:lpstr>Calibri</vt:lpstr>
      <vt:lpstr>CIDFont+F3</vt:lpstr>
      <vt:lpstr>Noto Sans Symbols</vt:lpstr>
      <vt:lpstr>Roboto</vt:lpstr>
      <vt:lpstr>Times New Roman</vt:lpstr>
      <vt:lpstr>Titillium Web</vt:lpstr>
      <vt:lpstr>Verdana</vt:lpstr>
      <vt:lpstr>Wingdings</vt:lpstr>
      <vt:lpstr>Tema di Office</vt:lpstr>
      <vt:lpstr>Piano di formazione docenti neo-assunti a.s. 2024/2025 </vt:lpstr>
      <vt:lpstr>eTwinning : cos@ è?</vt:lpstr>
      <vt:lpstr>Come si realizza?</vt:lpstr>
      <vt:lpstr>   Paesi partecipanti  </vt:lpstr>
      <vt:lpstr>   La mission di eTwinning  </vt:lpstr>
      <vt:lpstr>eTwinning: come @ccedere</vt:lpstr>
      <vt:lpstr> European School Education Platform (ESEP)</vt:lpstr>
      <vt:lpstr> Per accedere alla European School Education Platform (ESEP) bisogna possedere l’EU LOGIN </vt:lpstr>
      <vt:lpstr> Una volta ottenuto l’EU LOGIN o se ne sei già in possesso, puoi registrati a eTwinning attraverso la piattaforma europea </vt:lpstr>
      <vt:lpstr> Per il primo accesso a ESEP dovrai seguire questi step dopo aver cliccato su LOG IN (a destra di «log in» potrai scegliere la lingua italiana)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eTwinning: ready to start!</vt:lpstr>
      <vt:lpstr>Come trovare un partner per iniziare a lavorare con  eTwinning?</vt:lpstr>
      <vt:lpstr>Presentazione standard di PowerPoint</vt:lpstr>
      <vt:lpstr>Presentazione standard di PowerPoint</vt:lpstr>
      <vt:lpstr>Perché è utile lavorare con  eTwinning?</vt:lpstr>
      <vt:lpstr>I vantaggi di eTwinning</vt:lpstr>
      <vt:lpstr>In pratica……</vt:lpstr>
      <vt:lpstr>Requisiti</vt:lpstr>
      <vt:lpstr>Presentazione standard di PowerPoint</vt:lpstr>
      <vt:lpstr>Presentazione standard di PowerPoint</vt:lpstr>
      <vt:lpstr>Dove posso trovare supporto?</vt:lpstr>
      <vt:lpstr>Attraverso i portali dedicati </vt:lpstr>
      <vt:lpstr>Presentazione standard di PowerPoint</vt:lpstr>
      <vt:lpstr>Presentazione standard di PowerPoint</vt:lpstr>
      <vt:lpstr>Presentazione standard di PowerPoint</vt:lpstr>
      <vt:lpstr>Attraverso i referenti regionali e gli Ambasciatori Erasmus+ Scuola Basilicata</vt:lpstr>
      <vt:lpstr>   Sportello Europa http://sportelloeuropa.altervista.org/  </vt:lpstr>
      <vt:lpstr>Presentazione standard di PowerPoint</vt:lpstr>
      <vt:lpstr>Nel 2025 eTwinning compie 20 anni 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presentazione</dc:title>
  <dc:creator>Luca Librandi</dc:creator>
  <cp:lastModifiedBy>Debora Infante</cp:lastModifiedBy>
  <cp:revision>177</cp:revision>
  <dcterms:created xsi:type="dcterms:W3CDTF">2024-05-08T12:48:17Z</dcterms:created>
  <dcterms:modified xsi:type="dcterms:W3CDTF">2025-03-09T23:16:26Z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0x01010005A00527C250394F83853090CB385877</vt:lpwstr>
  </property>
</Properties>
</file>