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sldIdLst>
    <p:sldId id="539" r:id="rId2"/>
    <p:sldId id="540" r:id="rId3"/>
    <p:sldId id="534" r:id="rId4"/>
    <p:sldId id="535" r:id="rId5"/>
    <p:sldId id="532" r:id="rId6"/>
    <p:sldId id="277" r:id="rId7"/>
    <p:sldId id="278" r:id="rId8"/>
    <p:sldId id="520" r:id="rId9"/>
    <p:sldId id="521" r:id="rId10"/>
    <p:sldId id="536" r:id="rId11"/>
    <p:sldId id="537" r:id="rId12"/>
    <p:sldId id="523" r:id="rId13"/>
    <p:sldId id="264" r:id="rId14"/>
    <p:sldId id="265" r:id="rId15"/>
    <p:sldId id="522" r:id="rId16"/>
    <p:sldId id="316" r:id="rId17"/>
    <p:sldId id="300" r:id="rId18"/>
    <p:sldId id="286" r:id="rId19"/>
    <p:sldId id="538" r:id="rId20"/>
    <p:sldId id="299" r:id="rId21"/>
    <p:sldId id="291" r:id="rId22"/>
    <p:sldId id="313" r:id="rId23"/>
    <p:sldId id="315" r:id="rId24"/>
    <p:sldId id="533" r:id="rId25"/>
    <p:sldId id="524" r:id="rId26"/>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880"/>
        <p:guide pos="216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1326220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999650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876700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2/25/2024</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3984111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2/25/2024</a:t>
            </a:fld>
            <a:endParaRPr lang="en-US"/>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3390263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2/25/2024</a:t>
            </a:fld>
            <a:endParaRPr lang="en-US"/>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349649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2/25/2024</a:t>
            </a:fld>
            <a:endParaRPr lang="en-US"/>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426195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8BD707-D9CF-40AE-B4C6-C98DA3205C09}" type="datetimeFigureOut">
              <a:rPr lang="en-US" smtClean="0"/>
              <a:t>2/25/2024</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1207242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8BD707-D9CF-40AE-B4C6-C98DA3205C09}" type="datetimeFigureOut">
              <a:rPr lang="en-US" smtClean="0"/>
              <a:t>2/25/2024</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3729155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3341257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46987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1142878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01072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2835899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3398986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6F15528-21DE-4FAA-801E-634DDDAF4B2B}" type="slidenum">
              <a:rPr lang="it-IT" smtClean="0"/>
              <a:t>‹N›</a:t>
            </a:fld>
            <a:endParaRPr lang="it-IT"/>
          </a:p>
        </p:txBody>
      </p:sp>
    </p:spTree>
    <p:extLst>
      <p:ext uri="{BB962C8B-B14F-4D97-AF65-F5344CB8AC3E}">
        <p14:creationId xmlns:p14="http://schemas.microsoft.com/office/powerpoint/2010/main" val="4091480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2/25/2024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390042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0" i="0">
                <a:solidFill>
                  <a:schemeClr val="bg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2/25/2024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411806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t>2/25/2024</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it-IT" smtClean="0"/>
              <a:t>‹N›</a:t>
            </a:fld>
            <a:endParaRPr lang="it-IT"/>
          </a:p>
        </p:txBody>
      </p:sp>
    </p:spTree>
    <p:extLst>
      <p:ext uri="{BB962C8B-B14F-4D97-AF65-F5344CB8AC3E}">
        <p14:creationId xmlns:p14="http://schemas.microsoft.com/office/powerpoint/2010/main" val="168798062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AD778AEE-0404-49BE-B7EF-CF81DCC34790}"/>
              </a:ext>
            </a:extLst>
          </p:cNvPr>
          <p:cNvSpPr/>
          <p:nvPr/>
        </p:nvSpPr>
        <p:spPr>
          <a:xfrm>
            <a:off x="344881" y="304800"/>
            <a:ext cx="4227119" cy="461665"/>
          </a:xfrm>
          <a:prstGeom prst="rect">
            <a:avLst/>
          </a:prstGeom>
          <a:noFill/>
        </p:spPr>
        <p:txBody>
          <a:bodyPr wrap="square" lIns="91440" tIns="45720" rIns="91440" bIns="45720">
            <a:spAutoFit/>
          </a:bodyPr>
          <a:lstStyle/>
          <a:p>
            <a:pPr algn="ctr"/>
            <a:r>
              <a:rPr lang="it-IT" sz="2400" b="1" dirty="0">
                <a:ln w="22225">
                  <a:solidFill>
                    <a:schemeClr val="accent2"/>
                  </a:solidFill>
                  <a:prstDash val="solid"/>
                </a:ln>
                <a:solidFill>
                  <a:schemeClr val="accent2">
                    <a:lumMod val="40000"/>
                    <a:lumOff val="60000"/>
                  </a:schemeClr>
                </a:solidFill>
              </a:rPr>
              <a:t>BISOGNI EDUCATIVI SPECIALI</a:t>
            </a:r>
          </a:p>
        </p:txBody>
      </p:sp>
      <p:sp>
        <p:nvSpPr>
          <p:cNvPr id="4" name="CasellaDiTesto 3">
            <a:extLst>
              <a:ext uri="{FF2B5EF4-FFF2-40B4-BE49-F238E27FC236}">
                <a16:creationId xmlns:a16="http://schemas.microsoft.com/office/drawing/2014/main" id="{E790CD80-75F4-440C-9604-84FACAB778D3}"/>
              </a:ext>
            </a:extLst>
          </p:cNvPr>
          <p:cNvSpPr txBox="1"/>
          <p:nvPr/>
        </p:nvSpPr>
        <p:spPr>
          <a:xfrm>
            <a:off x="344881" y="1447800"/>
            <a:ext cx="7122719" cy="369332"/>
          </a:xfrm>
          <a:prstGeom prst="rect">
            <a:avLst/>
          </a:prstGeom>
          <a:noFill/>
        </p:spPr>
        <p:txBody>
          <a:bodyPr wrap="square" rtlCol="0">
            <a:spAutoFit/>
          </a:bodyPr>
          <a:lstStyle/>
          <a:p>
            <a:endParaRPr lang="it-IT" dirty="0"/>
          </a:p>
        </p:txBody>
      </p:sp>
      <p:pic>
        <p:nvPicPr>
          <p:cNvPr id="6" name="Picture 2" descr="http://www.scuolabellizzi.gov.it/wp-content/uploads/2013/10/Immagine-Area-Bes.jpg">
            <a:extLst>
              <a:ext uri="{FF2B5EF4-FFF2-40B4-BE49-F238E27FC236}">
                <a16:creationId xmlns:a16="http://schemas.microsoft.com/office/drawing/2014/main" id="{908ED50D-28DE-44BC-945A-52536BF26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608" y="3910013"/>
            <a:ext cx="5980584" cy="2896846"/>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CEA4EDF6-DF14-A60E-F51F-66C5650D9C99}"/>
              </a:ext>
            </a:extLst>
          </p:cNvPr>
          <p:cNvSpPr txBox="1"/>
          <p:nvPr/>
        </p:nvSpPr>
        <p:spPr>
          <a:xfrm>
            <a:off x="497281" y="1600200"/>
            <a:ext cx="7122719" cy="369332"/>
          </a:xfrm>
          <a:prstGeom prst="rect">
            <a:avLst/>
          </a:prstGeom>
          <a:no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73BFF6DF-A7D4-ACD7-4BC9-ED2ADD8C2231}"/>
              </a:ext>
            </a:extLst>
          </p:cNvPr>
          <p:cNvSpPr txBox="1"/>
          <p:nvPr/>
        </p:nvSpPr>
        <p:spPr>
          <a:xfrm>
            <a:off x="533400" y="1628239"/>
            <a:ext cx="7122719" cy="369332"/>
          </a:xfrm>
          <a:prstGeom prst="rect">
            <a:avLst/>
          </a:prstGeom>
          <a:noFill/>
        </p:spPr>
        <p:txBody>
          <a:bodyPr wrap="square" rtlCol="0">
            <a:spAutoFit/>
          </a:bodyPr>
          <a:lstStyle/>
          <a:p>
            <a:endParaRPr lang="it-IT" dirty="0"/>
          </a:p>
        </p:txBody>
      </p:sp>
      <p:sp>
        <p:nvSpPr>
          <p:cNvPr id="7" name="CasellaDiTesto 6">
            <a:extLst>
              <a:ext uri="{FF2B5EF4-FFF2-40B4-BE49-F238E27FC236}">
                <a16:creationId xmlns:a16="http://schemas.microsoft.com/office/drawing/2014/main" id="{256AA325-50B5-D863-8CD4-E79877DCAD45}"/>
              </a:ext>
            </a:extLst>
          </p:cNvPr>
          <p:cNvSpPr txBox="1"/>
          <p:nvPr/>
        </p:nvSpPr>
        <p:spPr>
          <a:xfrm>
            <a:off x="497281" y="1630735"/>
            <a:ext cx="7122719" cy="369332"/>
          </a:xfrm>
          <a:prstGeom prst="rect">
            <a:avLst/>
          </a:prstGeom>
          <a:noFill/>
        </p:spPr>
        <p:txBody>
          <a:bodyPr wrap="square" rtlCol="0">
            <a:spAutoFit/>
          </a:bodyPr>
          <a:lstStyle/>
          <a:p>
            <a:endParaRPr lang="it-IT" dirty="0"/>
          </a:p>
        </p:txBody>
      </p:sp>
      <p:sp>
        <p:nvSpPr>
          <p:cNvPr id="8" name="CasellaDiTesto 7">
            <a:extLst>
              <a:ext uri="{FF2B5EF4-FFF2-40B4-BE49-F238E27FC236}">
                <a16:creationId xmlns:a16="http://schemas.microsoft.com/office/drawing/2014/main" id="{8D9DD92E-7F52-A00D-FD1E-0BF4469E2622}"/>
              </a:ext>
            </a:extLst>
          </p:cNvPr>
          <p:cNvSpPr txBox="1"/>
          <p:nvPr/>
        </p:nvSpPr>
        <p:spPr>
          <a:xfrm>
            <a:off x="649681" y="1783135"/>
            <a:ext cx="7122719" cy="369332"/>
          </a:xfrm>
          <a:prstGeom prst="rect">
            <a:avLst/>
          </a:prstGeom>
          <a:noFill/>
        </p:spPr>
        <p:txBody>
          <a:bodyPr wrap="square" rtlCol="0">
            <a:spAutoFit/>
          </a:bodyPr>
          <a:lstStyle/>
          <a:p>
            <a:endParaRPr lang="it-IT" dirty="0"/>
          </a:p>
        </p:txBody>
      </p:sp>
      <p:sp>
        <p:nvSpPr>
          <p:cNvPr id="9" name="CasellaDiTesto 8">
            <a:extLst>
              <a:ext uri="{FF2B5EF4-FFF2-40B4-BE49-F238E27FC236}">
                <a16:creationId xmlns:a16="http://schemas.microsoft.com/office/drawing/2014/main" id="{6F2E21CB-3882-E74C-B59E-B69AEADDB313}"/>
              </a:ext>
            </a:extLst>
          </p:cNvPr>
          <p:cNvSpPr txBox="1"/>
          <p:nvPr/>
        </p:nvSpPr>
        <p:spPr>
          <a:xfrm>
            <a:off x="649681" y="1783135"/>
            <a:ext cx="7122719" cy="1200329"/>
          </a:xfrm>
          <a:prstGeom prst="rect">
            <a:avLst/>
          </a:prstGeom>
          <a:noFill/>
        </p:spPr>
        <p:txBody>
          <a:bodyPr wrap="square" rtlCol="0">
            <a:spAutoFit/>
          </a:bodyPr>
          <a:lstStyle/>
          <a:p>
            <a:r>
              <a:rPr lang="it-IT" dirty="0"/>
              <a:t>IISS  F. PETRUCELLI-  G. PARISI MOLITERNO</a:t>
            </a:r>
          </a:p>
          <a:p>
            <a:r>
              <a:rPr lang="it-IT" dirty="0"/>
              <a:t>Formazione docenti neoassunti 2023/2024</a:t>
            </a:r>
          </a:p>
          <a:p>
            <a:r>
              <a:rPr lang="it-IT" b="1" i="1" dirty="0"/>
              <a:t>Professoressa Romaniello Maria Cristina</a:t>
            </a:r>
          </a:p>
          <a:p>
            <a:endParaRPr lang="it-IT" dirty="0"/>
          </a:p>
        </p:txBody>
      </p:sp>
    </p:spTree>
    <p:extLst>
      <p:ext uri="{BB962C8B-B14F-4D97-AF65-F5344CB8AC3E}">
        <p14:creationId xmlns:p14="http://schemas.microsoft.com/office/powerpoint/2010/main" val="3156541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AD778AEE-0404-49BE-B7EF-CF81DCC34790}"/>
              </a:ext>
            </a:extLst>
          </p:cNvPr>
          <p:cNvSpPr/>
          <p:nvPr/>
        </p:nvSpPr>
        <p:spPr>
          <a:xfrm>
            <a:off x="344881" y="304800"/>
            <a:ext cx="4227119" cy="461665"/>
          </a:xfrm>
          <a:prstGeom prst="rect">
            <a:avLst/>
          </a:prstGeom>
          <a:noFill/>
        </p:spPr>
        <p:txBody>
          <a:bodyPr wrap="none" lIns="91440" tIns="45720" rIns="91440" bIns="45720">
            <a:spAutoFit/>
          </a:bodyPr>
          <a:lstStyle/>
          <a:p>
            <a:pPr algn="ctr"/>
            <a:r>
              <a:rPr lang="it-IT" sz="2400" b="1" dirty="0">
                <a:ln w="22225">
                  <a:solidFill>
                    <a:schemeClr val="accent2"/>
                  </a:solidFill>
                  <a:prstDash val="solid"/>
                </a:ln>
                <a:solidFill>
                  <a:schemeClr val="accent2">
                    <a:lumMod val="40000"/>
                    <a:lumOff val="60000"/>
                  </a:schemeClr>
                </a:solidFill>
              </a:rPr>
              <a:t>BISOGNI EDUCATIVI SPECIALI</a:t>
            </a:r>
          </a:p>
        </p:txBody>
      </p:sp>
      <p:sp>
        <p:nvSpPr>
          <p:cNvPr id="4" name="CasellaDiTesto 3">
            <a:extLst>
              <a:ext uri="{FF2B5EF4-FFF2-40B4-BE49-F238E27FC236}">
                <a16:creationId xmlns:a16="http://schemas.microsoft.com/office/drawing/2014/main" id="{E790CD80-75F4-440C-9604-84FACAB778D3}"/>
              </a:ext>
            </a:extLst>
          </p:cNvPr>
          <p:cNvSpPr txBox="1"/>
          <p:nvPr/>
        </p:nvSpPr>
        <p:spPr>
          <a:xfrm>
            <a:off x="344881" y="1447800"/>
            <a:ext cx="7122719" cy="2462213"/>
          </a:xfrm>
          <a:prstGeom prst="rect">
            <a:avLst/>
          </a:prstGeom>
          <a:noFill/>
        </p:spPr>
        <p:txBody>
          <a:bodyPr wrap="square" rtlCol="0">
            <a:spAutoFit/>
          </a:bodyPr>
          <a:lstStyle/>
          <a:p>
            <a:r>
              <a:rPr lang="it-IT" sz="3200" i="1" dirty="0">
                <a:effectLst>
                  <a:outerShdw blurRad="38100" dist="38100" dir="2700000" algn="tl">
                    <a:srgbClr val="000000">
                      <a:alpha val="43137"/>
                    </a:srgbClr>
                  </a:outerShdw>
                </a:effectLst>
              </a:rPr>
              <a:t>….non c’è nulla di più ingiusto che far le parti uguali tra disuguali</a:t>
            </a:r>
            <a:r>
              <a:rPr lang="it-IT" sz="3200" dirty="0">
                <a:effectLst>
                  <a:outerShdw blurRad="38100" dist="38100" dir="2700000" algn="tl">
                    <a:srgbClr val="000000">
                      <a:alpha val="43137"/>
                    </a:srgbClr>
                  </a:outerShdw>
                </a:effectLst>
              </a:rPr>
              <a:t> [...]</a:t>
            </a:r>
          </a:p>
          <a:p>
            <a:endParaRPr lang="it-IT" dirty="0"/>
          </a:p>
          <a:p>
            <a:endParaRPr lang="it-IT" dirty="0"/>
          </a:p>
          <a:p>
            <a:r>
              <a:rPr lang="it-IT" dirty="0"/>
              <a:t>							(Lettera a una professoressa, 1967)</a:t>
            </a:r>
          </a:p>
          <a:p>
            <a:r>
              <a:rPr lang="it-IT" b="1" dirty="0"/>
              <a:t>                 								   Don Lorenzo Milani</a:t>
            </a:r>
            <a:endParaRPr lang="it-IT" dirty="0"/>
          </a:p>
          <a:p>
            <a:endParaRPr lang="it-IT" dirty="0"/>
          </a:p>
        </p:txBody>
      </p:sp>
      <p:pic>
        <p:nvPicPr>
          <p:cNvPr id="6" name="Picture 2" descr="http://www.scuolabellizzi.gov.it/wp-content/uploads/2013/10/Immagine-Area-Bes.jpg">
            <a:extLst>
              <a:ext uri="{FF2B5EF4-FFF2-40B4-BE49-F238E27FC236}">
                <a16:creationId xmlns:a16="http://schemas.microsoft.com/office/drawing/2014/main" id="{908ED50D-28DE-44BC-945A-52536BF26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608" y="3910013"/>
            <a:ext cx="5980584" cy="2896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669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7FBC1F4-C313-4F93-B8F7-5252AAA3F088}"/>
              </a:ext>
            </a:extLst>
          </p:cNvPr>
          <p:cNvSpPr/>
          <p:nvPr/>
        </p:nvSpPr>
        <p:spPr>
          <a:xfrm>
            <a:off x="354495" y="238626"/>
            <a:ext cx="8450745" cy="642386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709167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4045D502-012A-4F08-A9A6-AB8533405C36}"/>
              </a:ext>
            </a:extLst>
          </p:cNvPr>
          <p:cNvSpPr/>
          <p:nvPr/>
        </p:nvSpPr>
        <p:spPr>
          <a:xfrm>
            <a:off x="152400" y="609600"/>
            <a:ext cx="8153400" cy="5776261"/>
          </a:xfrm>
          <a:prstGeom prst="rect">
            <a:avLst/>
          </a:prstGeom>
        </p:spPr>
        <p:txBody>
          <a:bodyPr wrap="square">
            <a:spAutoFit/>
          </a:bodyPr>
          <a:lstStyle/>
          <a:p>
            <a:pPr marL="180975" marR="5080" indent="-4763">
              <a:lnSpc>
                <a:spcPct val="150000"/>
              </a:lnSpc>
              <a:spcBef>
                <a:spcPts val="95"/>
              </a:spcBef>
            </a:pPr>
            <a:r>
              <a:rPr lang="it-IT" sz="2400" spc="-5" dirty="0">
                <a:solidFill>
                  <a:srgbClr val="FF3300"/>
                </a:solidFill>
                <a:latin typeface="Comic Sans MS"/>
                <a:cs typeface="Comic Sans MS"/>
              </a:rPr>
              <a:t>Definire, cercare e riconoscere</a:t>
            </a:r>
            <a:r>
              <a:rPr lang="it-IT" sz="2400" spc="100" dirty="0">
                <a:solidFill>
                  <a:srgbClr val="FF3300"/>
                </a:solidFill>
                <a:latin typeface="Comic Sans MS"/>
                <a:cs typeface="Comic Sans MS"/>
              </a:rPr>
              <a:t> </a:t>
            </a:r>
            <a:r>
              <a:rPr lang="it-IT" sz="2400" spc="-5" dirty="0">
                <a:solidFill>
                  <a:srgbClr val="FF3300"/>
                </a:solidFill>
                <a:latin typeface="Comic Sans MS"/>
                <a:cs typeface="Comic Sans MS"/>
              </a:rPr>
              <a:t>i Bisogni </a:t>
            </a:r>
            <a:r>
              <a:rPr lang="it-IT" sz="2400" spc="-10" dirty="0">
                <a:solidFill>
                  <a:srgbClr val="FF3300"/>
                </a:solidFill>
                <a:latin typeface="Comic Sans MS"/>
                <a:cs typeface="Comic Sans MS"/>
              </a:rPr>
              <a:t> </a:t>
            </a:r>
            <a:r>
              <a:rPr lang="it-IT" sz="2400" spc="-5" dirty="0">
                <a:solidFill>
                  <a:srgbClr val="FF3300"/>
                </a:solidFill>
                <a:latin typeface="Comic Sans MS"/>
                <a:cs typeface="Comic Sans MS"/>
              </a:rPr>
              <a:t>Educativi Speciali </a:t>
            </a:r>
            <a:r>
              <a:rPr lang="it-IT" sz="2400" spc="-5" dirty="0">
                <a:latin typeface="Comic Sans MS"/>
                <a:cs typeface="Comic Sans MS"/>
              </a:rPr>
              <a:t>non</a:t>
            </a:r>
            <a:r>
              <a:rPr lang="it-IT" sz="2400" spc="60" dirty="0">
                <a:latin typeface="Comic Sans MS"/>
                <a:cs typeface="Comic Sans MS"/>
              </a:rPr>
              <a:t> </a:t>
            </a:r>
            <a:r>
              <a:rPr lang="it-IT" sz="2400" spc="-10" dirty="0">
                <a:latin typeface="Comic Sans MS"/>
                <a:cs typeface="Comic Sans MS"/>
              </a:rPr>
              <a:t>significa</a:t>
            </a:r>
            <a:r>
              <a:rPr lang="it-IT" sz="2400" spc="40" dirty="0">
                <a:latin typeface="Comic Sans MS"/>
                <a:cs typeface="Comic Sans MS"/>
              </a:rPr>
              <a:t> </a:t>
            </a:r>
            <a:r>
              <a:rPr lang="it-IT" sz="2400" spc="-5" dirty="0">
                <a:latin typeface="Comic Sans MS"/>
                <a:cs typeface="Comic Sans MS"/>
              </a:rPr>
              <a:t>“fabbricare”  alunni </a:t>
            </a:r>
            <a:r>
              <a:rPr lang="it-IT" sz="2400" spc="-10" dirty="0">
                <a:latin typeface="Comic Sans MS"/>
                <a:cs typeface="Comic Sans MS"/>
              </a:rPr>
              <a:t>diversi </a:t>
            </a:r>
            <a:r>
              <a:rPr lang="it-IT" sz="2400" dirty="0">
                <a:latin typeface="Comic Sans MS"/>
                <a:cs typeface="Comic Sans MS"/>
              </a:rPr>
              <a:t>per </a:t>
            </a:r>
            <a:r>
              <a:rPr lang="it-IT" sz="2400" spc="-5" dirty="0">
                <a:latin typeface="Comic Sans MS"/>
                <a:cs typeface="Comic Sans MS"/>
              </a:rPr>
              <a:t>emarginarli</a:t>
            </a:r>
            <a:r>
              <a:rPr lang="it-IT" sz="2400" spc="105" dirty="0">
                <a:latin typeface="Comic Sans MS"/>
                <a:cs typeface="Comic Sans MS"/>
              </a:rPr>
              <a:t> </a:t>
            </a:r>
            <a:r>
              <a:rPr lang="it-IT" sz="2400" spc="-5" dirty="0">
                <a:latin typeface="Comic Sans MS"/>
                <a:cs typeface="Comic Sans MS"/>
              </a:rPr>
              <a:t>o</a:t>
            </a:r>
            <a:r>
              <a:rPr lang="it-IT" sz="2400" spc="10" dirty="0">
                <a:latin typeface="Comic Sans MS"/>
                <a:cs typeface="Comic Sans MS"/>
              </a:rPr>
              <a:t> </a:t>
            </a:r>
            <a:r>
              <a:rPr lang="it-IT" sz="2400" spc="-10" dirty="0">
                <a:latin typeface="Comic Sans MS"/>
                <a:cs typeface="Comic Sans MS"/>
              </a:rPr>
              <a:t>discriminarli  </a:t>
            </a:r>
            <a:r>
              <a:rPr lang="it-IT" sz="2400" spc="-5" dirty="0">
                <a:latin typeface="Comic Sans MS"/>
                <a:cs typeface="Comic Sans MS"/>
              </a:rPr>
              <a:t>in qualche modo, anche nuovo e</a:t>
            </a:r>
            <a:r>
              <a:rPr lang="it-IT" sz="2400" spc="30" dirty="0">
                <a:latin typeface="Comic Sans MS"/>
                <a:cs typeface="Comic Sans MS"/>
              </a:rPr>
              <a:t> </a:t>
            </a:r>
            <a:r>
              <a:rPr lang="it-IT" sz="2400" spc="-5" dirty="0">
                <a:latin typeface="Comic Sans MS"/>
                <a:cs typeface="Comic Sans MS"/>
              </a:rPr>
              <a:t>sottile.</a:t>
            </a:r>
            <a:endParaRPr lang="it-IT" sz="2400" dirty="0">
              <a:latin typeface="Comic Sans MS"/>
              <a:cs typeface="Comic Sans MS"/>
            </a:endParaRPr>
          </a:p>
          <a:p>
            <a:pPr marL="176213" marR="5080">
              <a:lnSpc>
                <a:spcPct val="150000"/>
              </a:lnSpc>
              <a:spcBef>
                <a:spcPts val="5"/>
              </a:spcBef>
            </a:pPr>
            <a:r>
              <a:rPr lang="it-IT" sz="2400" spc="-10" dirty="0">
                <a:latin typeface="Comic Sans MS"/>
                <a:cs typeface="Comic Sans MS"/>
              </a:rPr>
              <a:t>Significa </a:t>
            </a:r>
            <a:r>
              <a:rPr lang="it-IT" sz="2400" spc="-5" dirty="0">
                <a:latin typeface="Comic Sans MS"/>
                <a:cs typeface="Comic Sans MS"/>
              </a:rPr>
              <a:t>invece </a:t>
            </a:r>
            <a:r>
              <a:rPr lang="it-IT" sz="2400" spc="-5" dirty="0">
                <a:solidFill>
                  <a:srgbClr val="FF3300"/>
                </a:solidFill>
                <a:latin typeface="Comic Sans MS"/>
                <a:cs typeface="Comic Sans MS"/>
              </a:rPr>
              <a:t>rendersi </a:t>
            </a:r>
            <a:r>
              <a:rPr lang="it-IT" sz="2400" spc="-10" dirty="0">
                <a:solidFill>
                  <a:srgbClr val="FF3300"/>
                </a:solidFill>
                <a:latin typeface="Comic Sans MS"/>
                <a:cs typeface="Comic Sans MS"/>
              </a:rPr>
              <a:t>ben</a:t>
            </a:r>
            <a:r>
              <a:rPr lang="it-IT" sz="2400" spc="114" dirty="0">
                <a:solidFill>
                  <a:srgbClr val="FF3300"/>
                </a:solidFill>
                <a:latin typeface="Comic Sans MS"/>
                <a:cs typeface="Comic Sans MS"/>
              </a:rPr>
              <a:t> </a:t>
            </a:r>
            <a:r>
              <a:rPr lang="it-IT" sz="2400" spc="-5" dirty="0">
                <a:solidFill>
                  <a:srgbClr val="FF3300"/>
                </a:solidFill>
                <a:latin typeface="Comic Sans MS"/>
                <a:cs typeface="Comic Sans MS"/>
              </a:rPr>
              <a:t>conto</a:t>
            </a:r>
            <a:r>
              <a:rPr lang="it-IT" sz="2400" spc="10" dirty="0">
                <a:solidFill>
                  <a:srgbClr val="FF3300"/>
                </a:solidFill>
                <a:latin typeface="Comic Sans MS"/>
                <a:cs typeface="Comic Sans MS"/>
              </a:rPr>
              <a:t> </a:t>
            </a:r>
            <a:r>
              <a:rPr lang="it-IT" sz="2400" spc="-5" dirty="0">
                <a:solidFill>
                  <a:srgbClr val="FF3300"/>
                </a:solidFill>
                <a:latin typeface="Comic Sans MS"/>
                <a:cs typeface="Comic Sans MS"/>
              </a:rPr>
              <a:t>delle  </a:t>
            </a:r>
            <a:r>
              <a:rPr lang="it-IT" sz="2400" spc="-10" dirty="0">
                <a:solidFill>
                  <a:srgbClr val="FF3300"/>
                </a:solidFill>
                <a:latin typeface="Comic Sans MS"/>
                <a:cs typeface="Comic Sans MS"/>
              </a:rPr>
              <a:t>varie </a:t>
            </a:r>
            <a:r>
              <a:rPr lang="it-IT" sz="2400" spc="-5" dirty="0">
                <a:solidFill>
                  <a:srgbClr val="FF3300"/>
                </a:solidFill>
                <a:latin typeface="Comic Sans MS"/>
                <a:cs typeface="Comic Sans MS"/>
              </a:rPr>
              <a:t>difficoltà</a:t>
            </a:r>
            <a:r>
              <a:rPr lang="it-IT" sz="2400" spc="-5" dirty="0">
                <a:latin typeface="Comic Sans MS"/>
                <a:cs typeface="Comic Sans MS"/>
              </a:rPr>
              <a:t>, grandi e piccole,</a:t>
            </a:r>
            <a:r>
              <a:rPr lang="it-IT" sz="2400" spc="135" dirty="0">
                <a:latin typeface="Comic Sans MS"/>
                <a:cs typeface="Comic Sans MS"/>
              </a:rPr>
              <a:t> </a:t>
            </a:r>
            <a:r>
              <a:rPr lang="it-IT" sz="2400" dirty="0">
                <a:solidFill>
                  <a:srgbClr val="FF3300"/>
                </a:solidFill>
                <a:latin typeface="Comic Sans MS"/>
                <a:cs typeface="Comic Sans MS"/>
              </a:rPr>
              <a:t>per</a:t>
            </a:r>
            <a:r>
              <a:rPr lang="it-IT" sz="2400" spc="-5" dirty="0">
                <a:solidFill>
                  <a:srgbClr val="FF3300"/>
                </a:solidFill>
                <a:latin typeface="Comic Sans MS"/>
                <a:cs typeface="Comic Sans MS"/>
              </a:rPr>
              <a:t> sapervi </a:t>
            </a:r>
            <a:r>
              <a:rPr lang="it-IT" sz="2400" spc="-10" dirty="0">
                <a:solidFill>
                  <a:srgbClr val="FF3300"/>
                </a:solidFill>
                <a:latin typeface="Comic Sans MS"/>
                <a:cs typeface="Comic Sans MS"/>
              </a:rPr>
              <a:t> </a:t>
            </a:r>
            <a:r>
              <a:rPr lang="it-IT" sz="2400" spc="-5" dirty="0">
                <a:solidFill>
                  <a:srgbClr val="FF3300"/>
                </a:solidFill>
                <a:latin typeface="Comic Sans MS"/>
                <a:cs typeface="Comic Sans MS"/>
              </a:rPr>
              <a:t>rispondere in</a:t>
            </a:r>
            <a:r>
              <a:rPr lang="it-IT" sz="2400" dirty="0">
                <a:solidFill>
                  <a:srgbClr val="FF3300"/>
                </a:solidFill>
                <a:latin typeface="Comic Sans MS"/>
                <a:cs typeface="Comic Sans MS"/>
              </a:rPr>
              <a:t> </a:t>
            </a:r>
            <a:r>
              <a:rPr lang="it-IT" sz="2400" spc="-5" dirty="0">
                <a:solidFill>
                  <a:srgbClr val="FF3300"/>
                </a:solidFill>
                <a:latin typeface="Comic Sans MS"/>
                <a:cs typeface="Comic Sans MS"/>
              </a:rPr>
              <a:t>modo</a:t>
            </a:r>
            <a:r>
              <a:rPr lang="it-IT" sz="2400" spc="-15" dirty="0">
                <a:solidFill>
                  <a:srgbClr val="FF3300"/>
                </a:solidFill>
                <a:latin typeface="Comic Sans MS"/>
                <a:cs typeface="Comic Sans MS"/>
              </a:rPr>
              <a:t> </a:t>
            </a:r>
            <a:r>
              <a:rPr lang="it-IT" sz="2400" spc="-5" dirty="0">
                <a:solidFill>
                  <a:srgbClr val="FF3300"/>
                </a:solidFill>
                <a:latin typeface="Comic Sans MS"/>
                <a:cs typeface="Comic Sans MS"/>
              </a:rPr>
              <a:t>adeguato</a:t>
            </a:r>
            <a:r>
              <a:rPr lang="it-IT" sz="2400" spc="-5" dirty="0">
                <a:latin typeface="Comic Sans MS"/>
                <a:cs typeface="Comic Sans MS"/>
              </a:rPr>
              <a:t>…..è </a:t>
            </a:r>
            <a:r>
              <a:rPr lang="it-IT" sz="2400" spc="-10" dirty="0">
                <a:latin typeface="Comic Sans MS"/>
                <a:cs typeface="Comic Sans MS"/>
              </a:rPr>
              <a:t> discriminante </a:t>
            </a:r>
            <a:r>
              <a:rPr lang="it-IT" sz="2400" spc="-5" dirty="0">
                <a:latin typeface="Comic Sans MS"/>
                <a:cs typeface="Comic Sans MS"/>
              </a:rPr>
              <a:t>doversi </a:t>
            </a:r>
            <a:r>
              <a:rPr lang="it-IT" sz="2400" dirty="0">
                <a:latin typeface="Comic Sans MS"/>
                <a:cs typeface="Comic Sans MS"/>
              </a:rPr>
              <a:t>per </a:t>
            </a:r>
            <a:r>
              <a:rPr lang="it-IT" sz="2400" spc="-5" dirty="0">
                <a:latin typeface="Comic Sans MS"/>
                <a:cs typeface="Comic Sans MS"/>
              </a:rPr>
              <a:t>forza</a:t>
            </a:r>
            <a:r>
              <a:rPr lang="it-IT" sz="2400" spc="160" dirty="0">
                <a:latin typeface="Comic Sans MS"/>
                <a:cs typeface="Comic Sans MS"/>
              </a:rPr>
              <a:t> </a:t>
            </a:r>
            <a:r>
              <a:rPr lang="it-IT" sz="2400" spc="-5" dirty="0">
                <a:latin typeface="Comic Sans MS"/>
                <a:cs typeface="Comic Sans MS"/>
              </a:rPr>
              <a:t>sottoporre</a:t>
            </a:r>
            <a:r>
              <a:rPr lang="it-IT" sz="2400" spc="35" dirty="0">
                <a:latin typeface="Comic Sans MS"/>
                <a:cs typeface="Comic Sans MS"/>
              </a:rPr>
              <a:t> </a:t>
            </a:r>
            <a:r>
              <a:rPr lang="it-IT" sz="2400" spc="-5" dirty="0">
                <a:latin typeface="Comic Sans MS"/>
                <a:cs typeface="Comic Sans MS"/>
              </a:rPr>
              <a:t>a  </a:t>
            </a:r>
            <a:r>
              <a:rPr lang="it-IT" sz="2400" spc="-10" dirty="0">
                <a:latin typeface="Comic Sans MS"/>
                <a:cs typeface="Comic Sans MS"/>
              </a:rPr>
              <a:t>una </a:t>
            </a:r>
            <a:r>
              <a:rPr lang="it-IT" sz="2400" spc="-5" dirty="0">
                <a:latin typeface="Comic Sans MS"/>
                <a:cs typeface="Comic Sans MS"/>
              </a:rPr>
              <a:t>diagnosi medica </a:t>
            </a:r>
            <a:r>
              <a:rPr lang="it-IT" sz="2400" dirty="0">
                <a:latin typeface="Comic Sans MS"/>
                <a:cs typeface="Comic Sans MS"/>
              </a:rPr>
              <a:t>per ottenere</a:t>
            </a:r>
            <a:r>
              <a:rPr lang="it-IT" sz="2400" spc="50" dirty="0">
                <a:latin typeface="Comic Sans MS"/>
                <a:cs typeface="Comic Sans MS"/>
              </a:rPr>
              <a:t> </a:t>
            </a:r>
            <a:r>
              <a:rPr lang="it-IT" sz="2400" spc="-5" dirty="0">
                <a:latin typeface="Comic Sans MS"/>
                <a:cs typeface="Comic Sans MS"/>
              </a:rPr>
              <a:t>qualche</a:t>
            </a:r>
            <a:endParaRPr lang="it-IT" sz="2400" dirty="0">
              <a:latin typeface="Comic Sans MS"/>
              <a:cs typeface="Comic Sans MS"/>
            </a:endParaRPr>
          </a:p>
          <a:p>
            <a:pPr marL="265113" marR="8255">
              <a:lnSpc>
                <a:spcPct val="150000"/>
              </a:lnSpc>
              <a:spcBef>
                <a:spcPts val="5"/>
              </a:spcBef>
            </a:pPr>
            <a:r>
              <a:rPr lang="it-IT" sz="2400" spc="-5" dirty="0">
                <a:latin typeface="Comic Sans MS"/>
                <a:cs typeface="Comic Sans MS"/>
              </a:rPr>
              <a:t>risorsa in</a:t>
            </a:r>
            <a:r>
              <a:rPr lang="it-IT" sz="2400" spc="-35" dirty="0">
                <a:latin typeface="Comic Sans MS"/>
                <a:cs typeface="Comic Sans MS"/>
              </a:rPr>
              <a:t> </a:t>
            </a:r>
            <a:r>
              <a:rPr lang="it-IT" sz="2400" spc="-5" dirty="0">
                <a:latin typeface="Comic Sans MS"/>
                <a:cs typeface="Comic Sans MS"/>
              </a:rPr>
              <a:t>più”.</a:t>
            </a:r>
            <a:endParaRPr lang="it-IT" sz="2400" dirty="0">
              <a:latin typeface="Comic Sans MS"/>
              <a:cs typeface="Comic Sans MS"/>
            </a:endParaRPr>
          </a:p>
          <a:p>
            <a:pPr marR="6985" algn="ctr">
              <a:lnSpc>
                <a:spcPct val="150000"/>
              </a:lnSpc>
              <a:spcBef>
                <a:spcPts val="1595"/>
              </a:spcBef>
            </a:pPr>
            <a:r>
              <a:rPr lang="it-IT" sz="2400" spc="-10" dirty="0">
                <a:latin typeface="Comic Sans MS"/>
                <a:cs typeface="Comic Sans MS"/>
              </a:rPr>
              <a:t>(Dario</a:t>
            </a:r>
            <a:r>
              <a:rPr lang="it-IT" sz="2400" spc="-35" dirty="0">
                <a:latin typeface="Comic Sans MS"/>
                <a:cs typeface="Comic Sans MS"/>
              </a:rPr>
              <a:t> </a:t>
            </a:r>
            <a:r>
              <a:rPr lang="it-IT" sz="2400" spc="-5" dirty="0" err="1">
                <a:latin typeface="Comic Sans MS"/>
                <a:cs typeface="Comic Sans MS"/>
              </a:rPr>
              <a:t>Ianes</a:t>
            </a:r>
            <a:r>
              <a:rPr lang="it-IT" spc="-5" dirty="0">
                <a:latin typeface="Comic Sans MS"/>
                <a:cs typeface="Comic Sans MS"/>
              </a:rPr>
              <a:t>)</a:t>
            </a:r>
            <a:endParaRPr lang="it-IT" dirty="0">
              <a:latin typeface="Comic Sans MS"/>
              <a:cs typeface="Comic Sans MS"/>
            </a:endParaRPr>
          </a:p>
        </p:txBody>
      </p:sp>
    </p:spTree>
    <p:extLst>
      <p:ext uri="{BB962C8B-B14F-4D97-AF65-F5344CB8AC3E}">
        <p14:creationId xmlns:p14="http://schemas.microsoft.com/office/powerpoint/2010/main" val="3000924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numero diapositiva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eaLnBrk="0" hangingPunct="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eaLnBrk="0" hangingPunct="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eaLnBrk="0" hangingPunct="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eaLnBrk="0" hangingPunct="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fld id="{49B42D0E-A630-4EE8-880B-4B153CEB8519}" type="slidenum">
              <a:rPr lang="it-IT" altLang="it-IT" sz="1400">
                <a:solidFill>
                  <a:srgbClr val="FFFFFF"/>
                </a:solidFill>
                <a:latin typeface="Times New Roman" panose="02020603050405020304" pitchFamily="18" charset="0"/>
              </a:rPr>
              <a:pPr eaLnBrk="1" hangingPunct="1">
                <a:spcBef>
                  <a:spcPct val="0"/>
                </a:spcBef>
                <a:buClrTx/>
                <a:buSzTx/>
                <a:buFontTx/>
                <a:buNone/>
              </a:pPr>
              <a:t>5</a:t>
            </a:fld>
            <a:endParaRPr lang="it-IT" altLang="it-IT" sz="1400">
              <a:solidFill>
                <a:srgbClr val="FFFFFF"/>
              </a:solidFill>
              <a:latin typeface="Times New Roman" panose="02020603050405020304"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irc_mi" descr="Descrizione: http://www.sentrain.net/Istock%20images/iStock_000005758296X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1196975"/>
            <a:ext cx="153828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irc_mi" descr="Descrizione: http://www.sentrain.net/Istock%20images/iStock_000005758296XSma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188" y="3860800"/>
            <a:ext cx="13684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irc_mi" descr="Descrizione: http://www.sentrain.net/Istock%20images/iStock_000005758296XSma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7675" y="5157788"/>
            <a:ext cx="13684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irc_mi" descr="Descrizione: http://www.sentrain.net/Istock%20images/iStock_000005758296XSma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2088" y="5373688"/>
            <a:ext cx="13684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irc_mi" descr="Descrizione: http://www.sentrain.net/Istock%20images/iStock_000005758296XSma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2013" y="1268413"/>
            <a:ext cx="1368425"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518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79439" y="1395475"/>
            <a:ext cx="6964362" cy="4471925"/>
          </a:xfrm>
          <a:prstGeom prst="rect">
            <a:avLst/>
          </a:prstGeom>
          <a:solidFill>
            <a:schemeClr val="bg2"/>
          </a:solidFill>
        </p:spPr>
        <p:txBody>
          <a:bodyPr wrap="square" lIns="0" tIns="0" rIns="0" bIns="0" rtlCol="0"/>
          <a:lstStyle/>
          <a:p>
            <a:endParaRPr/>
          </a:p>
        </p:txBody>
      </p:sp>
      <p:sp>
        <p:nvSpPr>
          <p:cNvPr id="5" name="object 5"/>
          <p:cNvSpPr txBox="1"/>
          <p:nvPr/>
        </p:nvSpPr>
        <p:spPr>
          <a:xfrm>
            <a:off x="579439" y="1651789"/>
            <a:ext cx="7676195" cy="3024546"/>
          </a:xfrm>
          <a:prstGeom prst="rect">
            <a:avLst/>
          </a:prstGeom>
        </p:spPr>
        <p:txBody>
          <a:bodyPr vert="horz" wrap="square" lIns="0" tIns="122555" rIns="0" bIns="0" rtlCol="0">
            <a:spAutoFit/>
          </a:bodyPr>
          <a:lstStyle/>
          <a:p>
            <a:pPr marL="12700">
              <a:lnSpc>
                <a:spcPct val="100000"/>
              </a:lnSpc>
              <a:spcBef>
                <a:spcPts val="965"/>
              </a:spcBef>
            </a:pPr>
            <a:r>
              <a:rPr sz="2400" b="1" spc="-5" dirty="0">
                <a:latin typeface="Calibri"/>
                <a:cs typeface="Calibri"/>
              </a:rPr>
              <a:t>-La </a:t>
            </a:r>
            <a:r>
              <a:rPr sz="2400" b="1" dirty="0">
                <a:latin typeface="Calibri"/>
                <a:cs typeface="Calibri"/>
              </a:rPr>
              <a:t>scuola si assume la </a:t>
            </a:r>
            <a:r>
              <a:rPr sz="2400" b="1" spc="-5" dirty="0">
                <a:latin typeface="Calibri"/>
                <a:cs typeface="Calibri"/>
              </a:rPr>
              <a:t>responsabilità </a:t>
            </a:r>
            <a:r>
              <a:rPr sz="2400" b="1" dirty="0">
                <a:latin typeface="Calibri"/>
                <a:cs typeface="Calibri"/>
              </a:rPr>
              <a:t>della </a:t>
            </a:r>
            <a:r>
              <a:rPr sz="2400" b="1" spc="-15" dirty="0" err="1">
                <a:latin typeface="Calibri"/>
                <a:cs typeface="Calibri"/>
              </a:rPr>
              <a:t>lettura</a:t>
            </a:r>
            <a:r>
              <a:rPr sz="2400" b="1" spc="-15" dirty="0">
                <a:latin typeface="Calibri"/>
                <a:cs typeface="Calibri"/>
              </a:rPr>
              <a:t> </a:t>
            </a:r>
            <a:endParaRPr lang="it-IT" sz="2400" b="1" spc="-15" dirty="0">
              <a:latin typeface="Calibri"/>
              <a:cs typeface="Calibri"/>
            </a:endParaRPr>
          </a:p>
          <a:p>
            <a:pPr marL="12700">
              <a:lnSpc>
                <a:spcPct val="100000"/>
              </a:lnSpc>
              <a:spcBef>
                <a:spcPts val="965"/>
              </a:spcBef>
            </a:pPr>
            <a:r>
              <a:rPr sz="2400" b="1" dirty="0" err="1">
                <a:latin typeface="Calibri"/>
                <a:cs typeface="Calibri"/>
              </a:rPr>
              <a:t>dei</a:t>
            </a:r>
            <a:r>
              <a:rPr sz="2400" b="1" spc="5" dirty="0">
                <a:latin typeface="Calibri"/>
                <a:cs typeface="Calibri"/>
              </a:rPr>
              <a:t> </a:t>
            </a:r>
            <a:r>
              <a:rPr sz="2400" b="1" spc="-10" dirty="0" err="1">
                <a:latin typeface="Calibri"/>
                <a:cs typeface="Calibri"/>
              </a:rPr>
              <a:t>reali</a:t>
            </a:r>
            <a:r>
              <a:rPr lang="it-IT" sz="2400" dirty="0">
                <a:latin typeface="Calibri"/>
                <a:cs typeface="Calibri"/>
              </a:rPr>
              <a:t> </a:t>
            </a:r>
            <a:r>
              <a:rPr sz="2400" b="1" spc="-5" dirty="0" err="1">
                <a:latin typeface="Calibri"/>
                <a:cs typeface="Calibri"/>
              </a:rPr>
              <a:t>bisogni</a:t>
            </a:r>
            <a:r>
              <a:rPr sz="2400" b="1" spc="-5" dirty="0">
                <a:latin typeface="Calibri"/>
                <a:cs typeface="Calibri"/>
              </a:rPr>
              <a:t> </a:t>
            </a:r>
            <a:r>
              <a:rPr sz="2400" b="1" dirty="0">
                <a:latin typeface="Calibri"/>
                <a:cs typeface="Calibri"/>
              </a:rPr>
              <a:t>di</a:t>
            </a:r>
            <a:r>
              <a:rPr sz="2400" b="1" spc="-15" dirty="0">
                <a:latin typeface="Calibri"/>
                <a:cs typeface="Calibri"/>
              </a:rPr>
              <a:t> </a:t>
            </a:r>
            <a:r>
              <a:rPr sz="2400" b="1" spc="-5" dirty="0">
                <a:latin typeface="Calibri"/>
                <a:cs typeface="Calibri"/>
              </a:rPr>
              <a:t>inclusione</a:t>
            </a:r>
            <a:endParaRPr sz="2400" dirty="0">
              <a:latin typeface="Calibri"/>
              <a:cs typeface="Calibri"/>
            </a:endParaRPr>
          </a:p>
          <a:p>
            <a:pPr>
              <a:lnSpc>
                <a:spcPct val="100000"/>
              </a:lnSpc>
              <a:spcBef>
                <a:spcPts val="35"/>
              </a:spcBef>
            </a:pPr>
            <a:endParaRPr sz="2350" dirty="0">
              <a:latin typeface="Times New Roman"/>
              <a:cs typeface="Times New Roman"/>
            </a:endParaRPr>
          </a:p>
          <a:p>
            <a:pPr marL="12700">
              <a:lnSpc>
                <a:spcPct val="100000"/>
              </a:lnSpc>
            </a:pPr>
            <a:r>
              <a:rPr sz="2400" spc="-5" dirty="0">
                <a:latin typeface="Calibri"/>
                <a:cs typeface="Calibri"/>
              </a:rPr>
              <a:t>-</a:t>
            </a:r>
            <a:r>
              <a:rPr sz="2400" b="1" spc="-5" dirty="0">
                <a:latin typeface="Calibri"/>
                <a:cs typeface="Calibri"/>
              </a:rPr>
              <a:t>La </a:t>
            </a:r>
            <a:r>
              <a:rPr sz="2400" b="1" dirty="0">
                <a:latin typeface="Calibri"/>
                <a:cs typeface="Calibri"/>
              </a:rPr>
              <a:t>scuola </a:t>
            </a:r>
            <a:r>
              <a:rPr sz="2400" b="1" spc="-15" dirty="0">
                <a:latin typeface="Calibri"/>
                <a:cs typeface="Calibri"/>
              </a:rPr>
              <a:t>attiva </a:t>
            </a:r>
            <a:r>
              <a:rPr sz="2400" b="1" dirty="0">
                <a:latin typeface="Calibri"/>
                <a:cs typeface="Calibri"/>
              </a:rPr>
              <a:t>le </a:t>
            </a:r>
            <a:r>
              <a:rPr sz="2400" b="1" spc="-10" dirty="0">
                <a:latin typeface="Calibri"/>
                <a:cs typeface="Calibri"/>
              </a:rPr>
              <a:t>risorse </a:t>
            </a:r>
            <a:r>
              <a:rPr sz="2400" b="1" dirty="0">
                <a:latin typeface="Calibri"/>
                <a:cs typeface="Calibri"/>
              </a:rPr>
              <a:t>per l’inclusione</a:t>
            </a:r>
            <a:r>
              <a:rPr sz="2400" b="1" spc="-5" dirty="0">
                <a:latin typeface="Calibri"/>
                <a:cs typeface="Calibri"/>
              </a:rPr>
              <a:t> </a:t>
            </a:r>
            <a:r>
              <a:rPr sz="2400" b="1" dirty="0">
                <a:latin typeface="Calibri"/>
                <a:cs typeface="Calibri"/>
              </a:rPr>
              <a:t>secondo</a:t>
            </a:r>
            <a:endParaRPr sz="2400" dirty="0">
              <a:latin typeface="Calibri"/>
              <a:cs typeface="Calibri"/>
            </a:endParaRPr>
          </a:p>
          <a:p>
            <a:pPr marL="12700">
              <a:lnSpc>
                <a:spcPct val="100000"/>
              </a:lnSpc>
              <a:spcBef>
                <a:spcPts val="1440"/>
              </a:spcBef>
            </a:pPr>
            <a:r>
              <a:rPr sz="2400" b="1" spc="-15" dirty="0">
                <a:latin typeface="Calibri"/>
                <a:cs typeface="Calibri"/>
              </a:rPr>
              <a:t>l’approccio </a:t>
            </a:r>
            <a:r>
              <a:rPr sz="2400" b="1" dirty="0">
                <a:latin typeface="Calibri"/>
                <a:cs typeface="Calibri"/>
              </a:rPr>
              <a:t>della «speciale</a:t>
            </a:r>
            <a:r>
              <a:rPr sz="2400" b="1" spc="-35" dirty="0">
                <a:latin typeface="Calibri"/>
                <a:cs typeface="Calibri"/>
              </a:rPr>
              <a:t> </a:t>
            </a:r>
            <a:r>
              <a:rPr sz="2400" b="1" spc="-5" dirty="0">
                <a:latin typeface="Calibri"/>
                <a:cs typeface="Calibri"/>
              </a:rPr>
              <a:t>normalità»</a:t>
            </a:r>
            <a:endParaRPr sz="2400" dirty="0">
              <a:latin typeface="Calibri"/>
              <a:cs typeface="Calibri"/>
            </a:endParaRPr>
          </a:p>
          <a:p>
            <a:pPr>
              <a:lnSpc>
                <a:spcPct val="100000"/>
              </a:lnSpc>
              <a:spcBef>
                <a:spcPts val="5"/>
              </a:spcBef>
            </a:pPr>
            <a:endParaRPr sz="2500" dirty="0">
              <a:latin typeface="Times New Roman"/>
              <a:cs typeface="Times New Roman"/>
            </a:endParaRPr>
          </a:p>
          <a:p>
            <a:pPr marL="12700">
              <a:lnSpc>
                <a:spcPct val="100000"/>
              </a:lnSpc>
              <a:spcBef>
                <a:spcPts val="5"/>
              </a:spcBef>
            </a:pPr>
            <a:r>
              <a:rPr sz="2400" spc="-5" dirty="0">
                <a:latin typeface="Calibri"/>
                <a:cs typeface="Calibri"/>
              </a:rPr>
              <a:t>-</a:t>
            </a:r>
            <a:r>
              <a:rPr sz="2400" b="1" spc="-5" dirty="0">
                <a:latin typeface="Calibri"/>
                <a:cs typeface="Calibri"/>
              </a:rPr>
              <a:t>La </a:t>
            </a:r>
            <a:r>
              <a:rPr sz="2400" b="1" dirty="0">
                <a:latin typeface="Calibri"/>
                <a:cs typeface="Calibri"/>
              </a:rPr>
              <a:t>scuola </a:t>
            </a:r>
            <a:r>
              <a:rPr sz="2400" b="1" spc="-10" dirty="0">
                <a:latin typeface="Calibri"/>
                <a:cs typeface="Calibri"/>
              </a:rPr>
              <a:t>elabora </a:t>
            </a:r>
            <a:r>
              <a:rPr sz="2400" b="1" dirty="0">
                <a:latin typeface="Calibri"/>
                <a:cs typeface="Calibri"/>
              </a:rPr>
              <a:t>modelli di inclusione e </a:t>
            </a:r>
            <a:r>
              <a:rPr sz="2400" b="1" spc="-20" dirty="0">
                <a:latin typeface="Calibri"/>
                <a:cs typeface="Calibri"/>
              </a:rPr>
              <a:t>fa</a:t>
            </a:r>
            <a:r>
              <a:rPr sz="2400" b="1" spc="-65" dirty="0">
                <a:latin typeface="Calibri"/>
                <a:cs typeface="Calibri"/>
              </a:rPr>
              <a:t> </a:t>
            </a:r>
            <a:r>
              <a:rPr sz="2400" b="1" spc="-15" dirty="0">
                <a:latin typeface="Calibri"/>
                <a:cs typeface="Calibri"/>
              </a:rPr>
              <a:t>cultura</a:t>
            </a:r>
            <a:endParaRPr sz="2400" dirty="0">
              <a:latin typeface="Calibri"/>
              <a:cs typeface="Calibri"/>
            </a:endParaRPr>
          </a:p>
        </p:txBody>
      </p:sp>
      <p:sp>
        <p:nvSpPr>
          <p:cNvPr id="6" name="object 6"/>
          <p:cNvSpPr txBox="1">
            <a:spLocks noGrp="1"/>
          </p:cNvSpPr>
          <p:nvPr>
            <p:ph type="title"/>
          </p:nvPr>
        </p:nvSpPr>
        <p:spPr>
          <a:xfrm>
            <a:off x="164693" y="8331"/>
            <a:ext cx="8566150" cy="1002030"/>
          </a:xfrm>
          <a:prstGeom prst="rect">
            <a:avLst/>
          </a:prstGeom>
        </p:spPr>
        <p:txBody>
          <a:bodyPr vert="horz" wrap="square" lIns="0" tIns="13335" rIns="0" bIns="0" rtlCol="0">
            <a:spAutoFit/>
          </a:bodyPr>
          <a:lstStyle/>
          <a:p>
            <a:pPr marL="3172460" marR="5080" indent="-3160395">
              <a:lnSpc>
                <a:spcPct val="100000"/>
              </a:lnSpc>
              <a:spcBef>
                <a:spcPts val="105"/>
              </a:spcBef>
            </a:pPr>
            <a:r>
              <a:rPr sz="3200" b="1" dirty="0">
                <a:solidFill>
                  <a:srgbClr val="FF3300"/>
                </a:solidFill>
                <a:latin typeface="Trebuchet MS"/>
                <a:cs typeface="Trebuchet MS"/>
              </a:rPr>
              <a:t>CONSEGUENZE della </a:t>
            </a:r>
            <a:r>
              <a:rPr sz="3200" b="1" spc="-30" dirty="0">
                <a:solidFill>
                  <a:srgbClr val="FF3300"/>
                </a:solidFill>
                <a:latin typeface="Trebuchet MS"/>
                <a:cs typeface="Trebuchet MS"/>
              </a:rPr>
              <a:t>DIRETTIVA</a:t>
            </a:r>
            <a:r>
              <a:rPr sz="3200" b="1" spc="-185" dirty="0">
                <a:solidFill>
                  <a:srgbClr val="FF3300"/>
                </a:solidFill>
                <a:latin typeface="Trebuchet MS"/>
                <a:cs typeface="Trebuchet MS"/>
              </a:rPr>
              <a:t> </a:t>
            </a:r>
            <a:r>
              <a:rPr sz="3200" b="1" spc="-5" dirty="0">
                <a:solidFill>
                  <a:srgbClr val="FF3300"/>
                </a:solidFill>
                <a:latin typeface="Trebuchet MS"/>
                <a:cs typeface="Trebuchet MS"/>
              </a:rPr>
              <a:t>MINISTERIALE  27/12/2012</a:t>
            </a:r>
            <a:endParaRPr sz="3200">
              <a:latin typeface="Trebuchet MS"/>
              <a:cs typeface="Trebuchet MS"/>
            </a:endParaRPr>
          </a:p>
        </p:txBody>
      </p:sp>
    </p:spTree>
    <p:extLst>
      <p:ext uri="{BB962C8B-B14F-4D97-AF65-F5344CB8AC3E}">
        <p14:creationId xmlns:p14="http://schemas.microsoft.com/office/powerpoint/2010/main" val="3389057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19098" y="1152146"/>
            <a:ext cx="8305803" cy="469696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20040" y="1318260"/>
            <a:ext cx="8534400" cy="37581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57200" y="1170050"/>
            <a:ext cx="8229600" cy="4621149"/>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57200" y="1170050"/>
            <a:ext cx="8229600" cy="4621530"/>
          </a:xfrm>
          <a:custGeom>
            <a:avLst/>
            <a:gdLst/>
            <a:ahLst/>
            <a:cxnLst/>
            <a:rect l="l" t="t" r="r" b="b"/>
            <a:pathLst>
              <a:path w="8229600" h="4621530">
                <a:moveTo>
                  <a:pt x="7459345" y="4621149"/>
                </a:moveTo>
                <a:lnTo>
                  <a:pt x="7613396" y="4004945"/>
                </a:lnTo>
                <a:lnTo>
                  <a:pt x="8229600" y="3850894"/>
                </a:lnTo>
                <a:lnTo>
                  <a:pt x="7459345" y="4621149"/>
                </a:lnTo>
                <a:lnTo>
                  <a:pt x="0" y="4621149"/>
                </a:lnTo>
                <a:lnTo>
                  <a:pt x="0" y="0"/>
                </a:lnTo>
                <a:lnTo>
                  <a:pt x="8229600" y="0"/>
                </a:lnTo>
                <a:lnTo>
                  <a:pt x="8229600" y="3850894"/>
                </a:lnTo>
              </a:path>
            </a:pathLst>
          </a:custGeom>
          <a:ln w="9525">
            <a:solidFill>
              <a:srgbClr val="497DBA"/>
            </a:solidFill>
          </a:ln>
        </p:spPr>
        <p:txBody>
          <a:bodyPr wrap="square" lIns="0" tIns="0" rIns="0" bIns="0" rtlCol="0"/>
          <a:lstStyle/>
          <a:p>
            <a:endParaRPr/>
          </a:p>
        </p:txBody>
      </p:sp>
      <p:sp>
        <p:nvSpPr>
          <p:cNvPr id="6" name="object 6"/>
          <p:cNvSpPr txBox="1"/>
          <p:nvPr/>
        </p:nvSpPr>
        <p:spPr>
          <a:xfrm>
            <a:off x="535940" y="1224132"/>
            <a:ext cx="8035290" cy="3317875"/>
          </a:xfrm>
          <a:prstGeom prst="rect">
            <a:avLst/>
          </a:prstGeom>
        </p:spPr>
        <p:txBody>
          <a:bodyPr vert="horz" wrap="square" lIns="0" tIns="12065" rIns="0" bIns="0" rtlCol="0">
            <a:spAutoFit/>
          </a:bodyPr>
          <a:lstStyle/>
          <a:p>
            <a:pPr marL="12700" marR="5080">
              <a:lnSpc>
                <a:spcPct val="150100"/>
              </a:lnSpc>
              <a:spcBef>
                <a:spcPts val="95"/>
              </a:spcBef>
            </a:pPr>
            <a:r>
              <a:rPr sz="2400" spc="-5" dirty="0">
                <a:latin typeface="Calibri"/>
                <a:cs typeface="Calibri"/>
              </a:rPr>
              <a:t>-</a:t>
            </a:r>
            <a:r>
              <a:rPr sz="2400" b="1" spc="-5" dirty="0">
                <a:latin typeface="Calibri"/>
                <a:cs typeface="Calibri"/>
              </a:rPr>
              <a:t>Ridefinizione </a:t>
            </a:r>
            <a:r>
              <a:rPr sz="2400" b="1" spc="-15" dirty="0">
                <a:latin typeface="Calibri"/>
                <a:cs typeface="Calibri"/>
              </a:rPr>
              <a:t>dell’approccio: </a:t>
            </a:r>
            <a:r>
              <a:rPr sz="2400" b="1" spc="-5" dirty="0">
                <a:latin typeface="Calibri"/>
                <a:cs typeface="Calibri"/>
              </a:rPr>
              <a:t>dalla certificazione </a:t>
            </a:r>
            <a:r>
              <a:rPr sz="2400" b="1" dirty="0">
                <a:latin typeface="Calibri"/>
                <a:cs typeface="Calibri"/>
              </a:rPr>
              <a:t>delle </a:t>
            </a:r>
            <a:r>
              <a:rPr sz="2400" b="1" spc="-10" dirty="0">
                <a:latin typeface="Calibri"/>
                <a:cs typeface="Calibri"/>
              </a:rPr>
              <a:t>disabilità  </a:t>
            </a:r>
            <a:r>
              <a:rPr sz="2400" b="1" spc="-5" dirty="0">
                <a:latin typeface="Calibri"/>
                <a:cs typeface="Calibri"/>
              </a:rPr>
              <a:t>all’inclusione delle</a:t>
            </a:r>
            <a:r>
              <a:rPr sz="2400" b="1" spc="-10" dirty="0">
                <a:latin typeface="Calibri"/>
                <a:cs typeface="Calibri"/>
              </a:rPr>
              <a:t> diversità</a:t>
            </a:r>
            <a:endParaRPr sz="2400">
              <a:latin typeface="Calibri"/>
              <a:cs typeface="Calibri"/>
            </a:endParaRPr>
          </a:p>
          <a:p>
            <a:pPr marL="12700">
              <a:lnSpc>
                <a:spcPct val="100000"/>
              </a:lnSpc>
              <a:spcBef>
                <a:spcPts val="1440"/>
              </a:spcBef>
            </a:pPr>
            <a:r>
              <a:rPr sz="2400" spc="-5" dirty="0">
                <a:latin typeface="Calibri"/>
                <a:cs typeface="Calibri"/>
              </a:rPr>
              <a:t>-</a:t>
            </a:r>
            <a:r>
              <a:rPr sz="2400" b="1" spc="-5" dirty="0">
                <a:latin typeface="Calibri"/>
                <a:cs typeface="Calibri"/>
              </a:rPr>
              <a:t>Quali </a:t>
            </a:r>
            <a:r>
              <a:rPr sz="2400" b="1" dirty="0">
                <a:latin typeface="Calibri"/>
                <a:cs typeface="Calibri"/>
              </a:rPr>
              <a:t>sono i</a:t>
            </a:r>
            <a:r>
              <a:rPr sz="2400" b="1" spc="-15" dirty="0">
                <a:latin typeface="Calibri"/>
                <a:cs typeface="Calibri"/>
              </a:rPr>
              <a:t> </a:t>
            </a:r>
            <a:r>
              <a:rPr sz="2400" b="1" spc="-10" dirty="0">
                <a:latin typeface="Calibri"/>
                <a:cs typeface="Calibri"/>
              </a:rPr>
              <a:t>BES</a:t>
            </a:r>
            <a:endParaRPr sz="2400">
              <a:latin typeface="Calibri"/>
              <a:cs typeface="Calibri"/>
            </a:endParaRPr>
          </a:p>
          <a:p>
            <a:pPr marL="12700">
              <a:lnSpc>
                <a:spcPct val="100000"/>
              </a:lnSpc>
              <a:spcBef>
                <a:spcPts val="1440"/>
              </a:spcBef>
            </a:pPr>
            <a:r>
              <a:rPr sz="2400" spc="-5" dirty="0">
                <a:latin typeface="Calibri"/>
                <a:cs typeface="Calibri"/>
              </a:rPr>
              <a:t>-</a:t>
            </a:r>
            <a:r>
              <a:rPr sz="2400" b="1" spc="-5" dirty="0">
                <a:latin typeface="Calibri"/>
                <a:cs typeface="Calibri"/>
              </a:rPr>
              <a:t>Il Piano </a:t>
            </a:r>
            <a:r>
              <a:rPr sz="2400" b="1" spc="-10" dirty="0">
                <a:latin typeface="Calibri"/>
                <a:cs typeface="Calibri"/>
              </a:rPr>
              <a:t>Didattico</a:t>
            </a:r>
            <a:r>
              <a:rPr sz="2400" b="1" spc="-20" dirty="0">
                <a:latin typeface="Calibri"/>
                <a:cs typeface="Calibri"/>
              </a:rPr>
              <a:t> </a:t>
            </a:r>
            <a:r>
              <a:rPr sz="2400" b="1" spc="-15" dirty="0">
                <a:latin typeface="Calibri"/>
                <a:cs typeface="Calibri"/>
              </a:rPr>
              <a:t>Personalizzato</a:t>
            </a:r>
            <a:endParaRPr sz="2400">
              <a:latin typeface="Calibri"/>
              <a:cs typeface="Calibri"/>
            </a:endParaRPr>
          </a:p>
          <a:p>
            <a:pPr marL="12700">
              <a:lnSpc>
                <a:spcPct val="100000"/>
              </a:lnSpc>
              <a:spcBef>
                <a:spcPts val="1440"/>
              </a:spcBef>
            </a:pPr>
            <a:r>
              <a:rPr sz="2400" spc="-5" dirty="0">
                <a:latin typeface="Calibri"/>
                <a:cs typeface="Calibri"/>
              </a:rPr>
              <a:t>-</a:t>
            </a:r>
            <a:r>
              <a:rPr sz="2400" b="1" spc="-5" dirty="0">
                <a:latin typeface="Calibri"/>
                <a:cs typeface="Calibri"/>
              </a:rPr>
              <a:t>Azioni </a:t>
            </a:r>
            <a:r>
              <a:rPr sz="2400" b="1" dirty="0">
                <a:latin typeface="Calibri"/>
                <a:cs typeface="Calibri"/>
              </a:rPr>
              <a:t>a </a:t>
            </a:r>
            <a:r>
              <a:rPr sz="2400" b="1" spc="-10" dirty="0">
                <a:latin typeface="Calibri"/>
                <a:cs typeface="Calibri"/>
              </a:rPr>
              <a:t>livello </a:t>
            </a:r>
            <a:r>
              <a:rPr sz="2400" b="1" dirty="0">
                <a:latin typeface="Calibri"/>
                <a:cs typeface="Calibri"/>
              </a:rPr>
              <a:t>di </a:t>
            </a:r>
            <a:r>
              <a:rPr sz="2400" b="1" spc="-5" dirty="0">
                <a:latin typeface="Calibri"/>
                <a:cs typeface="Calibri"/>
              </a:rPr>
              <a:t>singole Istituzioni</a:t>
            </a:r>
            <a:r>
              <a:rPr sz="2400" b="1" spc="-45" dirty="0">
                <a:latin typeface="Calibri"/>
                <a:cs typeface="Calibri"/>
              </a:rPr>
              <a:t> </a:t>
            </a:r>
            <a:r>
              <a:rPr sz="2400" b="1" spc="-5" dirty="0">
                <a:latin typeface="Calibri"/>
                <a:cs typeface="Calibri"/>
              </a:rPr>
              <a:t>Scolastiche</a:t>
            </a:r>
            <a:endParaRPr sz="2400">
              <a:latin typeface="Calibri"/>
              <a:cs typeface="Calibri"/>
            </a:endParaRPr>
          </a:p>
          <a:p>
            <a:pPr marL="12700">
              <a:lnSpc>
                <a:spcPct val="100000"/>
              </a:lnSpc>
              <a:spcBef>
                <a:spcPts val="1440"/>
              </a:spcBef>
            </a:pPr>
            <a:r>
              <a:rPr sz="2400" spc="-5" dirty="0">
                <a:latin typeface="Calibri"/>
                <a:cs typeface="Calibri"/>
              </a:rPr>
              <a:t>-</a:t>
            </a:r>
            <a:r>
              <a:rPr sz="2400" b="1" spc="-5" dirty="0">
                <a:latin typeface="Calibri"/>
                <a:cs typeface="Calibri"/>
              </a:rPr>
              <a:t>Azioni </a:t>
            </a:r>
            <a:r>
              <a:rPr sz="2400" b="1" dirty="0">
                <a:latin typeface="Calibri"/>
                <a:cs typeface="Calibri"/>
              </a:rPr>
              <a:t>a </a:t>
            </a:r>
            <a:r>
              <a:rPr sz="2400" b="1" spc="-10" dirty="0">
                <a:latin typeface="Calibri"/>
                <a:cs typeface="Calibri"/>
              </a:rPr>
              <a:t>livello</a:t>
            </a:r>
            <a:r>
              <a:rPr sz="2400" b="1" spc="-40" dirty="0">
                <a:latin typeface="Calibri"/>
                <a:cs typeface="Calibri"/>
              </a:rPr>
              <a:t> </a:t>
            </a:r>
            <a:r>
              <a:rPr sz="2400" b="1" spc="-10" dirty="0">
                <a:latin typeface="Calibri"/>
                <a:cs typeface="Calibri"/>
              </a:rPr>
              <a:t>territoriale</a:t>
            </a:r>
            <a:endParaRPr sz="2400">
              <a:latin typeface="Calibri"/>
              <a:cs typeface="Calibri"/>
            </a:endParaRPr>
          </a:p>
        </p:txBody>
      </p:sp>
      <p:sp>
        <p:nvSpPr>
          <p:cNvPr id="7" name="object 7"/>
          <p:cNvSpPr/>
          <p:nvPr/>
        </p:nvSpPr>
        <p:spPr>
          <a:xfrm>
            <a:off x="107950" y="117538"/>
            <a:ext cx="8893175" cy="719455"/>
          </a:xfrm>
          <a:custGeom>
            <a:avLst/>
            <a:gdLst/>
            <a:ahLst/>
            <a:cxnLst/>
            <a:rect l="l" t="t" r="r" b="b"/>
            <a:pathLst>
              <a:path w="8893175" h="719455">
                <a:moveTo>
                  <a:pt x="0" y="719137"/>
                </a:moveTo>
                <a:lnTo>
                  <a:pt x="8893175" y="719137"/>
                </a:lnTo>
                <a:lnTo>
                  <a:pt x="8893175" y="0"/>
                </a:lnTo>
                <a:lnTo>
                  <a:pt x="0" y="0"/>
                </a:lnTo>
                <a:lnTo>
                  <a:pt x="0" y="719137"/>
                </a:lnTo>
                <a:close/>
              </a:path>
            </a:pathLst>
          </a:custGeom>
          <a:solidFill>
            <a:srgbClr val="333399"/>
          </a:solidFill>
        </p:spPr>
        <p:txBody>
          <a:bodyPr wrap="square" lIns="0" tIns="0" rIns="0" bIns="0" rtlCol="0"/>
          <a:lstStyle/>
          <a:p>
            <a:endParaRPr/>
          </a:p>
        </p:txBody>
      </p:sp>
      <p:sp>
        <p:nvSpPr>
          <p:cNvPr id="8" name="object 8"/>
          <p:cNvSpPr txBox="1">
            <a:spLocks noGrp="1"/>
          </p:cNvSpPr>
          <p:nvPr>
            <p:ph type="title"/>
          </p:nvPr>
        </p:nvSpPr>
        <p:spPr>
          <a:xfrm>
            <a:off x="420725" y="232663"/>
            <a:ext cx="8277225" cy="513715"/>
          </a:xfrm>
          <a:prstGeom prst="rect">
            <a:avLst/>
          </a:prstGeom>
        </p:spPr>
        <p:txBody>
          <a:bodyPr vert="horz" wrap="square" lIns="0" tIns="12700" rIns="0" bIns="0" rtlCol="0">
            <a:spAutoFit/>
          </a:bodyPr>
          <a:lstStyle/>
          <a:p>
            <a:pPr marL="12700">
              <a:lnSpc>
                <a:spcPct val="100000"/>
              </a:lnSpc>
              <a:spcBef>
                <a:spcPts val="100"/>
              </a:spcBef>
            </a:pPr>
            <a:r>
              <a:rPr sz="3200" b="1" dirty="0">
                <a:latin typeface="Trebuchet MS"/>
                <a:cs typeface="Trebuchet MS"/>
              </a:rPr>
              <a:t>CIRCOLARE </a:t>
            </a:r>
            <a:r>
              <a:rPr sz="3200" b="1" spc="-5" dirty="0">
                <a:latin typeface="Trebuchet MS"/>
                <a:cs typeface="Trebuchet MS"/>
              </a:rPr>
              <a:t>MINISTERIALE </a:t>
            </a:r>
            <a:r>
              <a:rPr sz="3200" b="1" dirty="0">
                <a:latin typeface="Trebuchet MS"/>
                <a:cs typeface="Trebuchet MS"/>
              </a:rPr>
              <a:t>del 6 </a:t>
            </a:r>
            <a:r>
              <a:rPr sz="3200" b="1" spc="-5" dirty="0">
                <a:latin typeface="Trebuchet MS"/>
                <a:cs typeface="Trebuchet MS"/>
              </a:rPr>
              <a:t>marzo</a:t>
            </a:r>
            <a:r>
              <a:rPr sz="3200" b="1" spc="-45" dirty="0">
                <a:latin typeface="Trebuchet MS"/>
                <a:cs typeface="Trebuchet MS"/>
              </a:rPr>
              <a:t> </a:t>
            </a:r>
            <a:r>
              <a:rPr sz="3200" b="1" dirty="0">
                <a:latin typeface="Trebuchet MS"/>
                <a:cs typeface="Trebuchet MS"/>
              </a:rPr>
              <a:t>2013</a:t>
            </a:r>
            <a:endParaRPr sz="3200">
              <a:latin typeface="Trebuchet MS"/>
              <a:cs typeface="Trebuchet MS"/>
            </a:endParaRPr>
          </a:p>
        </p:txBody>
      </p:sp>
    </p:spTree>
    <p:extLst>
      <p:ext uri="{BB962C8B-B14F-4D97-AF65-F5344CB8AC3E}">
        <p14:creationId xmlns:p14="http://schemas.microsoft.com/office/powerpoint/2010/main" val="1313218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90871" y="6289400"/>
            <a:ext cx="158750" cy="177165"/>
          </a:xfrm>
          <a:prstGeom prst="rect">
            <a:avLst/>
          </a:prstGeom>
        </p:spPr>
        <p:txBody>
          <a:bodyPr vert="horz" wrap="square" lIns="0" tIns="0" rIns="0" bIns="0" rtlCol="0">
            <a:spAutoFit/>
          </a:bodyPr>
          <a:lstStyle/>
          <a:p>
            <a:pPr>
              <a:lnSpc>
                <a:spcPts val="1365"/>
              </a:lnSpc>
            </a:pPr>
            <a:r>
              <a:rPr sz="1200" spc="-10" dirty="0">
                <a:solidFill>
                  <a:srgbClr val="000066"/>
                </a:solidFill>
                <a:latin typeface="Trebuchet MS"/>
                <a:cs typeface="Trebuchet MS"/>
              </a:rPr>
              <a:t>24</a:t>
            </a:r>
            <a:endParaRPr sz="1200">
              <a:latin typeface="Trebuchet MS"/>
              <a:cs typeface="Trebuchet MS"/>
            </a:endParaRPr>
          </a:p>
        </p:txBody>
      </p:sp>
      <p:sp>
        <p:nvSpPr>
          <p:cNvPr id="5" name="object 5"/>
          <p:cNvSpPr/>
          <p:nvPr/>
        </p:nvSpPr>
        <p:spPr>
          <a:xfrm>
            <a:off x="0" y="-20181"/>
            <a:ext cx="9144000" cy="719455"/>
          </a:xfrm>
          <a:custGeom>
            <a:avLst/>
            <a:gdLst/>
            <a:ahLst/>
            <a:cxnLst/>
            <a:rect l="l" t="t" r="r" b="b"/>
            <a:pathLst>
              <a:path w="9144000" h="719455">
                <a:moveTo>
                  <a:pt x="0" y="719137"/>
                </a:moveTo>
                <a:lnTo>
                  <a:pt x="9144000" y="719137"/>
                </a:lnTo>
                <a:lnTo>
                  <a:pt x="9144000" y="0"/>
                </a:lnTo>
                <a:lnTo>
                  <a:pt x="0" y="0"/>
                </a:lnTo>
                <a:lnTo>
                  <a:pt x="0" y="719137"/>
                </a:lnTo>
                <a:close/>
              </a:path>
            </a:pathLst>
          </a:custGeom>
          <a:solidFill>
            <a:srgbClr val="003366"/>
          </a:solidFill>
        </p:spPr>
        <p:txBody>
          <a:bodyPr wrap="square" lIns="0" tIns="0" rIns="0" bIns="0" rtlCol="0"/>
          <a:lstStyle/>
          <a:p>
            <a:pPr algn="ctr"/>
            <a:r>
              <a:rPr lang="it-IT" sz="4400" dirty="0">
                <a:solidFill>
                  <a:schemeClr val="accent2"/>
                </a:solidFill>
              </a:rPr>
              <a:t>CHI SONO I</a:t>
            </a:r>
            <a:r>
              <a:rPr lang="it-IT" sz="4400" spc="-100" dirty="0">
                <a:solidFill>
                  <a:schemeClr val="accent2"/>
                </a:solidFill>
              </a:rPr>
              <a:t> </a:t>
            </a:r>
            <a:r>
              <a:rPr lang="it-IT" sz="4400" dirty="0">
                <a:solidFill>
                  <a:schemeClr val="accent2"/>
                </a:solidFill>
              </a:rPr>
              <a:t>BES</a:t>
            </a:r>
          </a:p>
        </p:txBody>
      </p:sp>
      <p:sp>
        <p:nvSpPr>
          <p:cNvPr id="7" name="object 7"/>
          <p:cNvSpPr txBox="1"/>
          <p:nvPr/>
        </p:nvSpPr>
        <p:spPr>
          <a:xfrm>
            <a:off x="690168" y="1009883"/>
            <a:ext cx="7980045" cy="2733762"/>
          </a:xfrm>
          <a:prstGeom prst="rect">
            <a:avLst/>
          </a:prstGeom>
        </p:spPr>
        <p:txBody>
          <a:bodyPr vert="horz" wrap="square" lIns="0" tIns="12065" rIns="0" bIns="0" rtlCol="0">
            <a:spAutoFit/>
          </a:bodyPr>
          <a:lstStyle/>
          <a:p>
            <a:pPr marL="12700" marR="5080" algn="just">
              <a:lnSpc>
                <a:spcPct val="150000"/>
              </a:lnSpc>
              <a:spcBef>
                <a:spcPts val="95"/>
              </a:spcBef>
            </a:pPr>
            <a:endParaRPr lang="it-IT" sz="2400" dirty="0">
              <a:latin typeface="Comic Sans MS"/>
              <a:cs typeface="Comic Sans MS"/>
            </a:endParaRPr>
          </a:p>
          <a:p>
            <a:pPr marL="12700" marR="5080" algn="just">
              <a:lnSpc>
                <a:spcPct val="150000"/>
              </a:lnSpc>
              <a:spcBef>
                <a:spcPts val="95"/>
              </a:spcBef>
            </a:pPr>
            <a:r>
              <a:rPr sz="2400" dirty="0">
                <a:latin typeface="Comic Sans MS"/>
                <a:cs typeface="Comic Sans MS"/>
              </a:rPr>
              <a:t>Per la </a:t>
            </a:r>
            <a:r>
              <a:rPr sz="2400" spc="-5" dirty="0">
                <a:latin typeface="Comic Sans MS"/>
                <a:cs typeface="Comic Sans MS"/>
              </a:rPr>
              <a:t>scuola </a:t>
            </a:r>
            <a:r>
              <a:rPr sz="2400" b="1" spc="-5" dirty="0">
                <a:latin typeface="Comic Sans MS"/>
                <a:cs typeface="Comic Sans MS"/>
              </a:rPr>
              <a:t>non </a:t>
            </a:r>
            <a:r>
              <a:rPr sz="2400" b="1" dirty="0">
                <a:latin typeface="Comic Sans MS"/>
                <a:cs typeface="Comic Sans MS"/>
              </a:rPr>
              <a:t>è </a:t>
            </a:r>
            <a:r>
              <a:rPr sz="2400" b="1" spc="-5" dirty="0">
                <a:latin typeface="Comic Sans MS"/>
                <a:cs typeface="Comic Sans MS"/>
              </a:rPr>
              <a:t>importante </a:t>
            </a:r>
            <a:r>
              <a:rPr sz="2400" b="1" dirty="0">
                <a:latin typeface="Comic Sans MS"/>
                <a:cs typeface="Comic Sans MS"/>
              </a:rPr>
              <a:t>l’approccio clinico </a:t>
            </a:r>
            <a:r>
              <a:rPr sz="2400" spc="-5" dirty="0">
                <a:latin typeface="Comic Sans MS"/>
                <a:cs typeface="Comic Sans MS"/>
              </a:rPr>
              <a:t>ma  l’approccio educativo </a:t>
            </a:r>
            <a:r>
              <a:rPr sz="2400" dirty="0">
                <a:latin typeface="Comic Sans MS"/>
                <a:cs typeface="Comic Sans MS"/>
              </a:rPr>
              <a:t>che </a:t>
            </a:r>
            <a:r>
              <a:rPr sz="2400" spc="-5" dirty="0">
                <a:latin typeface="Comic Sans MS"/>
                <a:cs typeface="Comic Sans MS"/>
              </a:rPr>
              <a:t>permette di individuare  strategie </a:t>
            </a:r>
            <a:r>
              <a:rPr sz="2400" dirty="0">
                <a:latin typeface="Comic Sans MS"/>
                <a:cs typeface="Comic Sans MS"/>
              </a:rPr>
              <a:t>e </a:t>
            </a:r>
            <a:r>
              <a:rPr sz="2400" spc="-5" dirty="0">
                <a:latin typeface="Comic Sans MS"/>
                <a:cs typeface="Comic Sans MS"/>
              </a:rPr>
              <a:t>metodologie di intervento correlate </a:t>
            </a:r>
            <a:r>
              <a:rPr sz="2400" dirty="0">
                <a:latin typeface="Comic Sans MS"/>
                <a:cs typeface="Comic Sans MS"/>
              </a:rPr>
              <a:t>alle  esigenze </a:t>
            </a:r>
            <a:r>
              <a:rPr sz="2400" spc="-5" dirty="0">
                <a:latin typeface="Comic Sans MS"/>
                <a:cs typeface="Comic Sans MS"/>
              </a:rPr>
              <a:t>educative</a:t>
            </a:r>
            <a:r>
              <a:rPr sz="2400" spc="-40" dirty="0">
                <a:latin typeface="Comic Sans MS"/>
                <a:cs typeface="Comic Sans MS"/>
              </a:rPr>
              <a:t> </a:t>
            </a:r>
            <a:r>
              <a:rPr sz="2400" spc="-5" dirty="0">
                <a:latin typeface="Comic Sans MS"/>
                <a:cs typeface="Comic Sans MS"/>
              </a:rPr>
              <a:t>personalizzate</a:t>
            </a:r>
            <a:endParaRPr sz="2400" dirty="0">
              <a:latin typeface="Comic Sans MS"/>
              <a:cs typeface="Comic Sans MS"/>
            </a:endParaRPr>
          </a:p>
        </p:txBody>
      </p:sp>
      <p:sp>
        <p:nvSpPr>
          <p:cNvPr id="8" name="object 8"/>
          <p:cNvSpPr txBox="1"/>
          <p:nvPr/>
        </p:nvSpPr>
        <p:spPr>
          <a:xfrm>
            <a:off x="690168" y="4364863"/>
            <a:ext cx="7158432" cy="1146468"/>
          </a:xfrm>
          <a:prstGeom prst="rect">
            <a:avLst/>
          </a:prstGeom>
        </p:spPr>
        <p:txBody>
          <a:bodyPr vert="horz" wrap="square" lIns="0" tIns="12700" rIns="0" bIns="0" rtlCol="0">
            <a:spAutoFit/>
          </a:bodyPr>
          <a:lstStyle/>
          <a:p>
            <a:pPr marL="12700">
              <a:lnSpc>
                <a:spcPct val="100000"/>
              </a:lnSpc>
              <a:spcBef>
                <a:spcPts val="100"/>
              </a:spcBef>
            </a:pPr>
            <a:endParaRPr lang="it-IT" sz="2400" b="1" spc="-5" dirty="0">
              <a:solidFill>
                <a:srgbClr val="FF0000"/>
              </a:solidFill>
              <a:latin typeface="Comic Sans MS"/>
              <a:cs typeface="Comic Sans MS"/>
            </a:endParaRPr>
          </a:p>
          <a:p>
            <a:pPr marL="12700">
              <a:lnSpc>
                <a:spcPct val="100000"/>
              </a:lnSpc>
              <a:spcBef>
                <a:spcPts val="100"/>
              </a:spcBef>
            </a:pPr>
            <a:endParaRPr lang="it-IT" sz="2400" b="1" spc="-5" dirty="0">
              <a:solidFill>
                <a:srgbClr val="FF0000"/>
              </a:solidFill>
              <a:latin typeface="Comic Sans MS"/>
              <a:cs typeface="Comic Sans MS"/>
            </a:endParaRPr>
          </a:p>
          <a:p>
            <a:pPr marL="12700" algn="ctr">
              <a:lnSpc>
                <a:spcPct val="100000"/>
              </a:lnSpc>
              <a:spcBef>
                <a:spcPts val="100"/>
              </a:spcBef>
            </a:pPr>
            <a:r>
              <a:rPr lang="it-IT" sz="2400" b="1" spc="-5" dirty="0">
                <a:solidFill>
                  <a:srgbClr val="FF0000"/>
                </a:solidFill>
                <a:latin typeface="Comic Sans MS"/>
                <a:cs typeface="Comic Sans MS"/>
              </a:rPr>
              <a:t>SUCCESSO FORMATIVO DI</a:t>
            </a:r>
            <a:r>
              <a:rPr lang="it-IT" sz="2400" b="1" spc="-90" dirty="0">
                <a:solidFill>
                  <a:srgbClr val="FF0000"/>
                </a:solidFill>
                <a:latin typeface="Comic Sans MS"/>
                <a:cs typeface="Comic Sans MS"/>
              </a:rPr>
              <a:t> </a:t>
            </a:r>
            <a:r>
              <a:rPr lang="it-IT" sz="2400" dirty="0">
                <a:solidFill>
                  <a:srgbClr val="FF0000"/>
                </a:solidFill>
                <a:latin typeface="Comic Sans MS"/>
                <a:cs typeface="Comic Sans MS"/>
              </a:rPr>
              <a:t>CIASCUNO</a:t>
            </a:r>
            <a:endParaRPr lang="it-IT" sz="2400" dirty="0">
              <a:latin typeface="Comic Sans MS"/>
              <a:cs typeface="Comic Sans MS"/>
            </a:endParaRPr>
          </a:p>
        </p:txBody>
      </p:sp>
      <p:sp>
        <p:nvSpPr>
          <p:cNvPr id="10" name="object 10"/>
          <p:cNvSpPr/>
          <p:nvPr/>
        </p:nvSpPr>
        <p:spPr>
          <a:xfrm>
            <a:off x="4151376" y="3962400"/>
            <a:ext cx="505968" cy="795528"/>
          </a:xfrm>
          <a:prstGeom prst="rect">
            <a:avLst/>
          </a:prstGeom>
          <a:blipFill>
            <a:blip r:embed="rId2" cstate="print"/>
            <a:stretch>
              <a:fillRect/>
            </a:stretch>
          </a:blipFill>
        </p:spPr>
        <p:txBody>
          <a:bodyPr wrap="square" lIns="0" tIns="0" rIns="0" bIns="0" rtlCol="0"/>
          <a:lstStyle/>
          <a:p>
            <a:endParaRPr/>
          </a:p>
        </p:txBody>
      </p:sp>
      <p:sp>
        <p:nvSpPr>
          <p:cNvPr id="12" name="object 12"/>
          <p:cNvSpPr/>
          <p:nvPr/>
        </p:nvSpPr>
        <p:spPr>
          <a:xfrm>
            <a:off x="4643501" y="6007100"/>
            <a:ext cx="323850" cy="460375"/>
          </a:xfrm>
          <a:custGeom>
            <a:avLst/>
            <a:gdLst/>
            <a:ahLst/>
            <a:cxnLst/>
            <a:rect l="l" t="t" r="r" b="b"/>
            <a:pathLst>
              <a:path w="323850" h="460375">
                <a:moveTo>
                  <a:pt x="0" y="460375"/>
                </a:moveTo>
                <a:lnTo>
                  <a:pt x="323850" y="460375"/>
                </a:lnTo>
                <a:lnTo>
                  <a:pt x="323850" y="0"/>
                </a:lnTo>
                <a:lnTo>
                  <a:pt x="0" y="0"/>
                </a:lnTo>
                <a:lnTo>
                  <a:pt x="0" y="460375"/>
                </a:lnTo>
                <a:close/>
              </a:path>
            </a:pathLst>
          </a:custGeom>
          <a:solidFill>
            <a:srgbClr val="FFFFFF"/>
          </a:solid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90871" y="6289400"/>
            <a:ext cx="158750" cy="177165"/>
          </a:xfrm>
          <a:prstGeom prst="rect">
            <a:avLst/>
          </a:prstGeom>
        </p:spPr>
        <p:txBody>
          <a:bodyPr vert="horz" wrap="square" lIns="0" tIns="0" rIns="0" bIns="0" rtlCol="0">
            <a:spAutoFit/>
          </a:bodyPr>
          <a:lstStyle/>
          <a:p>
            <a:pPr>
              <a:lnSpc>
                <a:spcPts val="1365"/>
              </a:lnSpc>
            </a:pPr>
            <a:r>
              <a:rPr sz="1200" spc="-10" dirty="0">
                <a:solidFill>
                  <a:srgbClr val="000066"/>
                </a:solidFill>
                <a:latin typeface="Trebuchet MS"/>
                <a:cs typeface="Trebuchet MS"/>
              </a:rPr>
              <a:t>25</a:t>
            </a:r>
            <a:endParaRPr sz="1200">
              <a:latin typeface="Trebuchet MS"/>
              <a:cs typeface="Trebuchet MS"/>
            </a:endParaRPr>
          </a:p>
        </p:txBody>
      </p:sp>
      <p:sp>
        <p:nvSpPr>
          <p:cNvPr id="5" name="object 5"/>
          <p:cNvSpPr/>
          <p:nvPr/>
        </p:nvSpPr>
        <p:spPr>
          <a:xfrm>
            <a:off x="0" y="63"/>
            <a:ext cx="9144000" cy="719455"/>
          </a:xfrm>
          <a:custGeom>
            <a:avLst/>
            <a:gdLst/>
            <a:ahLst/>
            <a:cxnLst/>
            <a:rect l="l" t="t" r="r" b="b"/>
            <a:pathLst>
              <a:path w="9144000" h="719455">
                <a:moveTo>
                  <a:pt x="0" y="719137"/>
                </a:moveTo>
                <a:lnTo>
                  <a:pt x="9144000" y="719137"/>
                </a:lnTo>
                <a:lnTo>
                  <a:pt x="9144000" y="0"/>
                </a:lnTo>
                <a:lnTo>
                  <a:pt x="0" y="0"/>
                </a:lnTo>
                <a:lnTo>
                  <a:pt x="0" y="719137"/>
                </a:lnTo>
                <a:close/>
              </a:path>
            </a:pathLst>
          </a:custGeom>
          <a:solidFill>
            <a:srgbClr val="003366"/>
          </a:solidFill>
        </p:spPr>
        <p:txBody>
          <a:bodyPr wrap="square" lIns="0" tIns="0" rIns="0" bIns="0" rtlCol="0"/>
          <a:lstStyle/>
          <a:p>
            <a:pPr algn="ctr"/>
            <a:r>
              <a:rPr lang="it-IT" sz="4400">
                <a:solidFill>
                  <a:schemeClr val="accent2"/>
                </a:solidFill>
              </a:rPr>
              <a:t>CHI SONO I</a:t>
            </a:r>
            <a:r>
              <a:rPr lang="it-IT" sz="4400" spc="-100">
                <a:solidFill>
                  <a:schemeClr val="accent2"/>
                </a:solidFill>
              </a:rPr>
              <a:t> </a:t>
            </a:r>
            <a:r>
              <a:rPr lang="it-IT" sz="4400">
                <a:solidFill>
                  <a:schemeClr val="accent2"/>
                </a:solidFill>
              </a:rPr>
              <a:t>BES</a:t>
            </a:r>
            <a:endParaRPr lang="it-IT" sz="4400" dirty="0">
              <a:solidFill>
                <a:schemeClr val="accent2"/>
              </a:solidFill>
            </a:endParaRPr>
          </a:p>
        </p:txBody>
      </p:sp>
      <p:sp>
        <p:nvSpPr>
          <p:cNvPr id="7" name="object 7"/>
          <p:cNvSpPr txBox="1"/>
          <p:nvPr/>
        </p:nvSpPr>
        <p:spPr>
          <a:xfrm>
            <a:off x="302464" y="719519"/>
            <a:ext cx="8511996" cy="4954883"/>
          </a:xfrm>
          <a:prstGeom prst="rect">
            <a:avLst/>
          </a:prstGeom>
        </p:spPr>
        <p:txBody>
          <a:bodyPr vert="horz" wrap="square" lIns="0" tIns="12065" rIns="0" bIns="0" rtlCol="0">
            <a:spAutoFit/>
          </a:bodyPr>
          <a:lstStyle/>
          <a:p>
            <a:pPr marL="12700" marR="5080" algn="just">
              <a:lnSpc>
                <a:spcPct val="150100"/>
              </a:lnSpc>
              <a:spcBef>
                <a:spcPts val="95"/>
              </a:spcBef>
            </a:pPr>
            <a:r>
              <a:rPr sz="2400" dirty="0">
                <a:latin typeface="Comic Sans MS"/>
                <a:cs typeface="Comic Sans MS"/>
              </a:rPr>
              <a:t>Non è </a:t>
            </a:r>
            <a:r>
              <a:rPr sz="2400" spc="-5" dirty="0">
                <a:latin typeface="Comic Sans MS"/>
                <a:cs typeface="Comic Sans MS"/>
              </a:rPr>
              <a:t>importante, quindi, </a:t>
            </a:r>
            <a:r>
              <a:rPr sz="2400" dirty="0">
                <a:latin typeface="Comic Sans MS"/>
                <a:cs typeface="Comic Sans MS"/>
              </a:rPr>
              <a:t>preoccuparsi </a:t>
            </a:r>
            <a:r>
              <a:rPr sz="2400" spc="-5" dirty="0">
                <a:latin typeface="Comic Sans MS"/>
                <a:cs typeface="Comic Sans MS"/>
              </a:rPr>
              <a:t>di definire </a:t>
            </a:r>
            <a:r>
              <a:rPr sz="2400" dirty="0">
                <a:latin typeface="Comic Sans MS"/>
                <a:cs typeface="Comic Sans MS"/>
              </a:rPr>
              <a:t>chi </a:t>
            </a:r>
            <a:r>
              <a:rPr sz="2400" spc="-5" dirty="0">
                <a:latin typeface="Comic Sans MS"/>
                <a:cs typeface="Comic Sans MS"/>
              </a:rPr>
              <a:t>sono </a:t>
            </a:r>
            <a:r>
              <a:rPr sz="2400" dirty="0">
                <a:latin typeface="Comic Sans MS"/>
                <a:cs typeface="Comic Sans MS"/>
              </a:rPr>
              <a:t>i  </a:t>
            </a:r>
            <a:r>
              <a:rPr sz="2400" spc="-5" dirty="0">
                <a:latin typeface="Comic Sans MS"/>
                <a:cs typeface="Comic Sans MS"/>
              </a:rPr>
              <a:t>BES; importante invece </a:t>
            </a:r>
            <a:r>
              <a:rPr sz="2400" dirty="0">
                <a:latin typeface="Comic Sans MS"/>
                <a:cs typeface="Comic Sans MS"/>
              </a:rPr>
              <a:t>è </a:t>
            </a:r>
            <a:r>
              <a:rPr sz="2400" spc="-5" dirty="0">
                <a:latin typeface="Comic Sans MS"/>
                <a:cs typeface="Comic Sans MS"/>
              </a:rPr>
              <a:t>cambiare il </a:t>
            </a:r>
            <a:r>
              <a:rPr sz="2400" spc="-10" dirty="0">
                <a:latin typeface="Comic Sans MS"/>
                <a:cs typeface="Comic Sans MS"/>
              </a:rPr>
              <a:t>modo </a:t>
            </a:r>
            <a:r>
              <a:rPr sz="2400" spc="-5" dirty="0">
                <a:latin typeface="Comic Sans MS"/>
                <a:cs typeface="Comic Sans MS"/>
              </a:rPr>
              <a:t>di insegnare </a:t>
            </a:r>
            <a:r>
              <a:rPr sz="2400" dirty="0">
                <a:latin typeface="Comic Sans MS"/>
                <a:cs typeface="Comic Sans MS"/>
              </a:rPr>
              <a:t>e </a:t>
            </a:r>
            <a:r>
              <a:rPr sz="2400" spc="-10" dirty="0">
                <a:latin typeface="Comic Sans MS"/>
                <a:cs typeface="Comic Sans MS"/>
              </a:rPr>
              <a:t>di  </a:t>
            </a:r>
            <a:r>
              <a:rPr sz="2400" spc="-5" dirty="0">
                <a:latin typeface="Comic Sans MS"/>
                <a:cs typeface="Comic Sans MS"/>
              </a:rPr>
              <a:t>valutare </a:t>
            </a:r>
            <a:r>
              <a:rPr sz="2400" dirty="0">
                <a:latin typeface="Comic Sans MS"/>
                <a:cs typeface="Comic Sans MS"/>
              </a:rPr>
              <a:t>affinché ogni </a:t>
            </a:r>
            <a:r>
              <a:rPr sz="2400" spc="-5" dirty="0">
                <a:latin typeface="Comic Sans MS"/>
                <a:cs typeface="Comic Sans MS"/>
              </a:rPr>
              <a:t>studente in relazione alla </a:t>
            </a:r>
            <a:r>
              <a:rPr sz="2400" dirty="0">
                <a:latin typeface="Comic Sans MS"/>
                <a:cs typeface="Comic Sans MS"/>
              </a:rPr>
              <a:t>sua  </a:t>
            </a:r>
            <a:r>
              <a:rPr sz="2400" spc="-5" dirty="0">
                <a:latin typeface="Comic Sans MS"/>
                <a:cs typeface="Comic Sans MS"/>
              </a:rPr>
              <a:t>manifesta difficoltà trovi </a:t>
            </a:r>
            <a:r>
              <a:rPr sz="2400" dirty="0">
                <a:latin typeface="Comic Sans MS"/>
                <a:cs typeface="Comic Sans MS"/>
              </a:rPr>
              <a:t>la </a:t>
            </a:r>
            <a:r>
              <a:rPr sz="2400" spc="-5" dirty="0">
                <a:latin typeface="Comic Sans MS"/>
                <a:cs typeface="Comic Sans MS"/>
              </a:rPr>
              <a:t>giusta</a:t>
            </a:r>
            <a:r>
              <a:rPr sz="2400" spc="-15" dirty="0">
                <a:latin typeface="Comic Sans MS"/>
                <a:cs typeface="Comic Sans MS"/>
              </a:rPr>
              <a:t> </a:t>
            </a:r>
            <a:r>
              <a:rPr sz="2400" spc="-5" dirty="0">
                <a:latin typeface="Comic Sans MS"/>
                <a:cs typeface="Comic Sans MS"/>
              </a:rPr>
              <a:t>risposta.</a:t>
            </a:r>
            <a:endParaRPr sz="2400" dirty="0">
              <a:latin typeface="Comic Sans MS"/>
              <a:cs typeface="Comic Sans MS"/>
            </a:endParaRPr>
          </a:p>
          <a:p>
            <a:pPr>
              <a:lnSpc>
                <a:spcPct val="100000"/>
              </a:lnSpc>
              <a:spcBef>
                <a:spcPts val="5"/>
              </a:spcBef>
            </a:pPr>
            <a:endParaRPr sz="3750" dirty="0">
              <a:latin typeface="Times New Roman"/>
              <a:cs typeface="Times New Roman"/>
            </a:endParaRPr>
          </a:p>
          <a:p>
            <a:pPr marL="2330450" algn="just">
              <a:lnSpc>
                <a:spcPct val="100000"/>
              </a:lnSpc>
            </a:pPr>
            <a:r>
              <a:rPr sz="2400" spc="-5" dirty="0">
                <a:latin typeface="Comic Sans MS"/>
                <a:cs typeface="Comic Sans MS"/>
              </a:rPr>
              <a:t>Accolto </a:t>
            </a:r>
            <a:r>
              <a:rPr sz="2400" dirty="0">
                <a:latin typeface="Comic Sans MS"/>
                <a:cs typeface="Comic Sans MS"/>
              </a:rPr>
              <a:t>ciò </a:t>
            </a:r>
            <a:r>
              <a:rPr sz="2400" spc="-5" dirty="0">
                <a:latin typeface="Comic Sans MS"/>
                <a:cs typeface="Comic Sans MS"/>
              </a:rPr>
              <a:t>possiamo dire</a:t>
            </a:r>
            <a:r>
              <a:rPr sz="2400" spc="-25" dirty="0">
                <a:latin typeface="Comic Sans MS"/>
                <a:cs typeface="Comic Sans MS"/>
              </a:rPr>
              <a:t> </a:t>
            </a:r>
            <a:r>
              <a:rPr sz="2400" dirty="0">
                <a:latin typeface="Comic Sans MS"/>
                <a:cs typeface="Comic Sans MS"/>
              </a:rPr>
              <a:t>che</a:t>
            </a:r>
          </a:p>
          <a:p>
            <a:pPr marL="12700" marR="5080" algn="just">
              <a:lnSpc>
                <a:spcPct val="150000"/>
              </a:lnSpc>
              <a:spcBef>
                <a:spcPts val="1445"/>
              </a:spcBef>
            </a:pPr>
            <a:r>
              <a:rPr sz="2400" dirty="0">
                <a:latin typeface="Comic Sans MS"/>
                <a:cs typeface="Comic Sans MS"/>
              </a:rPr>
              <a:t>gli alunni con </a:t>
            </a:r>
            <a:r>
              <a:rPr sz="2400" spc="-10" dirty="0">
                <a:latin typeface="Comic Sans MS"/>
                <a:cs typeface="Comic Sans MS"/>
              </a:rPr>
              <a:t>BES </a:t>
            </a:r>
            <a:r>
              <a:rPr sz="2400" spc="-5" dirty="0">
                <a:latin typeface="Comic Sans MS"/>
                <a:cs typeface="Comic Sans MS"/>
              </a:rPr>
              <a:t>sono coloro </a:t>
            </a:r>
            <a:r>
              <a:rPr sz="2400" dirty="0">
                <a:latin typeface="Comic Sans MS"/>
                <a:cs typeface="Comic Sans MS"/>
              </a:rPr>
              <a:t>che </a:t>
            </a:r>
            <a:r>
              <a:rPr sz="2400" b="1" spc="-5" dirty="0">
                <a:latin typeface="Comic Sans MS"/>
                <a:cs typeface="Comic Sans MS"/>
              </a:rPr>
              <a:t>richiedono di </a:t>
            </a:r>
            <a:r>
              <a:rPr sz="2400" b="1" dirty="0">
                <a:latin typeface="Comic Sans MS"/>
                <a:cs typeface="Comic Sans MS"/>
              </a:rPr>
              <a:t>una  particolare </a:t>
            </a:r>
            <a:r>
              <a:rPr sz="2400" b="1" spc="-5" dirty="0">
                <a:latin typeface="Comic Sans MS"/>
                <a:cs typeface="Comic Sans MS"/>
              </a:rPr>
              <a:t>accentuazione della personalizzazione </a:t>
            </a:r>
            <a:r>
              <a:rPr sz="2400" dirty="0">
                <a:latin typeface="Comic Sans MS"/>
                <a:cs typeface="Comic Sans MS"/>
              </a:rPr>
              <a:t>che  </a:t>
            </a:r>
            <a:r>
              <a:rPr sz="2400" spc="-5" dirty="0">
                <a:latin typeface="Comic Sans MS"/>
                <a:cs typeface="Comic Sans MS"/>
              </a:rPr>
              <a:t>resta fondamentale </a:t>
            </a:r>
            <a:r>
              <a:rPr sz="2400" dirty="0">
                <a:latin typeface="Comic Sans MS"/>
                <a:cs typeface="Comic Sans MS"/>
              </a:rPr>
              <a:t>per</a:t>
            </a:r>
            <a:r>
              <a:rPr sz="2400" spc="-25" dirty="0">
                <a:latin typeface="Comic Sans MS"/>
                <a:cs typeface="Comic Sans MS"/>
              </a:rPr>
              <a:t> </a:t>
            </a:r>
            <a:r>
              <a:rPr sz="2400" spc="-5" dirty="0">
                <a:latin typeface="Comic Sans MS"/>
                <a:cs typeface="Comic Sans MS"/>
              </a:rPr>
              <a:t>ciascuno</a:t>
            </a:r>
            <a:endParaRPr sz="2400" dirty="0">
              <a:latin typeface="Comic Sans MS"/>
              <a:cs typeface="Comic Sans MS"/>
            </a:endParaRPr>
          </a:p>
        </p:txBody>
      </p:sp>
      <p:sp>
        <p:nvSpPr>
          <p:cNvPr id="8" name="object 8"/>
          <p:cNvSpPr/>
          <p:nvPr/>
        </p:nvSpPr>
        <p:spPr>
          <a:xfrm>
            <a:off x="4572000" y="6003925"/>
            <a:ext cx="504825" cy="462280"/>
          </a:xfrm>
          <a:custGeom>
            <a:avLst/>
            <a:gdLst/>
            <a:ahLst/>
            <a:cxnLst/>
            <a:rect l="l" t="t" r="r" b="b"/>
            <a:pathLst>
              <a:path w="504825" h="462279">
                <a:moveTo>
                  <a:pt x="0" y="461962"/>
                </a:moveTo>
                <a:lnTo>
                  <a:pt x="504825" y="461962"/>
                </a:lnTo>
                <a:lnTo>
                  <a:pt x="504825" y="0"/>
                </a:lnTo>
                <a:lnTo>
                  <a:pt x="0" y="0"/>
                </a:lnTo>
                <a:lnTo>
                  <a:pt x="0" y="461962"/>
                </a:lnTo>
                <a:close/>
              </a:path>
            </a:pathLst>
          </a:custGeom>
          <a:solidFill>
            <a:srgbClr val="FFFFFF"/>
          </a:solid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AFDE062-3978-4FC5-94A7-CC77D8F917CE}"/>
              </a:ext>
            </a:extLst>
          </p:cNvPr>
          <p:cNvSpPr/>
          <p:nvPr/>
        </p:nvSpPr>
        <p:spPr>
          <a:xfrm>
            <a:off x="381000" y="609600"/>
            <a:ext cx="8458200" cy="6143477"/>
          </a:xfrm>
          <a:prstGeom prst="rect">
            <a:avLst/>
          </a:prstGeom>
        </p:spPr>
        <p:txBody>
          <a:bodyPr wrap="square">
            <a:spAutoFit/>
          </a:bodyPr>
          <a:lstStyle/>
          <a:p>
            <a:pPr marL="12700" marR="2716530" algn="ctr" defTabSz="817563">
              <a:lnSpc>
                <a:spcPct val="150000"/>
              </a:lnSpc>
              <a:spcBef>
                <a:spcPts val="100"/>
              </a:spcBef>
            </a:pPr>
            <a:r>
              <a:rPr lang="it-IT" sz="2400" b="1" spc="-5" dirty="0">
                <a:solidFill>
                  <a:schemeClr val="accent2"/>
                </a:solidFill>
                <a:latin typeface="Arial"/>
                <a:cs typeface="Arial"/>
              </a:rPr>
              <a:t>INDIVIDUAZIONE</a:t>
            </a:r>
          </a:p>
          <a:p>
            <a:pPr marL="12700" marR="2716530" defTabSz="817563">
              <a:lnSpc>
                <a:spcPct val="150000"/>
              </a:lnSpc>
              <a:spcBef>
                <a:spcPts val="100"/>
              </a:spcBef>
            </a:pPr>
            <a:r>
              <a:rPr lang="it-IT" sz="2400" spc="-5" dirty="0">
                <a:latin typeface="Arial"/>
                <a:cs typeface="Arial"/>
              </a:rPr>
              <a:t>Differenziare i</a:t>
            </a:r>
            <a:r>
              <a:rPr lang="it-IT" sz="2400" spc="-50" dirty="0">
                <a:latin typeface="Arial"/>
                <a:cs typeface="Arial"/>
              </a:rPr>
              <a:t> </a:t>
            </a:r>
            <a:r>
              <a:rPr lang="it-IT" sz="2400" b="1" spc="-5" dirty="0">
                <a:latin typeface="Arial"/>
                <a:cs typeface="Arial"/>
              </a:rPr>
              <a:t>percorsi  didattici </a:t>
            </a:r>
            <a:r>
              <a:rPr lang="it-IT" sz="2400" spc="-5" dirty="0">
                <a:latin typeface="Arial"/>
                <a:cs typeface="Arial"/>
              </a:rPr>
              <a:t>per  raggiungere dei  </a:t>
            </a:r>
            <a:r>
              <a:rPr lang="it-IT" sz="2400" b="1" spc="-5" dirty="0">
                <a:latin typeface="Arial"/>
                <a:cs typeface="Arial"/>
              </a:rPr>
              <a:t>traguardi comuni </a:t>
            </a:r>
            <a:r>
              <a:rPr lang="it-IT" sz="2400" spc="-5" dirty="0">
                <a:latin typeface="Arial"/>
                <a:cs typeface="Arial"/>
              </a:rPr>
              <a:t>a  tutti gli</a:t>
            </a:r>
            <a:r>
              <a:rPr lang="it-IT" sz="2400" dirty="0">
                <a:latin typeface="Arial"/>
                <a:cs typeface="Arial"/>
              </a:rPr>
              <a:t> </a:t>
            </a:r>
            <a:r>
              <a:rPr lang="it-IT" sz="2400" spc="-5" dirty="0">
                <a:latin typeface="Arial"/>
                <a:cs typeface="Arial"/>
              </a:rPr>
              <a:t>alunni</a:t>
            </a:r>
            <a:endParaRPr lang="it-IT" sz="2400" dirty="0">
              <a:latin typeface="Arial"/>
              <a:cs typeface="Arial"/>
            </a:endParaRPr>
          </a:p>
          <a:p>
            <a:pPr marL="12700" marR="2716530" defTabSz="817563">
              <a:lnSpc>
                <a:spcPct val="150000"/>
              </a:lnSpc>
              <a:spcBef>
                <a:spcPts val="100"/>
              </a:spcBef>
            </a:pPr>
            <a:r>
              <a:rPr lang="it-IT" sz="2400" spc="-5" dirty="0">
                <a:latin typeface="Arial"/>
                <a:cs typeface="Arial"/>
              </a:rPr>
              <a:t>Pone </a:t>
            </a:r>
            <a:r>
              <a:rPr lang="it-IT" sz="2400" b="1" spc="-10" dirty="0">
                <a:latin typeface="Arial"/>
                <a:cs typeface="Arial"/>
              </a:rPr>
              <a:t>obiettivi </a:t>
            </a:r>
            <a:r>
              <a:rPr lang="it-IT" sz="2400" b="1" spc="-5" dirty="0">
                <a:latin typeface="Arial"/>
                <a:cs typeface="Arial"/>
              </a:rPr>
              <a:t>comuni</a:t>
            </a:r>
            <a:r>
              <a:rPr lang="it-IT" sz="2400" b="1" spc="55" dirty="0">
                <a:latin typeface="Arial"/>
                <a:cs typeface="Arial"/>
              </a:rPr>
              <a:t> </a:t>
            </a:r>
            <a:r>
              <a:rPr lang="it-IT" sz="2400" spc="-5" dirty="0">
                <a:latin typeface="Arial"/>
                <a:cs typeface="Arial"/>
              </a:rPr>
              <a:t>per</a:t>
            </a:r>
            <a:r>
              <a:rPr lang="it-IT" sz="2400" dirty="0">
                <a:latin typeface="Arial"/>
                <a:cs typeface="Arial"/>
              </a:rPr>
              <a:t> </a:t>
            </a:r>
            <a:r>
              <a:rPr lang="it-IT" sz="2400" spc="-5" dirty="0">
                <a:latin typeface="Arial"/>
                <a:cs typeface="Arial"/>
              </a:rPr>
              <a:t>tutti i componenti del  gruppo-classe, ma</a:t>
            </a:r>
            <a:r>
              <a:rPr lang="it-IT" sz="2400" spc="-40" dirty="0">
                <a:latin typeface="Arial"/>
                <a:cs typeface="Arial"/>
              </a:rPr>
              <a:t> </a:t>
            </a:r>
            <a:r>
              <a:rPr lang="it-IT" sz="2400" spc="-5" dirty="0">
                <a:latin typeface="Arial"/>
                <a:cs typeface="Arial"/>
              </a:rPr>
              <a:t>è</a:t>
            </a:r>
            <a:r>
              <a:rPr lang="it-IT" sz="2400" dirty="0">
                <a:latin typeface="Arial"/>
                <a:cs typeface="Arial"/>
              </a:rPr>
              <a:t> </a:t>
            </a:r>
            <a:r>
              <a:rPr lang="it-IT" sz="2400" spc="-5" dirty="0">
                <a:latin typeface="Arial"/>
                <a:cs typeface="Arial"/>
              </a:rPr>
              <a:t>concepita adattando le  metodologie in funzione  delle caratteristiche  individuali dei discenti,  con l’obiettivo </a:t>
            </a:r>
            <a:r>
              <a:rPr lang="it-IT" sz="2400" spc="-10" dirty="0">
                <a:latin typeface="Arial"/>
                <a:cs typeface="Arial"/>
              </a:rPr>
              <a:t>di  </a:t>
            </a:r>
            <a:r>
              <a:rPr lang="it-IT" sz="2400" spc="-5" dirty="0">
                <a:latin typeface="Arial"/>
                <a:cs typeface="Arial"/>
              </a:rPr>
              <a:t>assicurare a tutti il  conseguimento delle  competenze fondamentali  del curricolo</a:t>
            </a:r>
            <a:endParaRPr lang="it-IT" sz="2400" dirty="0">
              <a:latin typeface="Arial"/>
              <a:cs typeface="Arial"/>
            </a:endParaRPr>
          </a:p>
        </p:txBody>
      </p:sp>
    </p:spTree>
    <p:extLst>
      <p:ext uri="{BB962C8B-B14F-4D97-AF65-F5344CB8AC3E}">
        <p14:creationId xmlns:p14="http://schemas.microsoft.com/office/powerpoint/2010/main" val="95243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5C61624-5D8C-49EF-9903-FB38979E6EFB}"/>
              </a:ext>
            </a:extLst>
          </p:cNvPr>
          <p:cNvSpPr/>
          <p:nvPr/>
        </p:nvSpPr>
        <p:spPr>
          <a:xfrm>
            <a:off x="685800" y="457200"/>
            <a:ext cx="6934200" cy="1698670"/>
          </a:xfrm>
          <a:prstGeom prst="rect">
            <a:avLst/>
          </a:prstGeom>
        </p:spPr>
        <p:txBody>
          <a:bodyPr wrap="square">
            <a:spAutoFit/>
          </a:bodyPr>
          <a:lstStyle/>
          <a:p>
            <a:pPr marL="12700" marR="5080" algn="ctr">
              <a:lnSpc>
                <a:spcPct val="150000"/>
              </a:lnSpc>
              <a:spcBef>
                <a:spcPts val="100"/>
              </a:spcBef>
            </a:pPr>
            <a:r>
              <a:rPr lang="it-IT" sz="2400" b="1" spc="-5" dirty="0">
                <a:solidFill>
                  <a:schemeClr val="accent2"/>
                </a:solidFill>
                <a:latin typeface="Arial"/>
                <a:cs typeface="Arial"/>
              </a:rPr>
              <a:t>PERSONALIZZAZIONE</a:t>
            </a:r>
          </a:p>
          <a:p>
            <a:pPr marL="12700" marR="5080">
              <a:lnSpc>
                <a:spcPct val="150000"/>
              </a:lnSpc>
              <a:spcBef>
                <a:spcPts val="100"/>
              </a:spcBef>
            </a:pPr>
            <a:r>
              <a:rPr lang="it-IT" sz="2400" spc="-5" dirty="0">
                <a:latin typeface="Arial"/>
                <a:cs typeface="Arial"/>
              </a:rPr>
              <a:t>Diversificare </a:t>
            </a:r>
            <a:r>
              <a:rPr lang="it-IT" sz="2400" b="1" spc="-5" dirty="0">
                <a:latin typeface="Arial"/>
                <a:cs typeface="Arial"/>
              </a:rPr>
              <a:t>le mete  </a:t>
            </a:r>
            <a:r>
              <a:rPr lang="it-IT" sz="2400" b="1" spc="-10" dirty="0">
                <a:latin typeface="Arial"/>
                <a:cs typeface="Arial"/>
              </a:rPr>
              <a:t>formative </a:t>
            </a:r>
            <a:r>
              <a:rPr lang="it-IT" sz="2400" spc="-5" dirty="0">
                <a:latin typeface="Arial"/>
                <a:cs typeface="Arial"/>
              </a:rPr>
              <a:t>per favorire la  promozione delle  </a:t>
            </a:r>
            <a:r>
              <a:rPr lang="it-IT" sz="2400" b="1" spc="-5" dirty="0">
                <a:latin typeface="Arial"/>
                <a:cs typeface="Arial"/>
              </a:rPr>
              <a:t>potenzialità</a:t>
            </a:r>
            <a:r>
              <a:rPr lang="it-IT" sz="2400" b="1" spc="15" dirty="0">
                <a:latin typeface="Arial"/>
                <a:cs typeface="Arial"/>
              </a:rPr>
              <a:t> </a:t>
            </a:r>
            <a:r>
              <a:rPr lang="it-IT" sz="2400" b="1" spc="-10" dirty="0">
                <a:latin typeface="Arial"/>
                <a:cs typeface="Arial"/>
              </a:rPr>
              <a:t>individuali</a:t>
            </a:r>
            <a:endParaRPr lang="it-IT" sz="2400" dirty="0">
              <a:latin typeface="Arial"/>
              <a:cs typeface="Arial"/>
            </a:endParaRPr>
          </a:p>
        </p:txBody>
      </p:sp>
      <p:sp>
        <p:nvSpPr>
          <p:cNvPr id="4" name="Rettangolo 3">
            <a:extLst>
              <a:ext uri="{FF2B5EF4-FFF2-40B4-BE49-F238E27FC236}">
                <a16:creationId xmlns:a16="http://schemas.microsoft.com/office/drawing/2014/main" id="{EE259EB5-61F2-4F31-AC1C-2709FE298C6F}"/>
              </a:ext>
            </a:extLst>
          </p:cNvPr>
          <p:cNvSpPr/>
          <p:nvPr/>
        </p:nvSpPr>
        <p:spPr>
          <a:xfrm>
            <a:off x="685800" y="1981199"/>
            <a:ext cx="7315200" cy="4468659"/>
          </a:xfrm>
          <a:prstGeom prst="rect">
            <a:avLst/>
          </a:prstGeom>
        </p:spPr>
        <p:txBody>
          <a:bodyPr wrap="square">
            <a:spAutoFit/>
          </a:bodyPr>
          <a:lstStyle/>
          <a:p>
            <a:pPr marL="12700" marR="5080" algn="just">
              <a:lnSpc>
                <a:spcPct val="150000"/>
              </a:lnSpc>
              <a:spcBef>
                <a:spcPts val="95"/>
              </a:spcBef>
            </a:pPr>
            <a:endParaRPr lang="it-IT" sz="2400" spc="-5" dirty="0">
              <a:latin typeface="Arial"/>
              <a:cs typeface="Arial"/>
            </a:endParaRPr>
          </a:p>
          <a:p>
            <a:pPr marL="12700" marR="5080" algn="just">
              <a:lnSpc>
                <a:spcPct val="150000"/>
              </a:lnSpc>
              <a:spcBef>
                <a:spcPts val="95"/>
              </a:spcBef>
            </a:pPr>
            <a:r>
              <a:rPr lang="it-IT" sz="2400" spc="-5" dirty="0">
                <a:latin typeface="Arial"/>
                <a:cs typeface="Arial"/>
              </a:rPr>
              <a:t>“Strategie didattiche finalizzate a garantire a ogni studente  una </a:t>
            </a:r>
            <a:r>
              <a:rPr lang="it-IT" sz="2400" b="1" spc="-5" dirty="0">
                <a:latin typeface="Arial"/>
                <a:cs typeface="Arial"/>
              </a:rPr>
              <a:t>propria forma </a:t>
            </a:r>
            <a:r>
              <a:rPr lang="it-IT" sz="2400" b="1" dirty="0">
                <a:latin typeface="Arial"/>
                <a:cs typeface="Arial"/>
              </a:rPr>
              <a:t>di </a:t>
            </a:r>
            <a:r>
              <a:rPr lang="it-IT" sz="2400" b="1" spc="-5" dirty="0">
                <a:latin typeface="Arial"/>
                <a:cs typeface="Arial"/>
              </a:rPr>
              <a:t>eccellenza cognitiva</a:t>
            </a:r>
            <a:r>
              <a:rPr lang="it-IT" sz="2400" spc="-5" dirty="0">
                <a:latin typeface="Arial"/>
                <a:cs typeface="Arial"/>
              </a:rPr>
              <a:t>, </a:t>
            </a:r>
            <a:r>
              <a:rPr lang="it-IT" sz="2400" dirty="0">
                <a:latin typeface="Arial"/>
                <a:cs typeface="Arial"/>
              </a:rPr>
              <a:t>attraverso  </a:t>
            </a:r>
            <a:r>
              <a:rPr lang="it-IT" sz="2400" spc="-5" dirty="0">
                <a:latin typeface="Arial"/>
                <a:cs typeface="Arial"/>
              </a:rPr>
              <a:t>possibilità </a:t>
            </a:r>
            <a:r>
              <a:rPr lang="it-IT" sz="2400" b="1" spc="-5" dirty="0">
                <a:latin typeface="Arial"/>
                <a:cs typeface="Arial"/>
              </a:rPr>
              <a:t>elettive </a:t>
            </a:r>
            <a:r>
              <a:rPr lang="it-IT" sz="2400" spc="-5" dirty="0">
                <a:latin typeface="Arial"/>
                <a:cs typeface="Arial"/>
              </a:rPr>
              <a:t>di coltivare </a:t>
            </a:r>
            <a:r>
              <a:rPr lang="it-IT" sz="2400" dirty="0">
                <a:latin typeface="Arial"/>
                <a:cs typeface="Arial"/>
              </a:rPr>
              <a:t>le </a:t>
            </a:r>
            <a:r>
              <a:rPr lang="it-IT" sz="2400" b="1" spc="-5" dirty="0">
                <a:latin typeface="Arial"/>
                <a:cs typeface="Arial"/>
              </a:rPr>
              <a:t>proprie potenzialità  </a:t>
            </a:r>
            <a:r>
              <a:rPr lang="it-IT" sz="2400" spc="-5" dirty="0">
                <a:latin typeface="Arial"/>
                <a:cs typeface="Arial"/>
              </a:rPr>
              <a:t>intellettive (capacità spiccata rispetto ad altre/punto di  forza). In </a:t>
            </a:r>
            <a:r>
              <a:rPr lang="it-IT" sz="2400" dirty="0">
                <a:latin typeface="Arial"/>
                <a:cs typeface="Arial"/>
              </a:rPr>
              <a:t>altre </a:t>
            </a:r>
            <a:r>
              <a:rPr lang="it-IT" sz="2400" spc="-5" dirty="0">
                <a:latin typeface="Arial"/>
                <a:cs typeface="Arial"/>
              </a:rPr>
              <a:t>parole, </a:t>
            </a:r>
            <a:r>
              <a:rPr lang="it-IT" sz="2400" dirty="0">
                <a:latin typeface="Arial"/>
                <a:cs typeface="Arial"/>
              </a:rPr>
              <a:t>la </a:t>
            </a:r>
            <a:r>
              <a:rPr lang="it-IT" sz="2400" spc="-5" dirty="0">
                <a:latin typeface="Arial"/>
                <a:cs typeface="Arial"/>
              </a:rPr>
              <a:t>personalizzazione ha </a:t>
            </a:r>
            <a:r>
              <a:rPr lang="it-IT" sz="2400" dirty="0">
                <a:latin typeface="Arial"/>
                <a:cs typeface="Arial"/>
              </a:rPr>
              <a:t>lo </a:t>
            </a:r>
            <a:r>
              <a:rPr lang="it-IT" sz="2400" spc="-5" dirty="0">
                <a:latin typeface="Arial"/>
                <a:cs typeface="Arial"/>
              </a:rPr>
              <a:t>scopo </a:t>
            </a:r>
            <a:r>
              <a:rPr lang="it-IT" sz="2400" spc="-20" dirty="0">
                <a:latin typeface="Arial"/>
                <a:cs typeface="Arial"/>
              </a:rPr>
              <a:t>di  </a:t>
            </a:r>
            <a:r>
              <a:rPr lang="it-IT" sz="2400" spc="-5" dirty="0">
                <a:latin typeface="Arial"/>
                <a:cs typeface="Arial"/>
              </a:rPr>
              <a:t>far </a:t>
            </a:r>
            <a:r>
              <a:rPr lang="it-IT" sz="2400" dirty="0">
                <a:latin typeface="Arial"/>
                <a:cs typeface="Arial"/>
              </a:rPr>
              <a:t>sì </a:t>
            </a:r>
            <a:r>
              <a:rPr lang="it-IT" sz="2400" spc="-5" dirty="0">
                <a:latin typeface="Arial"/>
                <a:cs typeface="Arial"/>
              </a:rPr>
              <a:t>che ognuno sviluppi propri personali</a:t>
            </a:r>
            <a:r>
              <a:rPr lang="it-IT" sz="2400" spc="35" dirty="0">
                <a:latin typeface="Arial"/>
                <a:cs typeface="Arial"/>
              </a:rPr>
              <a:t> </a:t>
            </a:r>
            <a:r>
              <a:rPr lang="it-IT" sz="2400" spc="-5" dirty="0">
                <a:latin typeface="Arial"/>
                <a:cs typeface="Arial"/>
              </a:rPr>
              <a:t>talenti”.</a:t>
            </a:r>
            <a:endParaRPr lang="it-IT" sz="2400" dirty="0">
              <a:latin typeface="Arial"/>
              <a:cs typeface="Arial"/>
            </a:endParaRPr>
          </a:p>
        </p:txBody>
      </p:sp>
    </p:spTree>
    <p:extLst>
      <p:ext uri="{BB962C8B-B14F-4D97-AF65-F5344CB8AC3E}">
        <p14:creationId xmlns:p14="http://schemas.microsoft.com/office/powerpoint/2010/main" val="1224783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3999" cy="6857996"/>
          </a:xfrm>
          <a:prstGeom prst="rect">
            <a:avLst/>
          </a:prstGeom>
          <a:blipFill>
            <a:blip r:embed="rId2" cstate="print"/>
            <a:stretch>
              <a:fillRect/>
            </a:stretch>
          </a:blipFill>
        </p:spPr>
        <p:txBody>
          <a:bodyPr wrap="square" lIns="0" tIns="0" rIns="0" bIns="0" rtlCol="0"/>
          <a:lstStyle/>
          <a:p>
            <a:r>
              <a:rPr lang="it-IT" dirty="0"/>
              <a:t> </a:t>
            </a:r>
            <a:endParaRPr dirty="0"/>
          </a:p>
        </p:txBody>
      </p:sp>
    </p:spTree>
    <p:extLst>
      <p:ext uri="{BB962C8B-B14F-4D97-AF65-F5344CB8AC3E}">
        <p14:creationId xmlns:p14="http://schemas.microsoft.com/office/powerpoint/2010/main" val="1337530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51523" y="153593"/>
            <a:ext cx="8712962" cy="657098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51523" y="153593"/>
            <a:ext cx="8713470" cy="6570980"/>
          </a:xfrm>
          <a:custGeom>
            <a:avLst/>
            <a:gdLst/>
            <a:ahLst/>
            <a:cxnLst/>
            <a:rect l="l" t="t" r="r" b="b"/>
            <a:pathLst>
              <a:path w="8713470" h="6570980">
                <a:moveTo>
                  <a:pt x="0" y="6570980"/>
                </a:moveTo>
                <a:lnTo>
                  <a:pt x="8712962" y="6570980"/>
                </a:lnTo>
                <a:lnTo>
                  <a:pt x="8712962" y="0"/>
                </a:lnTo>
                <a:lnTo>
                  <a:pt x="0" y="0"/>
                </a:lnTo>
                <a:lnTo>
                  <a:pt x="0" y="6570980"/>
                </a:lnTo>
                <a:close/>
              </a:path>
            </a:pathLst>
          </a:custGeom>
          <a:ln w="28575">
            <a:solidFill>
              <a:srgbClr val="4F81BC"/>
            </a:solidFill>
          </a:ln>
        </p:spPr>
        <p:txBody>
          <a:bodyPr wrap="square" lIns="0" tIns="0" rIns="0" bIns="0" rtlCol="0"/>
          <a:lstStyle/>
          <a:p>
            <a:endParaRPr/>
          </a:p>
        </p:txBody>
      </p:sp>
      <p:sp>
        <p:nvSpPr>
          <p:cNvPr id="4" name="object 4"/>
          <p:cNvSpPr txBox="1"/>
          <p:nvPr/>
        </p:nvSpPr>
        <p:spPr>
          <a:xfrm>
            <a:off x="2342133" y="259903"/>
            <a:ext cx="4538980" cy="6245299"/>
          </a:xfrm>
          <a:prstGeom prst="rect">
            <a:avLst/>
          </a:prstGeom>
        </p:spPr>
        <p:txBody>
          <a:bodyPr vert="horz" wrap="square" lIns="0" tIns="12700" rIns="0" bIns="0" rtlCol="0">
            <a:spAutoFit/>
          </a:bodyPr>
          <a:lstStyle/>
          <a:p>
            <a:pPr marL="12065" marR="5080" algn="ctr">
              <a:lnSpc>
                <a:spcPct val="150000"/>
              </a:lnSpc>
              <a:spcBef>
                <a:spcPts val="100"/>
              </a:spcBef>
            </a:pPr>
            <a:r>
              <a:rPr sz="5400" dirty="0">
                <a:solidFill>
                  <a:srgbClr val="FF0000"/>
                </a:solidFill>
                <a:latin typeface="Comic Sans MS"/>
                <a:cs typeface="Comic Sans MS"/>
              </a:rPr>
              <a:t>DIFFICOLTA’  </a:t>
            </a:r>
            <a:r>
              <a:rPr sz="5400" i="1" spc="-15" dirty="0">
                <a:latin typeface="Calibri"/>
                <a:cs typeface="Calibri"/>
              </a:rPr>
              <a:t>DIVERSO </a:t>
            </a:r>
            <a:r>
              <a:rPr sz="5400" i="1" spc="-45" dirty="0">
                <a:latin typeface="Calibri"/>
                <a:cs typeface="Calibri"/>
              </a:rPr>
              <a:t>DA  </a:t>
            </a:r>
            <a:r>
              <a:rPr sz="5400" dirty="0">
                <a:solidFill>
                  <a:srgbClr val="FF0000"/>
                </a:solidFill>
                <a:latin typeface="Comic Sans MS"/>
                <a:cs typeface="Comic Sans MS"/>
              </a:rPr>
              <a:t>DISTURBO  </a:t>
            </a:r>
            <a:r>
              <a:rPr sz="5400" i="1" spc="-15" dirty="0">
                <a:latin typeface="Calibri"/>
                <a:cs typeface="Calibri"/>
              </a:rPr>
              <a:t>DIVERSO </a:t>
            </a:r>
            <a:r>
              <a:rPr sz="5400" i="1" spc="-45" dirty="0">
                <a:latin typeface="Calibri"/>
                <a:cs typeface="Calibri"/>
              </a:rPr>
              <a:t>DA  </a:t>
            </a:r>
            <a:r>
              <a:rPr lang="it-IT" sz="5400" dirty="0">
                <a:solidFill>
                  <a:srgbClr val="FF0000"/>
                </a:solidFill>
                <a:latin typeface="Comic Sans MS"/>
                <a:cs typeface="Comic Sans MS"/>
              </a:rPr>
              <a:t>DISABILITA’</a:t>
            </a:r>
            <a:endParaRPr sz="5400" dirty="0">
              <a:latin typeface="Comic Sans MS"/>
              <a:cs typeface="Comic Sans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28600" y="76200"/>
            <a:ext cx="8685530" cy="6817251"/>
          </a:xfrm>
          <a:prstGeom prst="rect">
            <a:avLst/>
          </a:prstGeom>
        </p:spPr>
        <p:txBody>
          <a:bodyPr vert="horz" wrap="square" lIns="0" tIns="149860" rIns="0" bIns="0" rtlCol="0">
            <a:spAutoFit/>
          </a:bodyPr>
          <a:lstStyle/>
          <a:p>
            <a:pPr marL="47625" algn="ctr">
              <a:lnSpc>
                <a:spcPct val="100000"/>
              </a:lnSpc>
              <a:spcBef>
                <a:spcPts val="1180"/>
              </a:spcBef>
            </a:pPr>
            <a:r>
              <a:rPr sz="2400" b="1" spc="-20" dirty="0">
                <a:solidFill>
                  <a:srgbClr val="FF0000"/>
                </a:solidFill>
                <a:latin typeface="Times New Roman"/>
                <a:cs typeface="Times New Roman"/>
              </a:rPr>
              <a:t>DIFFICOLTÁ</a:t>
            </a:r>
            <a:endParaRPr sz="2400" dirty="0">
              <a:latin typeface="Times New Roman"/>
              <a:cs typeface="Times New Roman"/>
            </a:endParaRPr>
          </a:p>
          <a:p>
            <a:pPr marL="12700" marR="30480">
              <a:lnSpc>
                <a:spcPct val="100000"/>
              </a:lnSpc>
              <a:spcBef>
                <a:spcPts val="1080"/>
              </a:spcBef>
            </a:pPr>
            <a:r>
              <a:rPr sz="2000" spc="-20" dirty="0">
                <a:latin typeface="Times New Roman"/>
                <a:cs typeface="Times New Roman"/>
              </a:rPr>
              <a:t>L’espressione </a:t>
            </a:r>
            <a:r>
              <a:rPr sz="2000" b="1" dirty="0">
                <a:latin typeface="Times New Roman"/>
                <a:cs typeface="Times New Roman"/>
              </a:rPr>
              <a:t>difficoltà </a:t>
            </a:r>
            <a:r>
              <a:rPr sz="2000" dirty="0">
                <a:latin typeface="Times New Roman"/>
                <a:cs typeface="Times New Roman"/>
              </a:rPr>
              <a:t>di apprendimento viene utilizzata per indicare una </a:t>
            </a:r>
            <a:r>
              <a:rPr sz="2000" spc="-5" dirty="0">
                <a:latin typeface="Times New Roman"/>
                <a:cs typeface="Times New Roman"/>
              </a:rPr>
              <a:t>forma </a:t>
            </a:r>
            <a:r>
              <a:rPr sz="2000" dirty="0">
                <a:latin typeface="Times New Roman"/>
                <a:cs typeface="Times New Roman"/>
              </a:rPr>
              <a:t>non grave  (quindi che non soddisfa i criteri clinici per il Disturbo) di ritardo </a:t>
            </a:r>
            <a:r>
              <a:rPr sz="2000" spc="-5" dirty="0">
                <a:latin typeface="Times New Roman"/>
                <a:cs typeface="Times New Roman"/>
              </a:rPr>
              <a:t>sul </a:t>
            </a:r>
            <a:r>
              <a:rPr sz="2000" dirty="0">
                <a:latin typeface="Times New Roman"/>
                <a:cs typeface="Times New Roman"/>
              </a:rPr>
              <a:t>piano</a:t>
            </a:r>
            <a:r>
              <a:rPr sz="2000" spc="-105" dirty="0">
                <a:latin typeface="Times New Roman"/>
                <a:cs typeface="Times New Roman"/>
              </a:rPr>
              <a:t> </a:t>
            </a:r>
            <a:r>
              <a:rPr sz="2000" dirty="0">
                <a:latin typeface="Times New Roman"/>
                <a:cs typeface="Times New Roman"/>
              </a:rPr>
              <a:t>dell'apprendimento.</a:t>
            </a:r>
          </a:p>
          <a:p>
            <a:pPr marL="12700">
              <a:lnSpc>
                <a:spcPct val="100000"/>
              </a:lnSpc>
              <a:spcBef>
                <a:spcPts val="1085"/>
              </a:spcBef>
            </a:pPr>
            <a:r>
              <a:rPr sz="2000" spc="-5" dirty="0">
                <a:latin typeface="Times New Roman"/>
                <a:cs typeface="Times New Roman"/>
              </a:rPr>
              <a:t>Un </a:t>
            </a:r>
            <a:r>
              <a:rPr sz="2000" dirty="0">
                <a:latin typeface="Times New Roman"/>
                <a:cs typeface="Times New Roman"/>
              </a:rPr>
              <a:t>riferimento va alle aree dello svantaggio linguistico-culturale dei</a:t>
            </a:r>
            <a:r>
              <a:rPr sz="2000" spc="-95" dirty="0">
                <a:latin typeface="Times New Roman"/>
                <a:cs typeface="Times New Roman"/>
              </a:rPr>
              <a:t> </a:t>
            </a:r>
            <a:r>
              <a:rPr sz="2000" dirty="0">
                <a:latin typeface="Times New Roman"/>
                <a:cs typeface="Times New Roman"/>
              </a:rPr>
              <a:t>BES</a:t>
            </a:r>
          </a:p>
          <a:p>
            <a:pPr>
              <a:lnSpc>
                <a:spcPct val="100000"/>
              </a:lnSpc>
            </a:pPr>
            <a:endParaRPr sz="2400" dirty="0">
              <a:latin typeface="Times New Roman"/>
              <a:cs typeface="Times New Roman"/>
            </a:endParaRPr>
          </a:p>
          <a:p>
            <a:pPr marL="45085" algn="ctr">
              <a:lnSpc>
                <a:spcPct val="100000"/>
              </a:lnSpc>
              <a:spcBef>
                <a:spcPts val="1660"/>
              </a:spcBef>
            </a:pPr>
            <a:r>
              <a:rPr sz="2400" b="1" spc="-5" dirty="0">
                <a:solidFill>
                  <a:srgbClr val="FF0000"/>
                </a:solidFill>
                <a:latin typeface="Times New Roman"/>
                <a:cs typeface="Times New Roman"/>
              </a:rPr>
              <a:t>DISTURBO</a:t>
            </a:r>
            <a:endParaRPr sz="2400" dirty="0">
              <a:latin typeface="Times New Roman"/>
              <a:cs typeface="Times New Roman"/>
            </a:endParaRPr>
          </a:p>
          <a:p>
            <a:pPr marL="12700" marR="5080">
              <a:lnSpc>
                <a:spcPct val="100000"/>
              </a:lnSpc>
              <a:spcBef>
                <a:spcPts val="1080"/>
              </a:spcBef>
            </a:pPr>
            <a:r>
              <a:rPr sz="2000" spc="-5" dirty="0">
                <a:latin typeface="Times New Roman"/>
                <a:cs typeface="Times New Roman"/>
              </a:rPr>
              <a:t>Si </a:t>
            </a:r>
            <a:r>
              <a:rPr sz="2000" dirty="0">
                <a:latin typeface="Times New Roman"/>
                <a:cs typeface="Times New Roman"/>
              </a:rPr>
              <a:t>riferisce ad una condizione </a:t>
            </a:r>
            <a:r>
              <a:rPr sz="2000" b="1" spc="-5" dirty="0">
                <a:latin typeface="Times New Roman"/>
                <a:cs typeface="Times New Roman"/>
              </a:rPr>
              <a:t>neurobiologica </a:t>
            </a:r>
            <a:r>
              <a:rPr sz="2000" dirty="0">
                <a:latin typeface="Times New Roman"/>
                <a:cs typeface="Times New Roman"/>
              </a:rPr>
              <a:t>complessa di origine costituzionale in </a:t>
            </a:r>
            <a:r>
              <a:rPr sz="2000" b="1" spc="-5" dirty="0">
                <a:latin typeface="Times New Roman"/>
                <a:cs typeface="Times New Roman"/>
              </a:rPr>
              <a:t>assenza </a:t>
            </a:r>
            <a:r>
              <a:rPr sz="2000" dirty="0">
                <a:latin typeface="Times New Roman"/>
                <a:cs typeface="Times New Roman"/>
              </a:rPr>
              <a:t>di  disturbi neurologici, cognitivi, </a:t>
            </a:r>
            <a:r>
              <a:rPr sz="2000" spc="-5" dirty="0">
                <a:latin typeface="Times New Roman"/>
                <a:cs typeface="Times New Roman"/>
              </a:rPr>
              <a:t>sensoriali </a:t>
            </a:r>
            <a:r>
              <a:rPr sz="2000" dirty="0">
                <a:latin typeface="Times New Roman"/>
                <a:cs typeface="Times New Roman"/>
              </a:rPr>
              <a:t>e relazionali importanti e </a:t>
            </a:r>
            <a:r>
              <a:rPr sz="2000" spc="-5" dirty="0">
                <a:latin typeface="Times New Roman"/>
                <a:cs typeface="Times New Roman"/>
              </a:rPr>
              <a:t>primari </a:t>
            </a:r>
            <a:r>
              <a:rPr sz="2000" dirty="0">
                <a:latin typeface="Times New Roman"/>
                <a:cs typeface="Times New Roman"/>
              </a:rPr>
              <a:t>e in presenza di  </a:t>
            </a:r>
            <a:r>
              <a:rPr sz="2000" spc="-5" dirty="0">
                <a:latin typeface="Times New Roman"/>
                <a:cs typeface="Times New Roman"/>
              </a:rPr>
              <a:t>normali </a:t>
            </a:r>
            <a:r>
              <a:rPr sz="2000" dirty="0">
                <a:latin typeface="Times New Roman"/>
                <a:cs typeface="Times New Roman"/>
              </a:rPr>
              <a:t>opportunità</a:t>
            </a:r>
            <a:r>
              <a:rPr sz="2000" spc="-15" dirty="0">
                <a:latin typeface="Times New Roman"/>
                <a:cs typeface="Times New Roman"/>
              </a:rPr>
              <a:t> </a:t>
            </a:r>
            <a:r>
              <a:rPr sz="2000" dirty="0">
                <a:latin typeface="Times New Roman"/>
                <a:cs typeface="Times New Roman"/>
              </a:rPr>
              <a:t>scolastiche.</a:t>
            </a:r>
          </a:p>
          <a:p>
            <a:pPr marL="12700">
              <a:lnSpc>
                <a:spcPct val="100000"/>
              </a:lnSpc>
              <a:spcBef>
                <a:spcPts val="1080"/>
              </a:spcBef>
            </a:pPr>
            <a:r>
              <a:rPr sz="2000" dirty="0">
                <a:latin typeface="Times New Roman"/>
                <a:cs typeface="Times New Roman"/>
              </a:rPr>
              <a:t>Riferimento </a:t>
            </a:r>
            <a:r>
              <a:rPr sz="2000" dirty="0" err="1">
                <a:latin typeface="Times New Roman"/>
                <a:cs typeface="Times New Roman"/>
              </a:rPr>
              <a:t>legislativo</a:t>
            </a:r>
            <a:r>
              <a:rPr sz="2000" dirty="0">
                <a:latin typeface="Times New Roman"/>
                <a:cs typeface="Times New Roman"/>
              </a:rPr>
              <a:t> </a:t>
            </a:r>
            <a:r>
              <a:rPr sz="2000" dirty="0" err="1">
                <a:latin typeface="Times New Roman"/>
                <a:cs typeface="Times New Roman"/>
              </a:rPr>
              <a:t>legg</a:t>
            </a:r>
            <a:r>
              <a:rPr lang="it-IT" sz="2000" dirty="0">
                <a:latin typeface="Times New Roman"/>
                <a:cs typeface="Times New Roman"/>
              </a:rPr>
              <a:t>e</a:t>
            </a:r>
            <a:r>
              <a:rPr sz="2000" spc="-40" dirty="0">
                <a:latin typeface="Times New Roman"/>
                <a:cs typeface="Times New Roman"/>
              </a:rPr>
              <a:t> </a:t>
            </a:r>
            <a:r>
              <a:rPr sz="2000" dirty="0">
                <a:latin typeface="Times New Roman"/>
                <a:cs typeface="Times New Roman"/>
              </a:rPr>
              <a:t>170/2010.</a:t>
            </a:r>
          </a:p>
          <a:p>
            <a:pPr>
              <a:lnSpc>
                <a:spcPct val="100000"/>
              </a:lnSpc>
            </a:pPr>
            <a:endParaRPr sz="2400" dirty="0">
              <a:latin typeface="Times New Roman"/>
              <a:cs typeface="Times New Roman"/>
            </a:endParaRPr>
          </a:p>
          <a:p>
            <a:pPr>
              <a:lnSpc>
                <a:spcPct val="100000"/>
              </a:lnSpc>
              <a:spcBef>
                <a:spcPts val="10"/>
              </a:spcBef>
            </a:pPr>
            <a:endParaRPr sz="2400" dirty="0">
              <a:latin typeface="Times New Roman"/>
              <a:cs typeface="Times New Roman"/>
            </a:endParaRPr>
          </a:p>
          <a:p>
            <a:pPr marL="48260" algn="ctr">
              <a:lnSpc>
                <a:spcPct val="100000"/>
              </a:lnSpc>
              <a:spcBef>
                <a:spcPts val="5"/>
              </a:spcBef>
            </a:pPr>
            <a:r>
              <a:rPr sz="2400" b="1" spc="-5" dirty="0">
                <a:solidFill>
                  <a:srgbClr val="FF0000"/>
                </a:solidFill>
                <a:latin typeface="Times New Roman"/>
                <a:cs typeface="Times New Roman"/>
              </a:rPr>
              <a:t>DISABILITÁ</a:t>
            </a:r>
            <a:endParaRPr sz="2400" dirty="0">
              <a:latin typeface="Times New Roman"/>
              <a:cs typeface="Times New Roman"/>
            </a:endParaRPr>
          </a:p>
          <a:p>
            <a:pPr marL="12700" marR="52705">
              <a:lnSpc>
                <a:spcPct val="100000"/>
              </a:lnSpc>
              <a:spcBef>
                <a:spcPts val="1080"/>
              </a:spcBef>
            </a:pPr>
            <a:r>
              <a:rPr sz="2000" dirty="0">
                <a:latin typeface="Times New Roman"/>
                <a:cs typeface="Times New Roman"/>
              </a:rPr>
              <a:t>Disabilità: per persone con disabilità </a:t>
            </a:r>
            <a:r>
              <a:rPr sz="2000" spc="-5" dirty="0">
                <a:latin typeface="Times New Roman"/>
                <a:cs typeface="Times New Roman"/>
              </a:rPr>
              <a:t>si </a:t>
            </a:r>
            <a:r>
              <a:rPr sz="2000" dirty="0">
                <a:latin typeface="Times New Roman"/>
                <a:cs typeface="Times New Roman"/>
              </a:rPr>
              <a:t>intendono coloro che presentano durature</a:t>
            </a:r>
            <a:r>
              <a:rPr sz="2000" spc="-110" dirty="0">
                <a:latin typeface="Times New Roman"/>
                <a:cs typeface="Times New Roman"/>
              </a:rPr>
              <a:t> </a:t>
            </a:r>
            <a:r>
              <a:rPr sz="2000" spc="-5" dirty="0">
                <a:latin typeface="Times New Roman"/>
                <a:cs typeface="Times New Roman"/>
              </a:rPr>
              <a:t>menomazioni  </a:t>
            </a:r>
            <a:r>
              <a:rPr sz="2000" dirty="0">
                <a:latin typeface="Times New Roman"/>
                <a:cs typeface="Times New Roman"/>
              </a:rPr>
              <a:t>fisiche, mentali, intelletuali o</a:t>
            </a:r>
            <a:r>
              <a:rPr sz="2000" spc="-70" dirty="0">
                <a:latin typeface="Times New Roman"/>
                <a:cs typeface="Times New Roman"/>
              </a:rPr>
              <a:t> </a:t>
            </a:r>
            <a:r>
              <a:rPr sz="2000" spc="-5" dirty="0">
                <a:latin typeface="Times New Roman"/>
                <a:cs typeface="Times New Roman"/>
              </a:rPr>
              <a:t>sensoriali</a:t>
            </a:r>
            <a:endParaRPr sz="2000" dirty="0">
              <a:latin typeface="Times New Roman"/>
              <a:cs typeface="Times New Roman"/>
            </a:endParaRPr>
          </a:p>
          <a:p>
            <a:pPr marL="12700">
              <a:lnSpc>
                <a:spcPct val="100000"/>
              </a:lnSpc>
              <a:spcBef>
                <a:spcPts val="1080"/>
              </a:spcBef>
            </a:pPr>
            <a:r>
              <a:rPr sz="2000" dirty="0">
                <a:latin typeface="Times New Roman"/>
                <a:cs typeface="Times New Roman"/>
              </a:rPr>
              <a:t>Riferimento legislativo legge 104</a:t>
            </a:r>
            <a:r>
              <a:rPr sz="2000" spc="-120" dirty="0">
                <a:latin typeface="Times New Roman"/>
                <a:cs typeface="Times New Roman"/>
              </a:rPr>
              <a:t> </a:t>
            </a:r>
            <a:r>
              <a:rPr lang="it-IT" sz="2000" spc="-120" dirty="0">
                <a:latin typeface="Times New Roman"/>
                <a:cs typeface="Times New Roman"/>
              </a:rPr>
              <a:t>/</a:t>
            </a:r>
            <a:r>
              <a:rPr sz="2000" dirty="0">
                <a:latin typeface="Times New Roman"/>
                <a:cs typeface="Times New Roman"/>
              </a:rPr>
              <a:t>1992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2856" y="228326"/>
            <a:ext cx="7838286" cy="6351216"/>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029953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525" y="0"/>
            <a:ext cx="9134474" cy="6857997"/>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615502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Maria\Desktop\PDP IMMAGIN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72233"/>
            <a:ext cx="8064896" cy="6021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024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70557" y="103758"/>
            <a:ext cx="4878705" cy="422275"/>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00B050"/>
                </a:solidFill>
                <a:latin typeface="Calibri"/>
                <a:cs typeface="Calibri"/>
              </a:rPr>
              <a:t>PIANO </a:t>
            </a:r>
            <a:r>
              <a:rPr sz="2600" b="1" spc="-40" dirty="0">
                <a:solidFill>
                  <a:srgbClr val="00B050"/>
                </a:solidFill>
                <a:latin typeface="Calibri"/>
                <a:cs typeface="Calibri"/>
              </a:rPr>
              <a:t>DIDATT</a:t>
            </a:r>
            <a:r>
              <a:rPr lang="it-IT" sz="2600" b="1" spc="-40" dirty="0">
                <a:solidFill>
                  <a:srgbClr val="00B050"/>
                </a:solidFill>
                <a:latin typeface="Calibri"/>
                <a:cs typeface="Calibri"/>
              </a:rPr>
              <a:t>I</a:t>
            </a:r>
            <a:r>
              <a:rPr sz="2600" b="1" spc="-40" dirty="0">
                <a:solidFill>
                  <a:srgbClr val="00B050"/>
                </a:solidFill>
                <a:latin typeface="Calibri"/>
                <a:cs typeface="Calibri"/>
              </a:rPr>
              <a:t>CO</a:t>
            </a:r>
            <a:r>
              <a:rPr sz="2600" b="1" spc="-125" dirty="0">
                <a:solidFill>
                  <a:srgbClr val="00B050"/>
                </a:solidFill>
                <a:latin typeface="Calibri"/>
                <a:cs typeface="Calibri"/>
              </a:rPr>
              <a:t> </a:t>
            </a:r>
            <a:r>
              <a:rPr sz="2600" b="1" spc="-25" dirty="0">
                <a:solidFill>
                  <a:srgbClr val="00B050"/>
                </a:solidFill>
                <a:latin typeface="Calibri"/>
                <a:cs typeface="Calibri"/>
              </a:rPr>
              <a:t>PERSONALIZZATO</a:t>
            </a:r>
            <a:endParaRPr sz="2600" dirty="0">
              <a:solidFill>
                <a:srgbClr val="00B050"/>
              </a:solidFill>
              <a:latin typeface="Calibri"/>
              <a:cs typeface="Calibri"/>
            </a:endParaRPr>
          </a:p>
        </p:txBody>
      </p:sp>
      <p:sp>
        <p:nvSpPr>
          <p:cNvPr id="3" name="object 3"/>
          <p:cNvSpPr/>
          <p:nvPr/>
        </p:nvSpPr>
        <p:spPr>
          <a:xfrm>
            <a:off x="107950" y="476250"/>
            <a:ext cx="8712200" cy="486410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329590" y="5368544"/>
            <a:ext cx="8479790" cy="1397635"/>
          </a:xfrm>
          <a:prstGeom prst="rect">
            <a:avLst/>
          </a:prstGeom>
        </p:spPr>
        <p:txBody>
          <a:bodyPr vert="horz" wrap="square" lIns="0" tIns="12700" rIns="0" bIns="0" rtlCol="0">
            <a:spAutoFit/>
          </a:bodyPr>
          <a:lstStyle/>
          <a:p>
            <a:pPr marL="12700">
              <a:lnSpc>
                <a:spcPct val="100000"/>
              </a:lnSpc>
              <a:spcBef>
                <a:spcPts val="100"/>
              </a:spcBef>
            </a:pPr>
            <a:r>
              <a:rPr sz="1800" dirty="0">
                <a:latin typeface="Arial"/>
                <a:cs typeface="Arial"/>
              </a:rPr>
              <a:t>(C.M. </a:t>
            </a:r>
            <a:r>
              <a:rPr sz="1800" spc="-5" dirty="0">
                <a:latin typeface="Arial"/>
                <a:cs typeface="Arial"/>
              </a:rPr>
              <a:t>n 4099 del 5/10/2004 e n. 4674 del 10/5/2007 per studenti dislessici-</a:t>
            </a:r>
            <a:r>
              <a:rPr sz="1800" spc="155" dirty="0">
                <a:latin typeface="Arial"/>
                <a:cs typeface="Arial"/>
              </a:rPr>
              <a:t> </a:t>
            </a:r>
            <a:r>
              <a:rPr sz="1800" dirty="0">
                <a:latin typeface="Arial"/>
                <a:cs typeface="Arial"/>
              </a:rPr>
              <a:t>art.10</a:t>
            </a:r>
            <a:endParaRPr sz="1800">
              <a:latin typeface="Arial"/>
              <a:cs typeface="Arial"/>
            </a:endParaRPr>
          </a:p>
          <a:p>
            <a:pPr marL="12700">
              <a:lnSpc>
                <a:spcPct val="100000"/>
              </a:lnSpc>
            </a:pPr>
            <a:r>
              <a:rPr sz="1800" spc="-5" dirty="0">
                <a:latin typeface="Arial"/>
                <a:cs typeface="Arial"/>
              </a:rPr>
              <a:t>DPR122 </a:t>
            </a:r>
            <a:r>
              <a:rPr sz="1800" spc="-10" dirty="0">
                <a:latin typeface="Arial"/>
                <a:cs typeface="Arial"/>
              </a:rPr>
              <a:t>giugno 2009.- </a:t>
            </a:r>
            <a:r>
              <a:rPr sz="1800" dirty="0">
                <a:latin typeface="Arial"/>
                <a:cs typeface="Arial"/>
              </a:rPr>
              <a:t>Circ.MIUR</a:t>
            </a:r>
            <a:r>
              <a:rPr sz="1800" spc="50" dirty="0">
                <a:latin typeface="Arial"/>
                <a:cs typeface="Arial"/>
              </a:rPr>
              <a:t> </a:t>
            </a:r>
            <a:r>
              <a:rPr sz="1800" spc="-5" dirty="0">
                <a:latin typeface="Arial"/>
                <a:cs typeface="Arial"/>
              </a:rPr>
              <a:t>28.5.2009)</a:t>
            </a:r>
            <a:endParaRPr sz="1800">
              <a:latin typeface="Arial"/>
              <a:cs typeface="Arial"/>
            </a:endParaRPr>
          </a:p>
          <a:p>
            <a:pPr>
              <a:lnSpc>
                <a:spcPct val="100000"/>
              </a:lnSpc>
              <a:spcBef>
                <a:spcPts val="35"/>
              </a:spcBef>
            </a:pPr>
            <a:endParaRPr sz="1850">
              <a:latin typeface="Times New Roman"/>
              <a:cs typeface="Times New Roman"/>
            </a:endParaRPr>
          </a:p>
          <a:p>
            <a:pPr marL="2785110" marR="5080" indent="-2700020">
              <a:lnSpc>
                <a:spcPct val="100000"/>
              </a:lnSpc>
            </a:pPr>
            <a:r>
              <a:rPr sz="1800" b="1" dirty="0">
                <a:solidFill>
                  <a:srgbClr val="404040"/>
                </a:solidFill>
                <a:latin typeface="Arial"/>
                <a:cs typeface="Arial"/>
              </a:rPr>
              <a:t>“</a:t>
            </a:r>
            <a:r>
              <a:rPr sz="1800" b="1" i="1" dirty="0">
                <a:solidFill>
                  <a:srgbClr val="404040"/>
                </a:solidFill>
                <a:latin typeface="Arial"/>
                <a:cs typeface="Arial"/>
              </a:rPr>
              <a:t>Con </a:t>
            </a:r>
            <a:r>
              <a:rPr sz="1800" b="1" i="1" spc="-5" dirty="0">
                <a:solidFill>
                  <a:srgbClr val="404040"/>
                </a:solidFill>
                <a:latin typeface="Arial"/>
                <a:cs typeface="Arial"/>
              </a:rPr>
              <a:t>la </a:t>
            </a:r>
            <a:r>
              <a:rPr sz="1800" b="1" i="1" dirty="0">
                <a:solidFill>
                  <a:srgbClr val="404040"/>
                </a:solidFill>
                <a:latin typeface="Arial"/>
                <a:cs typeface="Arial"/>
              </a:rPr>
              <a:t>PERSONALIZZAZIONE lo </a:t>
            </a:r>
            <a:r>
              <a:rPr sz="1800" b="1" i="1" spc="-5" dirty="0">
                <a:solidFill>
                  <a:srgbClr val="404040"/>
                </a:solidFill>
                <a:latin typeface="Arial"/>
                <a:cs typeface="Arial"/>
              </a:rPr>
              <a:t>scopo è </a:t>
            </a:r>
            <a:r>
              <a:rPr sz="1800" b="1" i="1" dirty="0">
                <a:solidFill>
                  <a:srgbClr val="404040"/>
                </a:solidFill>
                <a:latin typeface="Arial"/>
                <a:cs typeface="Arial"/>
              </a:rPr>
              <a:t>di </a:t>
            </a:r>
            <a:r>
              <a:rPr sz="1800" b="1" i="1" spc="-5" dirty="0">
                <a:solidFill>
                  <a:srgbClr val="404040"/>
                </a:solidFill>
                <a:latin typeface="Arial"/>
                <a:cs typeface="Arial"/>
              </a:rPr>
              <a:t>raggiungere </a:t>
            </a:r>
            <a:r>
              <a:rPr sz="1800" b="1" i="1" dirty="0">
                <a:solidFill>
                  <a:srgbClr val="404040"/>
                </a:solidFill>
                <a:latin typeface="Arial"/>
                <a:cs typeface="Arial"/>
              </a:rPr>
              <a:t>i </a:t>
            </a:r>
            <a:r>
              <a:rPr sz="1800" b="1" i="1" spc="-5" dirty="0">
                <a:solidFill>
                  <a:srgbClr val="404040"/>
                </a:solidFill>
                <a:latin typeface="Arial"/>
                <a:cs typeface="Arial"/>
              </a:rPr>
              <a:t>medesimi </a:t>
            </a:r>
            <a:r>
              <a:rPr sz="1800" b="1" i="1" dirty="0">
                <a:solidFill>
                  <a:srgbClr val="404040"/>
                </a:solidFill>
                <a:latin typeface="Arial"/>
                <a:cs typeface="Arial"/>
              </a:rPr>
              <a:t>obiettivi  </a:t>
            </a:r>
            <a:r>
              <a:rPr sz="1800" b="1" i="1" spc="-5" dirty="0">
                <a:solidFill>
                  <a:srgbClr val="404040"/>
                </a:solidFill>
                <a:latin typeface="Arial"/>
                <a:cs typeface="Arial"/>
              </a:rPr>
              <a:t>attraverso itinerari diversi</a:t>
            </a:r>
            <a:r>
              <a:rPr sz="1800" b="1" i="1" spc="30" dirty="0">
                <a:solidFill>
                  <a:srgbClr val="404040"/>
                </a:solidFill>
                <a:latin typeface="Arial"/>
                <a:cs typeface="Arial"/>
              </a:rPr>
              <a:t> </a:t>
            </a:r>
            <a:r>
              <a:rPr sz="1800" b="1" dirty="0">
                <a:solidFill>
                  <a:srgbClr val="404040"/>
                </a:solidFill>
                <a:latin typeface="Arial"/>
                <a:cs typeface="Arial"/>
              </a:rPr>
              <a:t>”</a:t>
            </a:r>
            <a:endParaRPr sz="1800">
              <a:latin typeface="Arial"/>
              <a:cs typeface="Arial"/>
            </a:endParaRPr>
          </a:p>
        </p:txBody>
      </p:sp>
    </p:spTree>
    <p:extLst>
      <p:ext uri="{BB962C8B-B14F-4D97-AF65-F5344CB8AC3E}">
        <p14:creationId xmlns:p14="http://schemas.microsoft.com/office/powerpoint/2010/main" val="2098205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96017DC7-F94F-491E-AECB-890181D50ED8}"/>
              </a:ext>
            </a:extLst>
          </p:cNvPr>
          <p:cNvSpPr/>
          <p:nvPr/>
        </p:nvSpPr>
        <p:spPr>
          <a:xfrm>
            <a:off x="228600" y="1524000"/>
            <a:ext cx="7467600" cy="4463081"/>
          </a:xfrm>
          <a:prstGeom prst="rect">
            <a:avLst/>
          </a:prstGeom>
        </p:spPr>
        <p:txBody>
          <a:bodyPr wrap="square">
            <a:spAutoFit/>
          </a:bodyPr>
          <a:lstStyle/>
          <a:p>
            <a:pPr marL="423863" marR="5080" indent="19050">
              <a:lnSpc>
                <a:spcPct val="150000"/>
              </a:lnSpc>
              <a:spcBef>
                <a:spcPts val="100"/>
              </a:spcBef>
              <a:tabLst>
                <a:tab pos="2251710" algn="l"/>
                <a:tab pos="2725420" algn="l"/>
                <a:tab pos="3140075" algn="l"/>
                <a:tab pos="4843780" algn="l"/>
              </a:tabLst>
            </a:pPr>
            <a:r>
              <a:rPr lang="it-IT" sz="2400" spc="-10" dirty="0">
                <a:latin typeface="Comic Sans MS"/>
                <a:cs typeface="Comic Sans MS"/>
              </a:rPr>
              <a:t>Nel rispetto degli obiettivi generali e specifici di apprendimento, la </a:t>
            </a:r>
            <a:r>
              <a:rPr lang="it-IT" sz="2400" b="1" spc="-10" dirty="0">
                <a:solidFill>
                  <a:schemeClr val="accent2"/>
                </a:solidFill>
                <a:latin typeface="Comic Sans MS"/>
                <a:cs typeface="Comic Sans MS"/>
              </a:rPr>
              <a:t>DIDATTICA PERSONALIZZATA </a:t>
            </a:r>
            <a:r>
              <a:rPr lang="it-IT" sz="2400" spc="-10" dirty="0">
                <a:latin typeface="Comic Sans MS"/>
                <a:cs typeface="Comic Sans MS"/>
              </a:rPr>
              <a:t>mira ad individuare, per ciascuna disciplina, modalità didattiche </a:t>
            </a:r>
            <a:r>
              <a:rPr lang="it-IT" sz="2400" b="1" spc="-10" dirty="0">
                <a:solidFill>
                  <a:srgbClr val="FF0000"/>
                </a:solidFill>
                <a:latin typeface="Comic Sans MS"/>
                <a:cs typeface="Comic Sans MS"/>
              </a:rPr>
              <a:t>individualizzate</a:t>
            </a:r>
            <a:r>
              <a:rPr lang="it-IT" sz="2400" spc="-10" dirty="0">
                <a:latin typeface="Comic Sans MS"/>
                <a:cs typeface="Comic Sans MS"/>
              </a:rPr>
              <a:t> (attività rivolte al singolo anziché alla classe) e </a:t>
            </a:r>
            <a:r>
              <a:rPr lang="it-IT" sz="2400" spc="-10" dirty="0">
                <a:solidFill>
                  <a:srgbClr val="FF0000"/>
                </a:solidFill>
                <a:latin typeface="Comic Sans MS"/>
                <a:cs typeface="Comic Sans MS"/>
              </a:rPr>
              <a:t>personalizzate</a:t>
            </a:r>
            <a:r>
              <a:rPr lang="it-IT" sz="2400" spc="-10" dirty="0">
                <a:latin typeface="Comic Sans MS"/>
                <a:cs typeface="Comic Sans MS"/>
              </a:rPr>
              <a:t> (attività rivolte ad un particolare alunno ed alle sue specifiche potenzialità)</a:t>
            </a:r>
          </a:p>
        </p:txBody>
      </p:sp>
    </p:spTree>
    <p:extLst>
      <p:ext uri="{BB962C8B-B14F-4D97-AF65-F5344CB8AC3E}">
        <p14:creationId xmlns:p14="http://schemas.microsoft.com/office/powerpoint/2010/main" val="2696857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Maria\Desktop\PE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208912"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222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 y="457200"/>
            <a:ext cx="8159824" cy="5909310"/>
          </a:xfrm>
          <a:prstGeom prst="rect">
            <a:avLst/>
          </a:prstGeom>
        </p:spPr>
        <p:txBody>
          <a:bodyPr wrap="square">
            <a:spAutoFit/>
          </a:bodyPr>
          <a:lstStyle/>
          <a:p>
            <a:pPr algn="ctr"/>
            <a:r>
              <a:rPr lang="it-IT" sz="3600" b="1" dirty="0">
                <a:solidFill>
                  <a:srgbClr val="00B050"/>
                </a:solidFill>
              </a:rPr>
              <a:t>PEI</a:t>
            </a:r>
            <a:endParaRPr lang="it-IT" sz="3600" dirty="0">
              <a:solidFill>
                <a:srgbClr val="00B050"/>
              </a:solidFill>
            </a:endParaRPr>
          </a:p>
          <a:p>
            <a:pPr algn="ctr"/>
            <a:endParaRPr lang="it-IT" sz="3600" dirty="0">
              <a:solidFill>
                <a:srgbClr val="00B050"/>
              </a:solidFill>
            </a:endParaRPr>
          </a:p>
          <a:p>
            <a:pPr>
              <a:lnSpc>
                <a:spcPct val="150000"/>
              </a:lnSpc>
            </a:pPr>
            <a:r>
              <a:rPr lang="it-IT" sz="2400" dirty="0"/>
              <a:t>Piano Educativo individualizzato è il documento nel quale vengono descritti gli interventi integrati ed equilibrati tra di loro, predisposti per l'alunno in situazione di handicap, in un determinato periodo di tempo, ai fini della realizzazione del diritto all'educazione e all'istruzione, di</a:t>
            </a:r>
          </a:p>
          <a:p>
            <a:pPr>
              <a:lnSpc>
                <a:spcPct val="150000"/>
              </a:lnSpc>
            </a:pPr>
            <a:r>
              <a:rPr lang="it-IT" sz="2400" dirty="0"/>
              <a:t>cui ai primi quattro commi dell'art. 12 della legge n. 104 del 1992</a:t>
            </a:r>
            <a:r>
              <a:rPr lang="it-IT" dirty="0"/>
              <a:t>.</a:t>
            </a:r>
          </a:p>
          <a:p>
            <a:endParaRPr lang="it-IT" b="1" dirty="0"/>
          </a:p>
          <a:p>
            <a:endParaRPr lang="it-IT" b="1" dirty="0"/>
          </a:p>
          <a:p>
            <a:endParaRPr lang="it-IT" b="1" dirty="0"/>
          </a:p>
        </p:txBody>
      </p:sp>
    </p:spTree>
    <p:extLst>
      <p:ext uri="{BB962C8B-B14F-4D97-AF65-F5344CB8AC3E}">
        <p14:creationId xmlns:p14="http://schemas.microsoft.com/office/powerpoint/2010/main" val="2747508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950" y="549275"/>
            <a:ext cx="8928100" cy="549275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07950" y="404812"/>
            <a:ext cx="2160905" cy="462280"/>
          </a:xfrm>
          <a:custGeom>
            <a:avLst/>
            <a:gdLst/>
            <a:ahLst/>
            <a:cxnLst/>
            <a:rect l="l" t="t" r="r" b="b"/>
            <a:pathLst>
              <a:path w="2160905" h="462280">
                <a:moveTo>
                  <a:pt x="0" y="461962"/>
                </a:moveTo>
                <a:lnTo>
                  <a:pt x="2160651" y="461962"/>
                </a:lnTo>
                <a:lnTo>
                  <a:pt x="2160651" y="0"/>
                </a:lnTo>
                <a:lnTo>
                  <a:pt x="0" y="0"/>
                </a:lnTo>
                <a:lnTo>
                  <a:pt x="0" y="461962"/>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1041569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0966" y="395681"/>
            <a:ext cx="5382260" cy="452120"/>
          </a:xfrm>
          <a:prstGeom prst="rect">
            <a:avLst/>
          </a:prstGeom>
        </p:spPr>
        <p:txBody>
          <a:bodyPr vert="horz" wrap="square" lIns="0" tIns="12065" rIns="0" bIns="0" rtlCol="0">
            <a:spAutoFit/>
          </a:bodyPr>
          <a:lstStyle/>
          <a:p>
            <a:pPr marL="12700">
              <a:lnSpc>
                <a:spcPct val="100000"/>
              </a:lnSpc>
              <a:spcBef>
                <a:spcPts val="95"/>
              </a:spcBef>
            </a:pPr>
            <a:r>
              <a:rPr sz="2800" b="1" spc="-5" dirty="0">
                <a:solidFill>
                  <a:srgbClr val="FF3300"/>
                </a:solidFill>
                <a:latin typeface="Comic Sans MS"/>
                <a:cs typeface="Comic Sans MS"/>
              </a:rPr>
              <a:t>COMPENSARE E</a:t>
            </a:r>
            <a:r>
              <a:rPr sz="2800" b="1" spc="-60" dirty="0">
                <a:solidFill>
                  <a:srgbClr val="FF3300"/>
                </a:solidFill>
                <a:latin typeface="Comic Sans MS"/>
                <a:cs typeface="Comic Sans MS"/>
              </a:rPr>
              <a:t> </a:t>
            </a:r>
            <a:r>
              <a:rPr sz="2800" b="1" spc="-5" dirty="0">
                <a:solidFill>
                  <a:srgbClr val="FF3300"/>
                </a:solidFill>
                <a:latin typeface="Comic Sans MS"/>
                <a:cs typeface="Comic Sans MS"/>
              </a:rPr>
              <a:t>DISPENSARE</a:t>
            </a:r>
            <a:endParaRPr sz="2800">
              <a:latin typeface="Comic Sans MS"/>
              <a:cs typeface="Comic Sans MS"/>
            </a:endParaRPr>
          </a:p>
        </p:txBody>
      </p:sp>
      <p:sp>
        <p:nvSpPr>
          <p:cNvPr id="3" name="object 3"/>
          <p:cNvSpPr/>
          <p:nvPr/>
        </p:nvSpPr>
        <p:spPr>
          <a:xfrm>
            <a:off x="395287" y="1052512"/>
            <a:ext cx="8424799" cy="5362575"/>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373997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C9E4C13A-9E45-438C-AAFC-F87BAC0DBADF}"/>
              </a:ext>
            </a:extLst>
          </p:cNvPr>
          <p:cNvSpPr/>
          <p:nvPr/>
        </p:nvSpPr>
        <p:spPr>
          <a:xfrm>
            <a:off x="609600" y="609600"/>
            <a:ext cx="7086600" cy="6063198"/>
          </a:xfrm>
          <a:prstGeom prst="rect">
            <a:avLst/>
          </a:prstGeom>
        </p:spPr>
        <p:txBody>
          <a:bodyPr wrap="square">
            <a:spAutoFit/>
          </a:bodyPr>
          <a:lstStyle/>
          <a:p>
            <a:pPr algn="ctr"/>
            <a:r>
              <a:rPr lang="it-IT" sz="2800" b="1" dirty="0">
                <a:solidFill>
                  <a:srgbClr val="00B050"/>
                </a:solidFill>
              </a:rPr>
              <a:t>RICORDATE CHE: </a:t>
            </a:r>
          </a:p>
          <a:p>
            <a:pPr algn="ctr"/>
            <a:endParaRPr lang="it-IT" sz="2400" dirty="0"/>
          </a:p>
          <a:p>
            <a:pPr>
              <a:lnSpc>
                <a:spcPct val="150000"/>
              </a:lnSpc>
            </a:pPr>
            <a:r>
              <a:rPr lang="it-IT" sz="2800" b="1" i="1" dirty="0"/>
              <a:t>…….Iniziare un nuovo cammino spaventa. Ma dopo ogni passo che percorriamo ci rendiamo conto di come era pericoloso rimanere fermi. </a:t>
            </a:r>
            <a:endParaRPr lang="it-IT" sz="2800" dirty="0"/>
          </a:p>
          <a:p>
            <a:endParaRPr lang="it-IT" sz="2400" b="1" i="1" dirty="0"/>
          </a:p>
          <a:p>
            <a:endParaRPr lang="it-IT" sz="2400" b="1" i="1" dirty="0"/>
          </a:p>
          <a:p>
            <a:r>
              <a:rPr lang="it-IT" sz="2400" b="1" i="1" dirty="0"/>
              <a:t>Benigni </a:t>
            </a:r>
            <a:endParaRPr lang="it-IT" sz="2400" dirty="0"/>
          </a:p>
          <a:p>
            <a:endParaRPr lang="it-IT" sz="2400" dirty="0"/>
          </a:p>
          <a:p>
            <a:endParaRPr lang="it-IT" sz="2400" dirty="0"/>
          </a:p>
          <a:p>
            <a:endParaRPr lang="it-IT" sz="2400" dirty="0"/>
          </a:p>
          <a:p>
            <a:pPr algn="ctr"/>
            <a:r>
              <a:rPr lang="it-IT" sz="2400" b="1" dirty="0">
                <a:solidFill>
                  <a:srgbClr val="00B050"/>
                </a:solidFill>
              </a:rPr>
              <a:t>GRAZIE PER L’ATTENZIONE </a:t>
            </a:r>
          </a:p>
        </p:txBody>
      </p:sp>
    </p:spTree>
    <p:extLst>
      <p:ext uri="{BB962C8B-B14F-4D97-AF65-F5344CB8AC3E}">
        <p14:creationId xmlns:p14="http://schemas.microsoft.com/office/powerpoint/2010/main" val="3125344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0D66FC-02E2-4DD6-AA4A-64C09D7948B6}"/>
              </a:ext>
            </a:extLst>
          </p:cNvPr>
          <p:cNvSpPr>
            <a:spLocks noGrp="1"/>
          </p:cNvSpPr>
          <p:nvPr>
            <p:ph type="title"/>
          </p:nvPr>
        </p:nvSpPr>
        <p:spPr>
          <a:xfrm>
            <a:off x="381001" y="0"/>
            <a:ext cx="6576312" cy="838200"/>
          </a:xfrm>
        </p:spPr>
        <p:txBody>
          <a:bodyPr/>
          <a:lstStyle/>
          <a:p>
            <a:pPr>
              <a:defRPr/>
            </a:pPr>
            <a:r>
              <a:rPr lang="it-IT" dirty="0"/>
              <a:t>BES </a:t>
            </a:r>
            <a:r>
              <a:rPr lang="it-IT" dirty="0" err="1"/>
              <a:t>perché…</a:t>
            </a:r>
            <a:endParaRPr lang="it-IT" dirty="0"/>
          </a:p>
        </p:txBody>
      </p:sp>
      <p:pic>
        <p:nvPicPr>
          <p:cNvPr id="20483" name="Segnaposto contenuto 4" descr="differenza.jpg">
            <a:extLst>
              <a:ext uri="{FF2B5EF4-FFF2-40B4-BE49-F238E27FC236}">
                <a16:creationId xmlns:a16="http://schemas.microsoft.com/office/drawing/2014/main" id="{E357426B-B2E4-4EE5-82BA-75C8B82717E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0" y="1002638"/>
            <a:ext cx="4724400" cy="2646362"/>
          </a:xfrm>
        </p:spPr>
      </p:pic>
      <p:sp>
        <p:nvSpPr>
          <p:cNvPr id="20484" name="Segnaposto piè di pagina 3">
            <a:extLst>
              <a:ext uri="{FF2B5EF4-FFF2-40B4-BE49-F238E27FC236}">
                <a16:creationId xmlns:a16="http://schemas.microsoft.com/office/drawing/2014/main" id="{02A7B60F-F464-4D85-BC04-611F8126AC29}"/>
              </a:ext>
            </a:extLst>
          </p:cNvPr>
          <p:cNvSpPr>
            <a:spLocks noGrp="1"/>
          </p:cNvSpPr>
          <p:nvPr>
            <p:ph type="ftr" sz="quarter" idx="11"/>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it-IT"/>
            </a:defPPr>
            <a:lvl1pPr algn="l" rtl="0" eaLnBrk="1" fontAlgn="base" latinLnBrk="0" hangingPunct="1">
              <a:spcBef>
                <a:spcPct val="0"/>
              </a:spcBef>
              <a:spcAft>
                <a:spcPct val="0"/>
              </a:spcAft>
              <a:defRPr kumimoji="0" sz="1200" kern="1200">
                <a:solidFill>
                  <a:srgbClr val="FFFFFF"/>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r>
              <a:rPr lang="it-IT"/>
              <a:t>Laura Ceroni-Inclusione a scuola-IC1Bo</a:t>
            </a:r>
            <a:endParaRPr lang="it-IT" altLang="it-IT">
              <a:solidFill>
                <a:srgbClr val="FFFFFF"/>
              </a:solidFill>
            </a:endParaRPr>
          </a:p>
        </p:txBody>
      </p:sp>
      <p:pic>
        <p:nvPicPr>
          <p:cNvPr id="20485" name="Immagine 5" descr="sistema-educativo.jpg">
            <a:extLst>
              <a:ext uri="{FF2B5EF4-FFF2-40B4-BE49-F238E27FC236}">
                <a16:creationId xmlns:a16="http://schemas.microsoft.com/office/drawing/2014/main" id="{8FC92BFC-1E25-405D-A04D-8F13EBF4A3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209800"/>
            <a:ext cx="4343400" cy="383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ttangolo 8">
            <a:extLst>
              <a:ext uri="{FF2B5EF4-FFF2-40B4-BE49-F238E27FC236}">
                <a16:creationId xmlns:a16="http://schemas.microsoft.com/office/drawing/2014/main" id="{C669290F-EF2E-49D9-B848-B52E34294006}"/>
              </a:ext>
            </a:extLst>
          </p:cNvPr>
          <p:cNvSpPr/>
          <p:nvPr/>
        </p:nvSpPr>
        <p:spPr>
          <a:xfrm>
            <a:off x="539750" y="5876925"/>
            <a:ext cx="7632700" cy="288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ransition>
    <p:dissolve/>
  </p:transition>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831</TotalTime>
  <Words>758</Words>
  <Application>Microsoft Office PowerPoint</Application>
  <PresentationFormat>Presentazione su schermo (4:3)</PresentationFormat>
  <Paragraphs>87</Paragraphs>
  <Slides>25</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25</vt:i4>
      </vt:variant>
    </vt:vector>
  </HeadingPairs>
  <TitlesOfParts>
    <vt:vector size="32" baseType="lpstr">
      <vt:lpstr>Arial</vt:lpstr>
      <vt:lpstr>Calibri</vt:lpstr>
      <vt:lpstr>Comic Sans MS</vt:lpstr>
      <vt:lpstr>Times New Roman</vt:lpstr>
      <vt:lpstr>Trebuchet MS</vt:lpstr>
      <vt:lpstr>Wingdings 3</vt:lpstr>
      <vt:lpstr>Sfaccettatura</vt:lpstr>
      <vt:lpstr>Presentazione standard di PowerPoint</vt:lpstr>
      <vt:lpstr>Presentazione standard di PowerPoint</vt:lpstr>
      <vt:lpstr>Presentazione standard di PowerPoint</vt:lpstr>
      <vt:lpstr>Presentazione standard di PowerPoint</vt:lpstr>
      <vt:lpstr>Presentazione standard di PowerPoint</vt:lpstr>
      <vt:lpstr>CONSEGUENZE della DIRETTIVA MINISTERIALE  27/12/2012</vt:lpstr>
      <vt:lpstr>CIRCOLARE MINISTERIALE del 6 marzo 2013</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PIANO DIDATTICO PERSONALIZZATO</vt:lpstr>
      <vt:lpstr>Presentazione standard di PowerPoint</vt:lpstr>
      <vt:lpstr>Presentazione standard di PowerPoint</vt:lpstr>
      <vt:lpstr>Presentazione standard di PowerPoint</vt:lpstr>
      <vt:lpstr>Presentazione standard di PowerPoint</vt:lpstr>
      <vt:lpstr>COMPENSARE E DISPENSARE</vt:lpstr>
      <vt:lpstr>Presentazione standard di PowerPoint</vt:lpstr>
      <vt:lpstr>BES perché…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tecnico</dc:creator>
  <cp:lastModifiedBy>ROMANIELLO MARIA CRISTINA</cp:lastModifiedBy>
  <cp:revision>35</cp:revision>
  <dcterms:created xsi:type="dcterms:W3CDTF">2019-11-07T20:44:34Z</dcterms:created>
  <dcterms:modified xsi:type="dcterms:W3CDTF">2024-02-25T16:10:53Z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2014-05-07T00:00:00Z</vt:filetime>
  </property>
  <property fmtid="{D5CDD505-2E9C-101B-9397-08002B2CF9AE}" pid="3" name="Creator">
    <vt:lpwstr>Microsoft® PowerPoint® 2010</vt:lpwstr>
  </property>
  <property fmtid="{D5CDD505-2E9C-101B-9397-08002B2CF9AE}" pid="4" name="LastSaved">
    <vt:filetime>2019-11-07T00:00:00Z</vt:filetime>
  </property>
</Properties>
</file>