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60"/>
  </p:notesMasterIdLst>
  <p:sldIdLst>
    <p:sldId id="256" r:id="rId2"/>
    <p:sldId id="257" r:id="rId3"/>
    <p:sldId id="258" r:id="rId4"/>
    <p:sldId id="313" r:id="rId5"/>
    <p:sldId id="259" r:id="rId6"/>
    <p:sldId id="260" r:id="rId7"/>
    <p:sldId id="261" r:id="rId8"/>
    <p:sldId id="262" r:id="rId9"/>
    <p:sldId id="316" r:id="rId10"/>
    <p:sldId id="263" r:id="rId11"/>
    <p:sldId id="264" r:id="rId12"/>
    <p:sldId id="265" r:id="rId13"/>
    <p:sldId id="266" r:id="rId14"/>
    <p:sldId id="267" r:id="rId15"/>
    <p:sldId id="314" r:id="rId16"/>
    <p:sldId id="315" r:id="rId17"/>
    <p:sldId id="271" r:id="rId18"/>
    <p:sldId id="269" r:id="rId19"/>
    <p:sldId id="272" r:id="rId20"/>
    <p:sldId id="270" r:id="rId21"/>
    <p:sldId id="268" r:id="rId22"/>
    <p:sldId id="273" r:id="rId23"/>
    <p:sldId id="274" r:id="rId24"/>
    <p:sldId id="275" r:id="rId25"/>
    <p:sldId id="276" r:id="rId26"/>
    <p:sldId id="277" r:id="rId27"/>
    <p:sldId id="278" r:id="rId28"/>
    <p:sldId id="279" r:id="rId29"/>
    <p:sldId id="281" r:id="rId30"/>
    <p:sldId id="280" r:id="rId31"/>
    <p:sldId id="282" r:id="rId32"/>
    <p:sldId id="283" r:id="rId33"/>
    <p:sldId id="284" r:id="rId34"/>
    <p:sldId id="285" r:id="rId35"/>
    <p:sldId id="286" r:id="rId36"/>
    <p:sldId id="287" r:id="rId37"/>
    <p:sldId id="288" r:id="rId38"/>
    <p:sldId id="289" r:id="rId39"/>
    <p:sldId id="290" r:id="rId40"/>
    <p:sldId id="291" r:id="rId41"/>
    <p:sldId id="293" r:id="rId42"/>
    <p:sldId id="292" r:id="rId43"/>
    <p:sldId id="294" r:id="rId44"/>
    <p:sldId id="295" r:id="rId45"/>
    <p:sldId id="296" r:id="rId46"/>
    <p:sldId id="297" r:id="rId47"/>
    <p:sldId id="298" r:id="rId48"/>
    <p:sldId id="305" r:id="rId49"/>
    <p:sldId id="299" r:id="rId50"/>
    <p:sldId id="300" r:id="rId51"/>
    <p:sldId id="301" r:id="rId52"/>
    <p:sldId id="302" r:id="rId53"/>
    <p:sldId id="303" r:id="rId54"/>
    <p:sldId id="304" r:id="rId55"/>
    <p:sldId id="306" r:id="rId56"/>
    <p:sldId id="307" r:id="rId57"/>
    <p:sldId id="308" r:id="rId58"/>
    <p:sldId id="309" r:id="rId59"/>
  </p:sldIdLst>
  <p:sldSz cx="12192000" cy="6858000"/>
  <p:notesSz cx="6797675" cy="987266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86" autoAdjust="0"/>
    <p:restoredTop sz="70147" autoAdjust="0"/>
  </p:normalViewPr>
  <p:slideViewPr>
    <p:cSldViewPr snapToGrid="0">
      <p:cViewPr varScale="1">
        <p:scale>
          <a:sx n="50" d="100"/>
          <a:sy n="50" d="100"/>
        </p:scale>
        <p:origin x="150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6C9638-FA0A-48D4-8294-A4AD2CD738ED}"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5F98F175-FC98-4053-9588-247BD8405EE6}">
      <dgm:prSet/>
      <dgm:spPr/>
      <dgm:t>
        <a:bodyPr/>
        <a:lstStyle/>
        <a:p>
          <a:r>
            <a:rPr lang="it-IT" b="1" i="0" baseline="0" dirty="0">
              <a:latin typeface="Times New Roman" panose="02020603050405020304" pitchFamily="18" charset="0"/>
              <a:cs typeface="Times New Roman" panose="02020603050405020304" pitchFamily="18" charset="0"/>
            </a:rPr>
            <a:t>Il profilo professionale del docente </a:t>
          </a:r>
          <a:endParaRPr lang="en-US" b="1" dirty="0">
            <a:latin typeface="Times New Roman" panose="02020603050405020304" pitchFamily="18" charset="0"/>
            <a:cs typeface="Times New Roman" panose="02020603050405020304" pitchFamily="18" charset="0"/>
          </a:endParaRPr>
        </a:p>
      </dgm:t>
    </dgm:pt>
    <dgm:pt modelId="{51D854D8-0598-4B03-9859-1C80FC82BF10}" type="parTrans" cxnId="{5BBB1C18-6DF3-4096-9734-169BF6F21C93}">
      <dgm:prSet/>
      <dgm:spPr/>
      <dgm:t>
        <a:bodyPr/>
        <a:lstStyle/>
        <a:p>
          <a:endParaRPr lang="en-US"/>
        </a:p>
      </dgm:t>
    </dgm:pt>
    <dgm:pt modelId="{743EAC4C-58F4-4224-9298-FDBDF781BFE9}" type="sibTrans" cxnId="{5BBB1C18-6DF3-4096-9734-169BF6F21C93}">
      <dgm:prSet/>
      <dgm:spPr/>
      <dgm:t>
        <a:bodyPr/>
        <a:lstStyle/>
        <a:p>
          <a:endParaRPr lang="en-US"/>
        </a:p>
      </dgm:t>
    </dgm:pt>
    <dgm:pt modelId="{16E5AB30-AAE2-4222-9831-9CA631D87DA7}">
      <dgm:prSet/>
      <dgm:spPr/>
      <dgm:t>
        <a:bodyPr/>
        <a:lstStyle/>
        <a:p>
          <a:r>
            <a:rPr lang="it-IT" b="1" i="0" baseline="0" dirty="0">
              <a:latin typeface="Times New Roman" panose="02020603050405020304" pitchFamily="18" charset="0"/>
              <a:cs typeface="Times New Roman" panose="02020603050405020304" pitchFamily="18" charset="0"/>
            </a:rPr>
            <a:t>e le dinamiche della sua vita </a:t>
          </a:r>
          <a:r>
            <a:rPr lang="it-IT" b="1" dirty="0">
              <a:latin typeface="Times New Roman" panose="02020603050405020304" pitchFamily="18" charset="0"/>
              <a:cs typeface="Times New Roman" panose="02020603050405020304" pitchFamily="18" charset="0"/>
            </a:rPr>
            <a:t>lavorativa</a:t>
          </a:r>
          <a:endParaRPr lang="en-US" b="1" dirty="0">
            <a:latin typeface="Times New Roman" panose="02020603050405020304" pitchFamily="18" charset="0"/>
            <a:cs typeface="Times New Roman" panose="02020603050405020304" pitchFamily="18" charset="0"/>
          </a:endParaRPr>
        </a:p>
      </dgm:t>
    </dgm:pt>
    <dgm:pt modelId="{5F4E539F-DDE2-472E-86D0-51DBD593FD64}" type="parTrans" cxnId="{89F9DEE4-0B1D-4662-91C2-F63011ED066C}">
      <dgm:prSet/>
      <dgm:spPr/>
      <dgm:t>
        <a:bodyPr/>
        <a:lstStyle/>
        <a:p>
          <a:endParaRPr lang="en-US"/>
        </a:p>
      </dgm:t>
    </dgm:pt>
    <dgm:pt modelId="{6187BB3D-59F6-4380-ADE2-F81CF5923E8E}" type="sibTrans" cxnId="{89F9DEE4-0B1D-4662-91C2-F63011ED066C}">
      <dgm:prSet/>
      <dgm:spPr/>
      <dgm:t>
        <a:bodyPr/>
        <a:lstStyle/>
        <a:p>
          <a:endParaRPr lang="en-US"/>
        </a:p>
      </dgm:t>
    </dgm:pt>
    <dgm:pt modelId="{9DF7C022-78E7-4250-A65E-C4AF8969093C}">
      <dgm:prSet/>
      <dgm:spPr/>
      <dgm:t>
        <a:bodyPr/>
        <a:lstStyle/>
        <a:p>
          <a:r>
            <a:rPr lang="it-IT" b="1" dirty="0">
              <a:latin typeface="Times New Roman" panose="02020603050405020304" pitchFamily="18" charset="0"/>
              <a:cs typeface="Times New Roman" panose="02020603050405020304" pitchFamily="18" charset="0"/>
            </a:rPr>
            <a:t>Leonarda R. </a:t>
          </a:r>
        </a:p>
        <a:p>
          <a:r>
            <a:rPr lang="it-IT" b="1" dirty="0">
              <a:latin typeface="Times New Roman" panose="02020603050405020304" pitchFamily="18" charset="0"/>
              <a:cs typeface="Times New Roman" panose="02020603050405020304" pitchFamily="18" charset="0"/>
            </a:rPr>
            <a:t>Santeramo</a:t>
          </a:r>
          <a:r>
            <a:rPr lang="it-IT" b="1" i="0" baseline="0" dirty="0">
              <a:latin typeface="Times New Roman" panose="02020603050405020304" pitchFamily="18" charset="0"/>
              <a:cs typeface="Times New Roman" panose="02020603050405020304" pitchFamily="18" charset="0"/>
            </a:rPr>
            <a:t> </a:t>
          </a:r>
          <a:endParaRPr lang="en-US" b="1" dirty="0">
            <a:latin typeface="Times New Roman" panose="02020603050405020304" pitchFamily="18" charset="0"/>
            <a:cs typeface="Times New Roman" panose="02020603050405020304" pitchFamily="18" charset="0"/>
          </a:endParaRPr>
        </a:p>
      </dgm:t>
    </dgm:pt>
    <dgm:pt modelId="{BB85AC8E-C1FC-4C3F-B28E-94DD18B9E447}" type="parTrans" cxnId="{2369219F-7FF2-4AA9-9332-AF438878AFDF}">
      <dgm:prSet/>
      <dgm:spPr/>
      <dgm:t>
        <a:bodyPr/>
        <a:lstStyle/>
        <a:p>
          <a:endParaRPr lang="en-US"/>
        </a:p>
      </dgm:t>
    </dgm:pt>
    <dgm:pt modelId="{DFC2EC32-4B84-445F-A32E-1EF80CC9ABCD}" type="sibTrans" cxnId="{2369219F-7FF2-4AA9-9332-AF438878AFDF}">
      <dgm:prSet/>
      <dgm:spPr/>
      <dgm:t>
        <a:bodyPr/>
        <a:lstStyle/>
        <a:p>
          <a:endParaRPr lang="en-US"/>
        </a:p>
      </dgm:t>
    </dgm:pt>
    <dgm:pt modelId="{39E2A429-B78F-4A91-B1BA-6DDAD5F8010F}">
      <dgm:prSet/>
      <dgm:spPr/>
      <dgm:t>
        <a:bodyPr/>
        <a:lstStyle/>
        <a:p>
          <a:pPr>
            <a:lnSpc>
              <a:spcPct val="100000"/>
            </a:lnSpc>
            <a:spcAft>
              <a:spcPts val="0"/>
            </a:spcAft>
          </a:pPr>
          <a:r>
            <a:rPr lang="it-IT" b="1" dirty="0">
              <a:latin typeface="Times New Roman" panose="02020603050405020304" pitchFamily="18" charset="0"/>
              <a:cs typeface="Times New Roman" panose="02020603050405020304" pitchFamily="18" charset="0"/>
            </a:rPr>
            <a:t>Dirigente Tecnico </a:t>
          </a:r>
        </a:p>
        <a:p>
          <a:pPr>
            <a:lnSpc>
              <a:spcPct val="100000"/>
            </a:lnSpc>
            <a:spcAft>
              <a:spcPts val="0"/>
            </a:spcAft>
          </a:pPr>
          <a:r>
            <a:rPr lang="it-IT" b="1" dirty="0">
              <a:latin typeface="Times New Roman" panose="02020603050405020304" pitchFamily="18" charset="0"/>
              <a:cs typeface="Times New Roman" panose="02020603050405020304" pitchFamily="18" charset="0"/>
            </a:rPr>
            <a:t>USR Basilicata</a:t>
          </a:r>
          <a:r>
            <a:rPr lang="it-IT"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dgm:t>
    </dgm:pt>
    <dgm:pt modelId="{41EE6342-A530-45BE-9767-87439163C805}" type="parTrans" cxnId="{2456E507-47D5-45AB-80F7-55F05017A9DE}">
      <dgm:prSet/>
      <dgm:spPr/>
      <dgm:t>
        <a:bodyPr/>
        <a:lstStyle/>
        <a:p>
          <a:endParaRPr lang="en-US"/>
        </a:p>
      </dgm:t>
    </dgm:pt>
    <dgm:pt modelId="{E6256F1C-9C72-4E97-8102-0ACF3488ECF3}" type="sibTrans" cxnId="{2456E507-47D5-45AB-80F7-55F05017A9DE}">
      <dgm:prSet/>
      <dgm:spPr/>
      <dgm:t>
        <a:bodyPr/>
        <a:lstStyle/>
        <a:p>
          <a:endParaRPr lang="en-US"/>
        </a:p>
      </dgm:t>
    </dgm:pt>
    <dgm:pt modelId="{24AD52E4-EDD1-4296-9602-9E3ACEF0C4D7}" type="pres">
      <dgm:prSet presAssocID="{B26C9638-FA0A-48D4-8294-A4AD2CD738ED}" presName="hierChild1" presStyleCnt="0">
        <dgm:presLayoutVars>
          <dgm:chPref val="1"/>
          <dgm:dir/>
          <dgm:animOne val="branch"/>
          <dgm:animLvl val="lvl"/>
          <dgm:resizeHandles/>
        </dgm:presLayoutVars>
      </dgm:prSet>
      <dgm:spPr/>
    </dgm:pt>
    <dgm:pt modelId="{09F204DD-3657-4190-B038-B5E48230485B}" type="pres">
      <dgm:prSet presAssocID="{5F98F175-FC98-4053-9588-247BD8405EE6}" presName="hierRoot1" presStyleCnt="0"/>
      <dgm:spPr/>
    </dgm:pt>
    <dgm:pt modelId="{A95E0133-16B6-4A18-BD79-21EE9AFBC80B}" type="pres">
      <dgm:prSet presAssocID="{5F98F175-FC98-4053-9588-247BD8405EE6}" presName="composite" presStyleCnt="0"/>
      <dgm:spPr/>
    </dgm:pt>
    <dgm:pt modelId="{CED352AA-27AF-4B21-AF4E-5B42E445BD8E}" type="pres">
      <dgm:prSet presAssocID="{5F98F175-FC98-4053-9588-247BD8405EE6}" presName="background" presStyleLbl="node0" presStyleIdx="0" presStyleCnt="4"/>
      <dgm:spPr/>
    </dgm:pt>
    <dgm:pt modelId="{818A1E0A-06E4-4FD3-B0BB-0D47E850D7D2}" type="pres">
      <dgm:prSet presAssocID="{5F98F175-FC98-4053-9588-247BD8405EE6}" presName="text" presStyleLbl="fgAcc0" presStyleIdx="0" presStyleCnt="4">
        <dgm:presLayoutVars>
          <dgm:chPref val="3"/>
        </dgm:presLayoutVars>
      </dgm:prSet>
      <dgm:spPr/>
    </dgm:pt>
    <dgm:pt modelId="{49ECD76A-F900-40DA-B01E-F253DE5BE474}" type="pres">
      <dgm:prSet presAssocID="{5F98F175-FC98-4053-9588-247BD8405EE6}" presName="hierChild2" presStyleCnt="0"/>
      <dgm:spPr/>
    </dgm:pt>
    <dgm:pt modelId="{4CA01230-68FA-4833-AC0D-4B2CC0FD030B}" type="pres">
      <dgm:prSet presAssocID="{16E5AB30-AAE2-4222-9831-9CA631D87DA7}" presName="hierRoot1" presStyleCnt="0"/>
      <dgm:spPr/>
    </dgm:pt>
    <dgm:pt modelId="{B58E299F-71A2-49AB-9254-D913F8D4EAF0}" type="pres">
      <dgm:prSet presAssocID="{16E5AB30-AAE2-4222-9831-9CA631D87DA7}" presName="composite" presStyleCnt="0"/>
      <dgm:spPr/>
    </dgm:pt>
    <dgm:pt modelId="{F44E88DE-8119-4686-83C9-51F70EC158F8}" type="pres">
      <dgm:prSet presAssocID="{16E5AB30-AAE2-4222-9831-9CA631D87DA7}" presName="background" presStyleLbl="node0" presStyleIdx="1" presStyleCnt="4"/>
      <dgm:spPr/>
    </dgm:pt>
    <dgm:pt modelId="{D0BBB550-579E-49E0-9DD5-A343F5E69EF7}" type="pres">
      <dgm:prSet presAssocID="{16E5AB30-AAE2-4222-9831-9CA631D87DA7}" presName="text" presStyleLbl="fgAcc0" presStyleIdx="1" presStyleCnt="4">
        <dgm:presLayoutVars>
          <dgm:chPref val="3"/>
        </dgm:presLayoutVars>
      </dgm:prSet>
      <dgm:spPr/>
    </dgm:pt>
    <dgm:pt modelId="{5A850CE1-B304-48A5-9A31-D5D7E1D76141}" type="pres">
      <dgm:prSet presAssocID="{16E5AB30-AAE2-4222-9831-9CA631D87DA7}" presName="hierChild2" presStyleCnt="0"/>
      <dgm:spPr/>
    </dgm:pt>
    <dgm:pt modelId="{915565D7-BEE5-4260-99F3-FEF0DAE7879E}" type="pres">
      <dgm:prSet presAssocID="{9DF7C022-78E7-4250-A65E-C4AF8969093C}" presName="hierRoot1" presStyleCnt="0"/>
      <dgm:spPr/>
    </dgm:pt>
    <dgm:pt modelId="{28A80BFB-F595-4179-AF78-987B43146BD9}" type="pres">
      <dgm:prSet presAssocID="{9DF7C022-78E7-4250-A65E-C4AF8969093C}" presName="composite" presStyleCnt="0"/>
      <dgm:spPr/>
    </dgm:pt>
    <dgm:pt modelId="{F7E95072-D1C4-44CE-84ED-B20660AE17FA}" type="pres">
      <dgm:prSet presAssocID="{9DF7C022-78E7-4250-A65E-C4AF8969093C}" presName="background" presStyleLbl="node0" presStyleIdx="2" presStyleCnt="4"/>
      <dgm:spPr/>
    </dgm:pt>
    <dgm:pt modelId="{4B8130F9-A4E7-4D10-93E3-0541FECB6250}" type="pres">
      <dgm:prSet presAssocID="{9DF7C022-78E7-4250-A65E-C4AF8969093C}" presName="text" presStyleLbl="fgAcc0" presStyleIdx="2" presStyleCnt="4" custLinFactNeighborX="1880" custLinFactNeighborY="1493">
        <dgm:presLayoutVars>
          <dgm:chPref val="3"/>
        </dgm:presLayoutVars>
      </dgm:prSet>
      <dgm:spPr/>
    </dgm:pt>
    <dgm:pt modelId="{0B235CC8-21EB-48F5-8975-AA114940386B}" type="pres">
      <dgm:prSet presAssocID="{9DF7C022-78E7-4250-A65E-C4AF8969093C}" presName="hierChild2" presStyleCnt="0"/>
      <dgm:spPr/>
    </dgm:pt>
    <dgm:pt modelId="{1E5D5853-4EB9-4C4C-8DCF-1C00EB5EE758}" type="pres">
      <dgm:prSet presAssocID="{39E2A429-B78F-4A91-B1BA-6DDAD5F8010F}" presName="hierRoot1" presStyleCnt="0"/>
      <dgm:spPr/>
    </dgm:pt>
    <dgm:pt modelId="{94478A69-4D72-4D14-BE1A-4F28DE5642B4}" type="pres">
      <dgm:prSet presAssocID="{39E2A429-B78F-4A91-B1BA-6DDAD5F8010F}" presName="composite" presStyleCnt="0"/>
      <dgm:spPr/>
    </dgm:pt>
    <dgm:pt modelId="{636CAE30-A2C7-4F84-ABE6-87D899834016}" type="pres">
      <dgm:prSet presAssocID="{39E2A429-B78F-4A91-B1BA-6DDAD5F8010F}" presName="background" presStyleLbl="node0" presStyleIdx="3" presStyleCnt="4"/>
      <dgm:spPr/>
    </dgm:pt>
    <dgm:pt modelId="{B6C9B361-9904-408E-915A-24878FB1833A}" type="pres">
      <dgm:prSet presAssocID="{39E2A429-B78F-4A91-B1BA-6DDAD5F8010F}" presName="text" presStyleLbl="fgAcc0" presStyleIdx="3" presStyleCnt="4">
        <dgm:presLayoutVars>
          <dgm:chPref val="3"/>
        </dgm:presLayoutVars>
      </dgm:prSet>
      <dgm:spPr/>
    </dgm:pt>
    <dgm:pt modelId="{1805CC30-B507-4868-8CDE-8B8121822D55}" type="pres">
      <dgm:prSet presAssocID="{39E2A429-B78F-4A91-B1BA-6DDAD5F8010F}" presName="hierChild2" presStyleCnt="0"/>
      <dgm:spPr/>
    </dgm:pt>
  </dgm:ptLst>
  <dgm:cxnLst>
    <dgm:cxn modelId="{2456E507-47D5-45AB-80F7-55F05017A9DE}" srcId="{B26C9638-FA0A-48D4-8294-A4AD2CD738ED}" destId="{39E2A429-B78F-4A91-B1BA-6DDAD5F8010F}" srcOrd="3" destOrd="0" parTransId="{41EE6342-A530-45BE-9767-87439163C805}" sibTransId="{E6256F1C-9C72-4E97-8102-0ACF3488ECF3}"/>
    <dgm:cxn modelId="{5BBB1C18-6DF3-4096-9734-169BF6F21C93}" srcId="{B26C9638-FA0A-48D4-8294-A4AD2CD738ED}" destId="{5F98F175-FC98-4053-9588-247BD8405EE6}" srcOrd="0" destOrd="0" parTransId="{51D854D8-0598-4B03-9859-1C80FC82BF10}" sibTransId="{743EAC4C-58F4-4224-9298-FDBDF781BFE9}"/>
    <dgm:cxn modelId="{F25F4C18-1558-46EC-8AD8-F634AE990A8C}" type="presOf" srcId="{16E5AB30-AAE2-4222-9831-9CA631D87DA7}" destId="{D0BBB550-579E-49E0-9DD5-A343F5E69EF7}" srcOrd="0" destOrd="0" presId="urn:microsoft.com/office/officeart/2005/8/layout/hierarchy1"/>
    <dgm:cxn modelId="{F648833F-7006-486C-8C5C-CAC43799BB0A}" type="presOf" srcId="{5F98F175-FC98-4053-9588-247BD8405EE6}" destId="{818A1E0A-06E4-4FD3-B0BB-0D47E850D7D2}" srcOrd="0" destOrd="0" presId="urn:microsoft.com/office/officeart/2005/8/layout/hierarchy1"/>
    <dgm:cxn modelId="{1A97C852-8052-4649-9EBC-B86351CEAD4B}" type="presOf" srcId="{B26C9638-FA0A-48D4-8294-A4AD2CD738ED}" destId="{24AD52E4-EDD1-4296-9602-9E3ACEF0C4D7}" srcOrd="0" destOrd="0" presId="urn:microsoft.com/office/officeart/2005/8/layout/hierarchy1"/>
    <dgm:cxn modelId="{2369219F-7FF2-4AA9-9332-AF438878AFDF}" srcId="{B26C9638-FA0A-48D4-8294-A4AD2CD738ED}" destId="{9DF7C022-78E7-4250-A65E-C4AF8969093C}" srcOrd="2" destOrd="0" parTransId="{BB85AC8E-C1FC-4C3F-B28E-94DD18B9E447}" sibTransId="{DFC2EC32-4B84-445F-A32E-1EF80CC9ABCD}"/>
    <dgm:cxn modelId="{A6649B9F-D72A-4DB6-98C5-2E356CC67191}" type="presOf" srcId="{9DF7C022-78E7-4250-A65E-C4AF8969093C}" destId="{4B8130F9-A4E7-4D10-93E3-0541FECB6250}" srcOrd="0" destOrd="0" presId="urn:microsoft.com/office/officeart/2005/8/layout/hierarchy1"/>
    <dgm:cxn modelId="{89F9DEE4-0B1D-4662-91C2-F63011ED066C}" srcId="{B26C9638-FA0A-48D4-8294-A4AD2CD738ED}" destId="{16E5AB30-AAE2-4222-9831-9CA631D87DA7}" srcOrd="1" destOrd="0" parTransId="{5F4E539F-DDE2-472E-86D0-51DBD593FD64}" sibTransId="{6187BB3D-59F6-4380-ADE2-F81CF5923E8E}"/>
    <dgm:cxn modelId="{F99B3AFB-B20A-48AD-B10E-50147021C6B8}" type="presOf" srcId="{39E2A429-B78F-4A91-B1BA-6DDAD5F8010F}" destId="{B6C9B361-9904-408E-915A-24878FB1833A}" srcOrd="0" destOrd="0" presId="urn:microsoft.com/office/officeart/2005/8/layout/hierarchy1"/>
    <dgm:cxn modelId="{D50BB426-1721-4FD8-A738-93F151FEBD12}" type="presParOf" srcId="{24AD52E4-EDD1-4296-9602-9E3ACEF0C4D7}" destId="{09F204DD-3657-4190-B038-B5E48230485B}" srcOrd="0" destOrd="0" presId="urn:microsoft.com/office/officeart/2005/8/layout/hierarchy1"/>
    <dgm:cxn modelId="{D19FF725-F368-44B0-B958-98A88670BAC1}" type="presParOf" srcId="{09F204DD-3657-4190-B038-B5E48230485B}" destId="{A95E0133-16B6-4A18-BD79-21EE9AFBC80B}" srcOrd="0" destOrd="0" presId="urn:microsoft.com/office/officeart/2005/8/layout/hierarchy1"/>
    <dgm:cxn modelId="{A82F6682-5C7C-408B-A159-E27040CF70B4}" type="presParOf" srcId="{A95E0133-16B6-4A18-BD79-21EE9AFBC80B}" destId="{CED352AA-27AF-4B21-AF4E-5B42E445BD8E}" srcOrd="0" destOrd="0" presId="urn:microsoft.com/office/officeart/2005/8/layout/hierarchy1"/>
    <dgm:cxn modelId="{6C9FA711-4B83-4234-B466-6400BAE2EBFD}" type="presParOf" srcId="{A95E0133-16B6-4A18-BD79-21EE9AFBC80B}" destId="{818A1E0A-06E4-4FD3-B0BB-0D47E850D7D2}" srcOrd="1" destOrd="0" presId="urn:microsoft.com/office/officeart/2005/8/layout/hierarchy1"/>
    <dgm:cxn modelId="{0ABF7DB4-899A-4967-AD7C-5B84E6DF0868}" type="presParOf" srcId="{09F204DD-3657-4190-B038-B5E48230485B}" destId="{49ECD76A-F900-40DA-B01E-F253DE5BE474}" srcOrd="1" destOrd="0" presId="urn:microsoft.com/office/officeart/2005/8/layout/hierarchy1"/>
    <dgm:cxn modelId="{EBD39CD0-98EF-42DB-9B26-3FAD968D3276}" type="presParOf" srcId="{24AD52E4-EDD1-4296-9602-9E3ACEF0C4D7}" destId="{4CA01230-68FA-4833-AC0D-4B2CC0FD030B}" srcOrd="1" destOrd="0" presId="urn:microsoft.com/office/officeart/2005/8/layout/hierarchy1"/>
    <dgm:cxn modelId="{00A2E62F-B97C-4939-B572-10061A48D2F2}" type="presParOf" srcId="{4CA01230-68FA-4833-AC0D-4B2CC0FD030B}" destId="{B58E299F-71A2-49AB-9254-D913F8D4EAF0}" srcOrd="0" destOrd="0" presId="urn:microsoft.com/office/officeart/2005/8/layout/hierarchy1"/>
    <dgm:cxn modelId="{E02A963C-CC37-406B-A706-41C6813DD742}" type="presParOf" srcId="{B58E299F-71A2-49AB-9254-D913F8D4EAF0}" destId="{F44E88DE-8119-4686-83C9-51F70EC158F8}" srcOrd="0" destOrd="0" presId="urn:microsoft.com/office/officeart/2005/8/layout/hierarchy1"/>
    <dgm:cxn modelId="{F69273CD-0EA5-4250-A9DE-6BD64F1F0E91}" type="presParOf" srcId="{B58E299F-71A2-49AB-9254-D913F8D4EAF0}" destId="{D0BBB550-579E-49E0-9DD5-A343F5E69EF7}" srcOrd="1" destOrd="0" presId="urn:microsoft.com/office/officeart/2005/8/layout/hierarchy1"/>
    <dgm:cxn modelId="{47C01066-0613-4BE2-8C5A-972D2F0FCD27}" type="presParOf" srcId="{4CA01230-68FA-4833-AC0D-4B2CC0FD030B}" destId="{5A850CE1-B304-48A5-9A31-D5D7E1D76141}" srcOrd="1" destOrd="0" presId="urn:microsoft.com/office/officeart/2005/8/layout/hierarchy1"/>
    <dgm:cxn modelId="{52BD083D-BC59-4362-82D5-DFDC610B5D08}" type="presParOf" srcId="{24AD52E4-EDD1-4296-9602-9E3ACEF0C4D7}" destId="{915565D7-BEE5-4260-99F3-FEF0DAE7879E}" srcOrd="2" destOrd="0" presId="urn:microsoft.com/office/officeart/2005/8/layout/hierarchy1"/>
    <dgm:cxn modelId="{22825C39-B83D-4E40-85E9-946425B50A4B}" type="presParOf" srcId="{915565D7-BEE5-4260-99F3-FEF0DAE7879E}" destId="{28A80BFB-F595-4179-AF78-987B43146BD9}" srcOrd="0" destOrd="0" presId="urn:microsoft.com/office/officeart/2005/8/layout/hierarchy1"/>
    <dgm:cxn modelId="{54195829-46F5-4C0F-8396-B2305FDA3F72}" type="presParOf" srcId="{28A80BFB-F595-4179-AF78-987B43146BD9}" destId="{F7E95072-D1C4-44CE-84ED-B20660AE17FA}" srcOrd="0" destOrd="0" presId="urn:microsoft.com/office/officeart/2005/8/layout/hierarchy1"/>
    <dgm:cxn modelId="{6CD0DD5B-3D49-471B-A724-48492E7F51C5}" type="presParOf" srcId="{28A80BFB-F595-4179-AF78-987B43146BD9}" destId="{4B8130F9-A4E7-4D10-93E3-0541FECB6250}" srcOrd="1" destOrd="0" presId="urn:microsoft.com/office/officeart/2005/8/layout/hierarchy1"/>
    <dgm:cxn modelId="{E85DA40A-B1E4-458C-B64E-E9757F9745B6}" type="presParOf" srcId="{915565D7-BEE5-4260-99F3-FEF0DAE7879E}" destId="{0B235CC8-21EB-48F5-8975-AA114940386B}" srcOrd="1" destOrd="0" presId="urn:microsoft.com/office/officeart/2005/8/layout/hierarchy1"/>
    <dgm:cxn modelId="{502AB637-22BF-49DD-8922-49CC49C0CB9A}" type="presParOf" srcId="{24AD52E4-EDD1-4296-9602-9E3ACEF0C4D7}" destId="{1E5D5853-4EB9-4C4C-8DCF-1C00EB5EE758}" srcOrd="3" destOrd="0" presId="urn:microsoft.com/office/officeart/2005/8/layout/hierarchy1"/>
    <dgm:cxn modelId="{9E77DD31-AB7D-4D6E-8304-770465DBD31A}" type="presParOf" srcId="{1E5D5853-4EB9-4C4C-8DCF-1C00EB5EE758}" destId="{94478A69-4D72-4D14-BE1A-4F28DE5642B4}" srcOrd="0" destOrd="0" presId="urn:microsoft.com/office/officeart/2005/8/layout/hierarchy1"/>
    <dgm:cxn modelId="{6830B6D6-0E53-4229-9314-798D0011AEEA}" type="presParOf" srcId="{94478A69-4D72-4D14-BE1A-4F28DE5642B4}" destId="{636CAE30-A2C7-4F84-ABE6-87D899834016}" srcOrd="0" destOrd="0" presId="urn:microsoft.com/office/officeart/2005/8/layout/hierarchy1"/>
    <dgm:cxn modelId="{471ED82E-E71A-4ECA-9A30-D2FEAB9B55FE}" type="presParOf" srcId="{94478A69-4D72-4D14-BE1A-4F28DE5642B4}" destId="{B6C9B361-9904-408E-915A-24878FB1833A}" srcOrd="1" destOrd="0" presId="urn:microsoft.com/office/officeart/2005/8/layout/hierarchy1"/>
    <dgm:cxn modelId="{62932622-11BB-4E8C-A359-73A461B2BF39}" type="presParOf" srcId="{1E5D5853-4EB9-4C4C-8DCF-1C00EB5EE758}" destId="{1805CC30-B507-4868-8CDE-8B8121822D55}" srcOrd="1" destOrd="0" presId="urn:microsoft.com/office/officeart/2005/8/layout/hierarchy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D352AA-27AF-4B21-AF4E-5B42E445BD8E}">
      <dsp:nvSpPr>
        <dsp:cNvPr id="0" name=""/>
        <dsp:cNvSpPr/>
      </dsp:nvSpPr>
      <dsp:spPr>
        <a:xfrm>
          <a:off x="2724" y="433941"/>
          <a:ext cx="1945081" cy="123512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8A1E0A-06E4-4FD3-B0BB-0D47E850D7D2}">
      <dsp:nvSpPr>
        <dsp:cNvPr id="0" name=""/>
        <dsp:cNvSpPr/>
      </dsp:nvSpPr>
      <dsp:spPr>
        <a:xfrm>
          <a:off x="218844" y="639255"/>
          <a:ext cx="1945081" cy="123512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it-IT" sz="2100" b="1" i="0" kern="1200" baseline="0" dirty="0">
              <a:latin typeface="Times New Roman" panose="02020603050405020304" pitchFamily="18" charset="0"/>
              <a:cs typeface="Times New Roman" panose="02020603050405020304" pitchFamily="18" charset="0"/>
            </a:rPr>
            <a:t>Il profilo professionale del docente </a:t>
          </a:r>
          <a:endParaRPr lang="en-US" sz="2100" b="1" kern="1200" dirty="0">
            <a:latin typeface="Times New Roman" panose="02020603050405020304" pitchFamily="18" charset="0"/>
            <a:cs typeface="Times New Roman" panose="02020603050405020304" pitchFamily="18" charset="0"/>
          </a:endParaRPr>
        </a:p>
      </dsp:txBody>
      <dsp:txXfrm>
        <a:off x="255020" y="675431"/>
        <a:ext cx="1872729" cy="1162774"/>
      </dsp:txXfrm>
    </dsp:sp>
    <dsp:sp modelId="{F44E88DE-8119-4686-83C9-51F70EC158F8}">
      <dsp:nvSpPr>
        <dsp:cNvPr id="0" name=""/>
        <dsp:cNvSpPr/>
      </dsp:nvSpPr>
      <dsp:spPr>
        <a:xfrm>
          <a:off x="2380046" y="433941"/>
          <a:ext cx="1945081" cy="123512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BBB550-579E-49E0-9DD5-A343F5E69EF7}">
      <dsp:nvSpPr>
        <dsp:cNvPr id="0" name=""/>
        <dsp:cNvSpPr/>
      </dsp:nvSpPr>
      <dsp:spPr>
        <a:xfrm>
          <a:off x="2596166" y="639255"/>
          <a:ext cx="1945081" cy="123512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it-IT" sz="2100" b="1" i="0" kern="1200" baseline="0" dirty="0">
              <a:latin typeface="Times New Roman" panose="02020603050405020304" pitchFamily="18" charset="0"/>
              <a:cs typeface="Times New Roman" panose="02020603050405020304" pitchFamily="18" charset="0"/>
            </a:rPr>
            <a:t>e le dinamiche della sua vita </a:t>
          </a:r>
          <a:r>
            <a:rPr lang="it-IT" sz="2100" b="1" kern="1200" dirty="0">
              <a:latin typeface="Times New Roman" panose="02020603050405020304" pitchFamily="18" charset="0"/>
              <a:cs typeface="Times New Roman" panose="02020603050405020304" pitchFamily="18" charset="0"/>
            </a:rPr>
            <a:t>lavorativa</a:t>
          </a:r>
          <a:endParaRPr lang="en-US" sz="2100" b="1" kern="1200" dirty="0">
            <a:latin typeface="Times New Roman" panose="02020603050405020304" pitchFamily="18" charset="0"/>
            <a:cs typeface="Times New Roman" panose="02020603050405020304" pitchFamily="18" charset="0"/>
          </a:endParaRPr>
        </a:p>
      </dsp:txBody>
      <dsp:txXfrm>
        <a:off x="2632342" y="675431"/>
        <a:ext cx="1872729" cy="1162774"/>
      </dsp:txXfrm>
    </dsp:sp>
    <dsp:sp modelId="{F7E95072-D1C4-44CE-84ED-B20660AE17FA}">
      <dsp:nvSpPr>
        <dsp:cNvPr id="0" name=""/>
        <dsp:cNvSpPr/>
      </dsp:nvSpPr>
      <dsp:spPr>
        <a:xfrm>
          <a:off x="4793936" y="452381"/>
          <a:ext cx="1945081" cy="123512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8130F9-A4E7-4D10-93E3-0541FECB6250}">
      <dsp:nvSpPr>
        <dsp:cNvPr id="0" name=""/>
        <dsp:cNvSpPr/>
      </dsp:nvSpPr>
      <dsp:spPr>
        <a:xfrm>
          <a:off x="5010056" y="657696"/>
          <a:ext cx="1945081" cy="123512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it-IT" sz="2100" b="1" kern="1200" dirty="0">
              <a:latin typeface="Times New Roman" panose="02020603050405020304" pitchFamily="18" charset="0"/>
              <a:cs typeface="Times New Roman" panose="02020603050405020304" pitchFamily="18" charset="0"/>
            </a:rPr>
            <a:t>Leonarda R. </a:t>
          </a:r>
        </a:p>
        <a:p>
          <a:pPr marL="0" lvl="0" indent="0" algn="ctr" defTabSz="933450">
            <a:lnSpc>
              <a:spcPct val="90000"/>
            </a:lnSpc>
            <a:spcBef>
              <a:spcPct val="0"/>
            </a:spcBef>
            <a:spcAft>
              <a:spcPct val="35000"/>
            </a:spcAft>
            <a:buNone/>
          </a:pPr>
          <a:r>
            <a:rPr lang="it-IT" sz="2100" b="1" kern="1200" dirty="0">
              <a:latin typeface="Times New Roman" panose="02020603050405020304" pitchFamily="18" charset="0"/>
              <a:cs typeface="Times New Roman" panose="02020603050405020304" pitchFamily="18" charset="0"/>
            </a:rPr>
            <a:t>Santeramo</a:t>
          </a:r>
          <a:r>
            <a:rPr lang="it-IT" sz="2100" b="1" i="0" kern="1200" baseline="0" dirty="0">
              <a:latin typeface="Times New Roman" panose="02020603050405020304" pitchFamily="18" charset="0"/>
              <a:cs typeface="Times New Roman" panose="02020603050405020304" pitchFamily="18" charset="0"/>
            </a:rPr>
            <a:t> </a:t>
          </a:r>
          <a:endParaRPr lang="en-US" sz="2100" b="1" kern="1200" dirty="0">
            <a:latin typeface="Times New Roman" panose="02020603050405020304" pitchFamily="18" charset="0"/>
            <a:cs typeface="Times New Roman" panose="02020603050405020304" pitchFamily="18" charset="0"/>
          </a:endParaRPr>
        </a:p>
      </dsp:txBody>
      <dsp:txXfrm>
        <a:off x="5046232" y="693872"/>
        <a:ext cx="1872729" cy="1162774"/>
      </dsp:txXfrm>
    </dsp:sp>
    <dsp:sp modelId="{636CAE30-A2C7-4F84-ABE6-87D899834016}">
      <dsp:nvSpPr>
        <dsp:cNvPr id="0" name=""/>
        <dsp:cNvSpPr/>
      </dsp:nvSpPr>
      <dsp:spPr>
        <a:xfrm>
          <a:off x="7134690" y="433941"/>
          <a:ext cx="1945081" cy="123512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C9B361-9904-408E-915A-24878FB1833A}">
      <dsp:nvSpPr>
        <dsp:cNvPr id="0" name=""/>
        <dsp:cNvSpPr/>
      </dsp:nvSpPr>
      <dsp:spPr>
        <a:xfrm>
          <a:off x="7350810" y="639255"/>
          <a:ext cx="1945081" cy="123512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100000"/>
            </a:lnSpc>
            <a:spcBef>
              <a:spcPct val="0"/>
            </a:spcBef>
            <a:spcAft>
              <a:spcPts val="0"/>
            </a:spcAft>
            <a:buNone/>
          </a:pPr>
          <a:r>
            <a:rPr lang="it-IT" sz="2100" b="1" kern="1200" dirty="0">
              <a:latin typeface="Times New Roman" panose="02020603050405020304" pitchFamily="18" charset="0"/>
              <a:cs typeface="Times New Roman" panose="02020603050405020304" pitchFamily="18" charset="0"/>
            </a:rPr>
            <a:t>Dirigente Tecnico </a:t>
          </a:r>
        </a:p>
        <a:p>
          <a:pPr marL="0" lvl="0" indent="0" algn="ctr" defTabSz="933450">
            <a:lnSpc>
              <a:spcPct val="100000"/>
            </a:lnSpc>
            <a:spcBef>
              <a:spcPct val="0"/>
            </a:spcBef>
            <a:spcAft>
              <a:spcPts val="0"/>
            </a:spcAft>
            <a:buNone/>
          </a:pPr>
          <a:r>
            <a:rPr lang="it-IT" sz="2100" b="1" kern="1200" dirty="0">
              <a:latin typeface="Times New Roman" panose="02020603050405020304" pitchFamily="18" charset="0"/>
              <a:cs typeface="Times New Roman" panose="02020603050405020304" pitchFamily="18" charset="0"/>
            </a:rPr>
            <a:t>USR Basilicata</a:t>
          </a:r>
          <a:r>
            <a:rPr lang="it-IT" sz="2100" kern="1200" dirty="0">
              <a:latin typeface="Times New Roman" panose="02020603050405020304" pitchFamily="18" charset="0"/>
              <a:cs typeface="Times New Roman" panose="02020603050405020304" pitchFamily="18" charset="0"/>
            </a:rPr>
            <a:t> </a:t>
          </a:r>
          <a:endParaRPr lang="en-US" sz="2100" kern="1200" dirty="0">
            <a:latin typeface="Times New Roman" panose="02020603050405020304" pitchFamily="18" charset="0"/>
            <a:cs typeface="Times New Roman" panose="02020603050405020304" pitchFamily="18" charset="0"/>
          </a:endParaRPr>
        </a:p>
      </dsp:txBody>
      <dsp:txXfrm>
        <a:off x="7386986" y="675431"/>
        <a:ext cx="1872729" cy="116277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7A9FB889-7772-46F4-A573-8BE36131E340}" type="datetimeFigureOut">
              <a:rPr lang="it-IT" smtClean="0"/>
              <a:t>16/01/2024</a:t>
            </a:fld>
            <a:endParaRPr lang="it-IT"/>
          </a:p>
        </p:txBody>
      </p:sp>
      <p:sp>
        <p:nvSpPr>
          <p:cNvPr id="4" name="Segnaposto immagine diapositiva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377317"/>
            <a:ext cx="2945659" cy="49534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3" y="9377317"/>
            <a:ext cx="2945659" cy="495347"/>
          </a:xfrm>
          <a:prstGeom prst="rect">
            <a:avLst/>
          </a:prstGeom>
        </p:spPr>
        <p:txBody>
          <a:bodyPr vert="horz" lIns="91440" tIns="45720" rIns="91440" bIns="45720" rtlCol="0" anchor="b"/>
          <a:lstStyle>
            <a:lvl1pPr algn="r">
              <a:defRPr sz="1200"/>
            </a:lvl1pPr>
          </a:lstStyle>
          <a:p>
            <a:fld id="{382B74A5-30F1-449A-B386-9A6BF9442059}" type="slidenum">
              <a:rPr lang="it-IT" smtClean="0"/>
              <a:t>‹N›</a:t>
            </a:fld>
            <a:endParaRPr lang="it-IT"/>
          </a:p>
        </p:txBody>
      </p:sp>
    </p:spTree>
    <p:extLst>
      <p:ext uri="{BB962C8B-B14F-4D97-AF65-F5344CB8AC3E}">
        <p14:creationId xmlns:p14="http://schemas.microsoft.com/office/powerpoint/2010/main" val="780887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382B74A5-30F1-449A-B386-9A6BF9442059}" type="slidenum">
              <a:rPr lang="it-IT" smtClean="0"/>
              <a:t>1</a:t>
            </a:fld>
            <a:endParaRPr lang="it-IT"/>
          </a:p>
        </p:txBody>
      </p:sp>
    </p:spTree>
    <p:extLst>
      <p:ext uri="{BB962C8B-B14F-4D97-AF65-F5344CB8AC3E}">
        <p14:creationId xmlns:p14="http://schemas.microsoft.com/office/powerpoint/2010/main" val="146202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382B74A5-30F1-449A-B386-9A6BF9442059}" type="slidenum">
              <a:rPr lang="it-IT" smtClean="0"/>
              <a:t>2</a:t>
            </a:fld>
            <a:endParaRPr lang="it-IT"/>
          </a:p>
        </p:txBody>
      </p:sp>
    </p:spTree>
    <p:extLst>
      <p:ext uri="{BB962C8B-B14F-4D97-AF65-F5344CB8AC3E}">
        <p14:creationId xmlns:p14="http://schemas.microsoft.com/office/powerpoint/2010/main" val="1902973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382B74A5-30F1-449A-B386-9A6BF9442059}" type="slidenum">
              <a:rPr lang="it-IT" smtClean="0"/>
              <a:t>23</a:t>
            </a:fld>
            <a:endParaRPr lang="it-IT"/>
          </a:p>
        </p:txBody>
      </p:sp>
    </p:spTree>
    <p:extLst>
      <p:ext uri="{BB962C8B-B14F-4D97-AF65-F5344CB8AC3E}">
        <p14:creationId xmlns:p14="http://schemas.microsoft.com/office/powerpoint/2010/main" val="1511892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3EFD12B-790F-A935-25C3-9A652A3BA92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C8A7B9DD-D5B5-2F8B-A301-9F28D02C64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A077C1AD-8377-FEC7-3315-155A521510E2}"/>
              </a:ext>
            </a:extLst>
          </p:cNvPr>
          <p:cNvSpPr>
            <a:spLocks noGrp="1"/>
          </p:cNvSpPr>
          <p:nvPr>
            <p:ph type="dt" sz="half" idx="10"/>
          </p:nvPr>
        </p:nvSpPr>
        <p:spPr/>
        <p:txBody>
          <a:bodyPr/>
          <a:lstStyle/>
          <a:p>
            <a:fld id="{3B2B6DE0-42AA-401E-82BE-B8DD0C5E48ED}" type="datetimeFigureOut">
              <a:rPr lang="it-IT" smtClean="0"/>
              <a:t>16/01/2024</a:t>
            </a:fld>
            <a:endParaRPr lang="it-IT"/>
          </a:p>
        </p:txBody>
      </p:sp>
      <p:sp>
        <p:nvSpPr>
          <p:cNvPr id="5" name="Segnaposto piè di pagina 4">
            <a:extLst>
              <a:ext uri="{FF2B5EF4-FFF2-40B4-BE49-F238E27FC236}">
                <a16:creationId xmlns:a16="http://schemas.microsoft.com/office/drawing/2014/main" id="{5EF93A28-F0BA-29DB-7DF4-58E00D978D9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84F5146-CE53-786B-2D69-BE33078A54BD}"/>
              </a:ext>
            </a:extLst>
          </p:cNvPr>
          <p:cNvSpPr>
            <a:spLocks noGrp="1"/>
          </p:cNvSpPr>
          <p:nvPr>
            <p:ph type="sldNum" sz="quarter" idx="12"/>
          </p:nvPr>
        </p:nvSpPr>
        <p:spPr/>
        <p:txBody>
          <a:bodyPr/>
          <a:lstStyle/>
          <a:p>
            <a:fld id="{99447682-615D-4E3F-B0DD-E83FB7C0A35C}" type="slidenum">
              <a:rPr lang="it-IT" smtClean="0"/>
              <a:t>‹N›</a:t>
            </a:fld>
            <a:endParaRPr lang="it-IT"/>
          </a:p>
        </p:txBody>
      </p:sp>
    </p:spTree>
    <p:extLst>
      <p:ext uri="{BB962C8B-B14F-4D97-AF65-F5344CB8AC3E}">
        <p14:creationId xmlns:p14="http://schemas.microsoft.com/office/powerpoint/2010/main" val="1527472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51903B8-1390-E9DD-4F62-56FE9B68BDBE}"/>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C6EF9FA-50AA-FC7A-07D4-28E1DAF9BD34}"/>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0766FD9-912C-6627-2CEA-101F68EC95B7}"/>
              </a:ext>
            </a:extLst>
          </p:cNvPr>
          <p:cNvSpPr>
            <a:spLocks noGrp="1"/>
          </p:cNvSpPr>
          <p:nvPr>
            <p:ph type="dt" sz="half" idx="10"/>
          </p:nvPr>
        </p:nvSpPr>
        <p:spPr/>
        <p:txBody>
          <a:bodyPr/>
          <a:lstStyle/>
          <a:p>
            <a:fld id="{3B2B6DE0-42AA-401E-82BE-B8DD0C5E48ED}" type="datetimeFigureOut">
              <a:rPr lang="it-IT" smtClean="0"/>
              <a:t>16/01/2024</a:t>
            </a:fld>
            <a:endParaRPr lang="it-IT"/>
          </a:p>
        </p:txBody>
      </p:sp>
      <p:sp>
        <p:nvSpPr>
          <p:cNvPr id="5" name="Segnaposto piè di pagina 4">
            <a:extLst>
              <a:ext uri="{FF2B5EF4-FFF2-40B4-BE49-F238E27FC236}">
                <a16:creationId xmlns:a16="http://schemas.microsoft.com/office/drawing/2014/main" id="{647BE905-8F5E-F813-1145-18271FD1468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00EF771-01F9-5BDB-6285-1FCBFDB6FEB3}"/>
              </a:ext>
            </a:extLst>
          </p:cNvPr>
          <p:cNvSpPr>
            <a:spLocks noGrp="1"/>
          </p:cNvSpPr>
          <p:nvPr>
            <p:ph type="sldNum" sz="quarter" idx="12"/>
          </p:nvPr>
        </p:nvSpPr>
        <p:spPr/>
        <p:txBody>
          <a:bodyPr/>
          <a:lstStyle/>
          <a:p>
            <a:fld id="{99447682-615D-4E3F-B0DD-E83FB7C0A35C}" type="slidenum">
              <a:rPr lang="it-IT" smtClean="0"/>
              <a:t>‹N›</a:t>
            </a:fld>
            <a:endParaRPr lang="it-IT"/>
          </a:p>
        </p:txBody>
      </p:sp>
    </p:spTree>
    <p:extLst>
      <p:ext uri="{BB962C8B-B14F-4D97-AF65-F5344CB8AC3E}">
        <p14:creationId xmlns:p14="http://schemas.microsoft.com/office/powerpoint/2010/main" val="260332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31570AB-3561-A9CD-4ED1-6762D77DF5EF}"/>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2BFDDC12-5194-8601-B2F2-3160C180543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347A005A-5870-AD1C-7527-E8F564FFD711}"/>
              </a:ext>
            </a:extLst>
          </p:cNvPr>
          <p:cNvSpPr>
            <a:spLocks noGrp="1"/>
          </p:cNvSpPr>
          <p:nvPr>
            <p:ph type="dt" sz="half" idx="10"/>
          </p:nvPr>
        </p:nvSpPr>
        <p:spPr/>
        <p:txBody>
          <a:bodyPr/>
          <a:lstStyle/>
          <a:p>
            <a:fld id="{3B2B6DE0-42AA-401E-82BE-B8DD0C5E48ED}" type="datetimeFigureOut">
              <a:rPr lang="it-IT" smtClean="0"/>
              <a:t>16/01/2024</a:t>
            </a:fld>
            <a:endParaRPr lang="it-IT"/>
          </a:p>
        </p:txBody>
      </p:sp>
      <p:sp>
        <p:nvSpPr>
          <p:cNvPr id="5" name="Segnaposto piè di pagina 4">
            <a:extLst>
              <a:ext uri="{FF2B5EF4-FFF2-40B4-BE49-F238E27FC236}">
                <a16:creationId xmlns:a16="http://schemas.microsoft.com/office/drawing/2014/main" id="{7D12C1A7-1C77-48D0-071F-42B30F4B01A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90E0669-CDB4-F7DA-E34C-1F206D6B4D47}"/>
              </a:ext>
            </a:extLst>
          </p:cNvPr>
          <p:cNvSpPr>
            <a:spLocks noGrp="1"/>
          </p:cNvSpPr>
          <p:nvPr>
            <p:ph type="sldNum" sz="quarter" idx="12"/>
          </p:nvPr>
        </p:nvSpPr>
        <p:spPr/>
        <p:txBody>
          <a:bodyPr/>
          <a:lstStyle/>
          <a:p>
            <a:fld id="{99447682-615D-4E3F-B0DD-E83FB7C0A35C}" type="slidenum">
              <a:rPr lang="it-IT" smtClean="0"/>
              <a:t>‹N›</a:t>
            </a:fld>
            <a:endParaRPr lang="it-IT"/>
          </a:p>
        </p:txBody>
      </p:sp>
    </p:spTree>
    <p:extLst>
      <p:ext uri="{BB962C8B-B14F-4D97-AF65-F5344CB8AC3E}">
        <p14:creationId xmlns:p14="http://schemas.microsoft.com/office/powerpoint/2010/main" val="969878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731567B-0DE7-E8C8-D6F9-F24C6F98F2E5}"/>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A560D132-6408-21C1-9D64-5D45D74BDFBE}"/>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A8260040-6123-74F4-D8F0-E4A4D80702E9}"/>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9D54463F-743B-514D-1C56-6A27CA16AAAF}"/>
              </a:ext>
            </a:extLst>
          </p:cNvPr>
          <p:cNvSpPr>
            <a:spLocks noGrp="1"/>
          </p:cNvSpPr>
          <p:nvPr>
            <p:ph type="dt" sz="half" idx="10"/>
          </p:nvPr>
        </p:nvSpPr>
        <p:spPr/>
        <p:txBody>
          <a:bodyPr/>
          <a:lstStyle/>
          <a:p>
            <a:fld id="{3B2B6DE0-42AA-401E-82BE-B8DD0C5E48ED}" type="datetimeFigureOut">
              <a:rPr lang="it-IT" smtClean="0"/>
              <a:t>16/01/2024</a:t>
            </a:fld>
            <a:endParaRPr lang="it-IT"/>
          </a:p>
        </p:txBody>
      </p:sp>
      <p:sp>
        <p:nvSpPr>
          <p:cNvPr id="6" name="Segnaposto piè di pagina 5">
            <a:extLst>
              <a:ext uri="{FF2B5EF4-FFF2-40B4-BE49-F238E27FC236}">
                <a16:creationId xmlns:a16="http://schemas.microsoft.com/office/drawing/2014/main" id="{9750DBB2-113F-B85C-B53C-0DF736362D72}"/>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3CE34F99-8264-FB7B-EFF0-DB9C57FEED96}"/>
              </a:ext>
            </a:extLst>
          </p:cNvPr>
          <p:cNvSpPr>
            <a:spLocks noGrp="1"/>
          </p:cNvSpPr>
          <p:nvPr>
            <p:ph type="sldNum" sz="quarter" idx="12"/>
          </p:nvPr>
        </p:nvSpPr>
        <p:spPr/>
        <p:txBody>
          <a:bodyPr/>
          <a:lstStyle/>
          <a:p>
            <a:fld id="{99447682-615D-4E3F-B0DD-E83FB7C0A35C}" type="slidenum">
              <a:rPr lang="it-IT" smtClean="0"/>
              <a:t>‹N›</a:t>
            </a:fld>
            <a:endParaRPr lang="it-IT"/>
          </a:p>
        </p:txBody>
      </p:sp>
    </p:spTree>
    <p:extLst>
      <p:ext uri="{BB962C8B-B14F-4D97-AF65-F5344CB8AC3E}">
        <p14:creationId xmlns:p14="http://schemas.microsoft.com/office/powerpoint/2010/main" val="1770750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61E8D8-A9A8-89F9-8F24-50A4709613F8}"/>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F85E83FE-4B87-D17F-056B-19BF4D046A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46D76A5A-7B57-B150-F790-5FBDC29E58F3}"/>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96242285-FAFE-0476-2BB7-3909A4F614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3BF49F74-05A4-944F-F8B9-452B3B29A508}"/>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E67195E4-7AB7-5EAE-3E48-763351A17E31}"/>
              </a:ext>
            </a:extLst>
          </p:cNvPr>
          <p:cNvSpPr>
            <a:spLocks noGrp="1"/>
          </p:cNvSpPr>
          <p:nvPr>
            <p:ph type="dt" sz="half" idx="10"/>
          </p:nvPr>
        </p:nvSpPr>
        <p:spPr/>
        <p:txBody>
          <a:bodyPr/>
          <a:lstStyle/>
          <a:p>
            <a:fld id="{3B2B6DE0-42AA-401E-82BE-B8DD0C5E48ED}" type="datetimeFigureOut">
              <a:rPr lang="it-IT" smtClean="0"/>
              <a:t>16/01/2024</a:t>
            </a:fld>
            <a:endParaRPr lang="it-IT"/>
          </a:p>
        </p:txBody>
      </p:sp>
      <p:sp>
        <p:nvSpPr>
          <p:cNvPr id="8" name="Segnaposto piè di pagina 7">
            <a:extLst>
              <a:ext uri="{FF2B5EF4-FFF2-40B4-BE49-F238E27FC236}">
                <a16:creationId xmlns:a16="http://schemas.microsoft.com/office/drawing/2014/main" id="{D855CAD6-8062-A7AB-5157-5EFD9978F911}"/>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B0BD5C93-0ECE-43D6-19DC-C1E5064522C1}"/>
              </a:ext>
            </a:extLst>
          </p:cNvPr>
          <p:cNvSpPr>
            <a:spLocks noGrp="1"/>
          </p:cNvSpPr>
          <p:nvPr>
            <p:ph type="sldNum" sz="quarter" idx="12"/>
          </p:nvPr>
        </p:nvSpPr>
        <p:spPr/>
        <p:txBody>
          <a:bodyPr/>
          <a:lstStyle/>
          <a:p>
            <a:fld id="{99447682-615D-4E3F-B0DD-E83FB7C0A35C}" type="slidenum">
              <a:rPr lang="it-IT" smtClean="0"/>
              <a:t>‹N›</a:t>
            </a:fld>
            <a:endParaRPr lang="it-IT"/>
          </a:p>
        </p:txBody>
      </p:sp>
    </p:spTree>
    <p:extLst>
      <p:ext uri="{BB962C8B-B14F-4D97-AF65-F5344CB8AC3E}">
        <p14:creationId xmlns:p14="http://schemas.microsoft.com/office/powerpoint/2010/main" val="3672516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06B9B61-A93D-9BC6-1EE7-4F23551DEEC9}"/>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062262BF-6DEC-2F55-D8D1-C9FC4C603275}"/>
              </a:ext>
            </a:extLst>
          </p:cNvPr>
          <p:cNvSpPr>
            <a:spLocks noGrp="1"/>
          </p:cNvSpPr>
          <p:nvPr>
            <p:ph type="dt" sz="half" idx="10"/>
          </p:nvPr>
        </p:nvSpPr>
        <p:spPr/>
        <p:txBody>
          <a:bodyPr/>
          <a:lstStyle/>
          <a:p>
            <a:fld id="{3B2B6DE0-42AA-401E-82BE-B8DD0C5E48ED}" type="datetimeFigureOut">
              <a:rPr lang="it-IT" smtClean="0"/>
              <a:t>16/01/2024</a:t>
            </a:fld>
            <a:endParaRPr lang="it-IT"/>
          </a:p>
        </p:txBody>
      </p:sp>
      <p:sp>
        <p:nvSpPr>
          <p:cNvPr id="4" name="Segnaposto piè di pagina 3">
            <a:extLst>
              <a:ext uri="{FF2B5EF4-FFF2-40B4-BE49-F238E27FC236}">
                <a16:creationId xmlns:a16="http://schemas.microsoft.com/office/drawing/2014/main" id="{B7CB9D83-6D5B-361B-4670-3FEA8390FBFB}"/>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100E3185-146E-58AA-68BD-FEA129434F7E}"/>
              </a:ext>
            </a:extLst>
          </p:cNvPr>
          <p:cNvSpPr>
            <a:spLocks noGrp="1"/>
          </p:cNvSpPr>
          <p:nvPr>
            <p:ph type="sldNum" sz="quarter" idx="12"/>
          </p:nvPr>
        </p:nvSpPr>
        <p:spPr/>
        <p:txBody>
          <a:bodyPr/>
          <a:lstStyle/>
          <a:p>
            <a:fld id="{99447682-615D-4E3F-B0DD-E83FB7C0A35C}" type="slidenum">
              <a:rPr lang="it-IT" smtClean="0"/>
              <a:t>‹N›</a:t>
            </a:fld>
            <a:endParaRPr lang="it-IT"/>
          </a:p>
        </p:txBody>
      </p:sp>
    </p:spTree>
    <p:extLst>
      <p:ext uri="{BB962C8B-B14F-4D97-AF65-F5344CB8AC3E}">
        <p14:creationId xmlns:p14="http://schemas.microsoft.com/office/powerpoint/2010/main" val="3070803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583FDB89-A7D1-8364-05EB-D00186D8AEBE}"/>
              </a:ext>
            </a:extLst>
          </p:cNvPr>
          <p:cNvSpPr>
            <a:spLocks noGrp="1"/>
          </p:cNvSpPr>
          <p:nvPr>
            <p:ph type="dt" sz="half" idx="10"/>
          </p:nvPr>
        </p:nvSpPr>
        <p:spPr/>
        <p:txBody>
          <a:bodyPr/>
          <a:lstStyle/>
          <a:p>
            <a:fld id="{3B2B6DE0-42AA-401E-82BE-B8DD0C5E48ED}" type="datetimeFigureOut">
              <a:rPr lang="it-IT" smtClean="0"/>
              <a:t>16/01/2024</a:t>
            </a:fld>
            <a:endParaRPr lang="it-IT"/>
          </a:p>
        </p:txBody>
      </p:sp>
      <p:sp>
        <p:nvSpPr>
          <p:cNvPr id="3" name="Segnaposto piè di pagina 2">
            <a:extLst>
              <a:ext uri="{FF2B5EF4-FFF2-40B4-BE49-F238E27FC236}">
                <a16:creationId xmlns:a16="http://schemas.microsoft.com/office/drawing/2014/main" id="{37F6F0FA-0E9D-F740-6542-F8C7D10EA499}"/>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E49263AA-6F8C-ADB0-B8FA-253788B1A006}"/>
              </a:ext>
            </a:extLst>
          </p:cNvPr>
          <p:cNvSpPr>
            <a:spLocks noGrp="1"/>
          </p:cNvSpPr>
          <p:nvPr>
            <p:ph type="sldNum" sz="quarter" idx="12"/>
          </p:nvPr>
        </p:nvSpPr>
        <p:spPr/>
        <p:txBody>
          <a:bodyPr/>
          <a:lstStyle/>
          <a:p>
            <a:fld id="{99447682-615D-4E3F-B0DD-E83FB7C0A35C}" type="slidenum">
              <a:rPr lang="it-IT" smtClean="0"/>
              <a:t>‹N›</a:t>
            </a:fld>
            <a:endParaRPr lang="it-IT"/>
          </a:p>
        </p:txBody>
      </p:sp>
    </p:spTree>
    <p:extLst>
      <p:ext uri="{BB962C8B-B14F-4D97-AF65-F5344CB8AC3E}">
        <p14:creationId xmlns:p14="http://schemas.microsoft.com/office/powerpoint/2010/main" val="2751510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138F6CC-4824-EFD7-3D59-DBBA6D819420}"/>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1E47BB7-DE69-54E5-3A17-B6DF3E26F0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07F680A9-CBDC-53A3-1D5B-E5FDF19EE7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70F5808B-BC9E-511C-2F49-54239477F5BC}"/>
              </a:ext>
            </a:extLst>
          </p:cNvPr>
          <p:cNvSpPr>
            <a:spLocks noGrp="1"/>
          </p:cNvSpPr>
          <p:nvPr>
            <p:ph type="dt" sz="half" idx="10"/>
          </p:nvPr>
        </p:nvSpPr>
        <p:spPr/>
        <p:txBody>
          <a:bodyPr/>
          <a:lstStyle/>
          <a:p>
            <a:fld id="{3B2B6DE0-42AA-401E-82BE-B8DD0C5E48ED}" type="datetimeFigureOut">
              <a:rPr lang="it-IT" smtClean="0"/>
              <a:t>16/01/2024</a:t>
            </a:fld>
            <a:endParaRPr lang="it-IT"/>
          </a:p>
        </p:txBody>
      </p:sp>
      <p:sp>
        <p:nvSpPr>
          <p:cNvPr id="6" name="Segnaposto piè di pagina 5">
            <a:extLst>
              <a:ext uri="{FF2B5EF4-FFF2-40B4-BE49-F238E27FC236}">
                <a16:creationId xmlns:a16="http://schemas.microsoft.com/office/drawing/2014/main" id="{39F15F0B-9A12-8EE3-3F37-48E9FFCD39F0}"/>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CD832583-4E1E-F5CF-AE8A-50C6BA343F1C}"/>
              </a:ext>
            </a:extLst>
          </p:cNvPr>
          <p:cNvSpPr>
            <a:spLocks noGrp="1"/>
          </p:cNvSpPr>
          <p:nvPr>
            <p:ph type="sldNum" sz="quarter" idx="12"/>
          </p:nvPr>
        </p:nvSpPr>
        <p:spPr/>
        <p:txBody>
          <a:bodyPr/>
          <a:lstStyle/>
          <a:p>
            <a:fld id="{99447682-615D-4E3F-B0DD-E83FB7C0A35C}" type="slidenum">
              <a:rPr lang="it-IT" smtClean="0"/>
              <a:t>‹N›</a:t>
            </a:fld>
            <a:endParaRPr lang="it-IT"/>
          </a:p>
        </p:txBody>
      </p:sp>
    </p:spTree>
    <p:extLst>
      <p:ext uri="{BB962C8B-B14F-4D97-AF65-F5344CB8AC3E}">
        <p14:creationId xmlns:p14="http://schemas.microsoft.com/office/powerpoint/2010/main" val="1478946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4C88ABB-C027-F40C-DA9A-73F10A076B0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92062DF4-6CE3-25C1-C6AF-E4DD4E99AD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00B2C61A-3A42-5390-9EF8-8550EEFAB2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0F69EE31-4BD5-EF39-9EE3-E38D678D9CAA}"/>
              </a:ext>
            </a:extLst>
          </p:cNvPr>
          <p:cNvSpPr>
            <a:spLocks noGrp="1"/>
          </p:cNvSpPr>
          <p:nvPr>
            <p:ph type="dt" sz="half" idx="10"/>
          </p:nvPr>
        </p:nvSpPr>
        <p:spPr/>
        <p:txBody>
          <a:bodyPr/>
          <a:lstStyle/>
          <a:p>
            <a:fld id="{3B2B6DE0-42AA-401E-82BE-B8DD0C5E48ED}" type="datetimeFigureOut">
              <a:rPr lang="it-IT" smtClean="0"/>
              <a:t>16/01/2024</a:t>
            </a:fld>
            <a:endParaRPr lang="it-IT"/>
          </a:p>
        </p:txBody>
      </p:sp>
      <p:sp>
        <p:nvSpPr>
          <p:cNvPr id="6" name="Segnaposto piè di pagina 5">
            <a:extLst>
              <a:ext uri="{FF2B5EF4-FFF2-40B4-BE49-F238E27FC236}">
                <a16:creationId xmlns:a16="http://schemas.microsoft.com/office/drawing/2014/main" id="{BF307EE4-5D7A-00C5-14CA-41FC2DD2188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F8C4E8FB-5D4B-9BD5-69EC-BA5587C1FBBF}"/>
              </a:ext>
            </a:extLst>
          </p:cNvPr>
          <p:cNvSpPr>
            <a:spLocks noGrp="1"/>
          </p:cNvSpPr>
          <p:nvPr>
            <p:ph type="sldNum" sz="quarter" idx="12"/>
          </p:nvPr>
        </p:nvSpPr>
        <p:spPr/>
        <p:txBody>
          <a:bodyPr/>
          <a:lstStyle/>
          <a:p>
            <a:fld id="{99447682-615D-4E3F-B0DD-E83FB7C0A35C}" type="slidenum">
              <a:rPr lang="it-IT" smtClean="0"/>
              <a:t>‹N›</a:t>
            </a:fld>
            <a:endParaRPr lang="it-IT"/>
          </a:p>
        </p:txBody>
      </p:sp>
    </p:spTree>
    <p:extLst>
      <p:ext uri="{BB962C8B-B14F-4D97-AF65-F5344CB8AC3E}">
        <p14:creationId xmlns:p14="http://schemas.microsoft.com/office/powerpoint/2010/main" val="1232793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01FC20F-33BC-E62C-A07E-C1AE577D98E4}"/>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0AF738C-ECE7-37B5-44C3-6835E05A0D78}"/>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238B9D5-EF09-BD4A-923B-387C7EE224E1}"/>
              </a:ext>
            </a:extLst>
          </p:cNvPr>
          <p:cNvSpPr>
            <a:spLocks noGrp="1"/>
          </p:cNvSpPr>
          <p:nvPr>
            <p:ph type="dt" sz="half" idx="10"/>
          </p:nvPr>
        </p:nvSpPr>
        <p:spPr/>
        <p:txBody>
          <a:bodyPr/>
          <a:lstStyle/>
          <a:p>
            <a:fld id="{3B2B6DE0-42AA-401E-82BE-B8DD0C5E48ED}" type="datetimeFigureOut">
              <a:rPr lang="it-IT" smtClean="0"/>
              <a:t>16/01/2024</a:t>
            </a:fld>
            <a:endParaRPr lang="it-IT"/>
          </a:p>
        </p:txBody>
      </p:sp>
      <p:sp>
        <p:nvSpPr>
          <p:cNvPr id="5" name="Segnaposto piè di pagina 4">
            <a:extLst>
              <a:ext uri="{FF2B5EF4-FFF2-40B4-BE49-F238E27FC236}">
                <a16:creationId xmlns:a16="http://schemas.microsoft.com/office/drawing/2014/main" id="{C8341825-C00A-99EA-E5F8-CD5B4462DBC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9079140-03AC-300F-860F-51835B3D018B}"/>
              </a:ext>
            </a:extLst>
          </p:cNvPr>
          <p:cNvSpPr>
            <a:spLocks noGrp="1"/>
          </p:cNvSpPr>
          <p:nvPr>
            <p:ph type="sldNum" sz="quarter" idx="12"/>
          </p:nvPr>
        </p:nvSpPr>
        <p:spPr/>
        <p:txBody>
          <a:bodyPr/>
          <a:lstStyle/>
          <a:p>
            <a:fld id="{99447682-615D-4E3F-B0DD-E83FB7C0A35C}" type="slidenum">
              <a:rPr lang="it-IT" smtClean="0"/>
              <a:t>‹N›</a:t>
            </a:fld>
            <a:endParaRPr lang="it-IT"/>
          </a:p>
        </p:txBody>
      </p:sp>
    </p:spTree>
    <p:extLst>
      <p:ext uri="{BB962C8B-B14F-4D97-AF65-F5344CB8AC3E}">
        <p14:creationId xmlns:p14="http://schemas.microsoft.com/office/powerpoint/2010/main" val="1394875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42ADD40B-499F-E6CF-9DCF-9A25FC646DFD}"/>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0C58FEDC-E73C-EDDC-FE0F-1DFF1303FA0E}"/>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EFF4DC9-CAF1-7216-51A0-C672BEFA1403}"/>
              </a:ext>
            </a:extLst>
          </p:cNvPr>
          <p:cNvSpPr>
            <a:spLocks noGrp="1"/>
          </p:cNvSpPr>
          <p:nvPr>
            <p:ph type="dt" sz="half" idx="10"/>
          </p:nvPr>
        </p:nvSpPr>
        <p:spPr/>
        <p:txBody>
          <a:bodyPr/>
          <a:lstStyle/>
          <a:p>
            <a:fld id="{3B2B6DE0-42AA-401E-82BE-B8DD0C5E48ED}" type="datetimeFigureOut">
              <a:rPr lang="it-IT" smtClean="0"/>
              <a:t>16/01/2024</a:t>
            </a:fld>
            <a:endParaRPr lang="it-IT"/>
          </a:p>
        </p:txBody>
      </p:sp>
      <p:sp>
        <p:nvSpPr>
          <p:cNvPr id="5" name="Segnaposto piè di pagina 4">
            <a:extLst>
              <a:ext uri="{FF2B5EF4-FFF2-40B4-BE49-F238E27FC236}">
                <a16:creationId xmlns:a16="http://schemas.microsoft.com/office/drawing/2014/main" id="{494254BE-951A-950D-CB9E-4070230FF03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14575F7-B533-5F26-4837-8088D5790064}"/>
              </a:ext>
            </a:extLst>
          </p:cNvPr>
          <p:cNvSpPr>
            <a:spLocks noGrp="1"/>
          </p:cNvSpPr>
          <p:nvPr>
            <p:ph type="sldNum" sz="quarter" idx="12"/>
          </p:nvPr>
        </p:nvSpPr>
        <p:spPr/>
        <p:txBody>
          <a:bodyPr/>
          <a:lstStyle/>
          <a:p>
            <a:fld id="{99447682-615D-4E3F-B0DD-E83FB7C0A35C}" type="slidenum">
              <a:rPr lang="it-IT" smtClean="0"/>
              <a:t>‹N›</a:t>
            </a:fld>
            <a:endParaRPr lang="it-IT"/>
          </a:p>
        </p:txBody>
      </p:sp>
    </p:spTree>
    <p:extLst>
      <p:ext uri="{BB962C8B-B14F-4D97-AF65-F5344CB8AC3E}">
        <p14:creationId xmlns:p14="http://schemas.microsoft.com/office/powerpoint/2010/main" val="3273647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646EA74F-8DBC-058C-098B-904C7E3BCF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0E94F31C-13CA-9607-6035-D2B1B6410D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B995592-55AF-78C2-081C-59D5811AF7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2B6DE0-42AA-401E-82BE-B8DD0C5E48ED}" type="datetimeFigureOut">
              <a:rPr lang="it-IT" smtClean="0"/>
              <a:t>16/01/2024</a:t>
            </a:fld>
            <a:endParaRPr lang="it-IT"/>
          </a:p>
        </p:txBody>
      </p:sp>
      <p:sp>
        <p:nvSpPr>
          <p:cNvPr id="5" name="Segnaposto piè di pagina 4">
            <a:extLst>
              <a:ext uri="{FF2B5EF4-FFF2-40B4-BE49-F238E27FC236}">
                <a16:creationId xmlns:a16="http://schemas.microsoft.com/office/drawing/2014/main" id="{0A10F5A7-AA4C-31B3-2D58-097DC084FB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6F7D6E76-A447-C987-9D54-D9D06EF700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447682-615D-4E3F-B0DD-E83FB7C0A35C}" type="slidenum">
              <a:rPr lang="it-IT" smtClean="0"/>
              <a:t>‹N›</a:t>
            </a:fld>
            <a:endParaRPr lang="it-IT"/>
          </a:p>
        </p:txBody>
      </p:sp>
    </p:spTree>
    <p:extLst>
      <p:ext uri="{BB962C8B-B14F-4D97-AF65-F5344CB8AC3E}">
        <p14:creationId xmlns:p14="http://schemas.microsoft.com/office/powerpoint/2010/main" val="193150459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2.jpeg"/><Relationship Id="rId7" Type="http://schemas.openxmlformats.org/officeDocument/2006/relationships/diagramData" Target="../diagrams/data1.xml"/><Relationship Id="rId12"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jpeg"/><Relationship Id="rId11" Type="http://schemas.microsoft.com/office/2007/relationships/diagramDrawing" Target="../diagrams/drawing1.xml"/><Relationship Id="rId5" Type="http://schemas.openxmlformats.org/officeDocument/2006/relationships/image" Target="../media/image4.jpeg"/><Relationship Id="rId10" Type="http://schemas.openxmlformats.org/officeDocument/2006/relationships/diagramColors" Target="../diagrams/colors1.xml"/><Relationship Id="rId4" Type="http://schemas.openxmlformats.org/officeDocument/2006/relationships/image" Target="../media/image3.jpeg"/><Relationship Id="rId9"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CC1C5589-F569-0E22-3351-0BF71BA53A14}"/>
              </a:ext>
            </a:extLst>
          </p:cNvPr>
          <p:cNvSpPr txBox="1"/>
          <p:nvPr/>
        </p:nvSpPr>
        <p:spPr>
          <a:xfrm>
            <a:off x="2926080" y="590843"/>
            <a:ext cx="5340096" cy="1569660"/>
          </a:xfrm>
          <a:prstGeom prst="rect">
            <a:avLst/>
          </a:prstGeom>
          <a:noFill/>
        </p:spPr>
        <p:txBody>
          <a:bodyPr wrap="square">
            <a:spAutoFit/>
          </a:bodyPr>
          <a:lstStyle/>
          <a:p>
            <a:pPr algn="ctr"/>
            <a:r>
              <a:rPr lang="it-IT" sz="3200" b="1" i="1" u="none" strike="noStrike" baseline="0" dirty="0">
                <a:solidFill>
                  <a:srgbClr val="0070C0"/>
                </a:solidFill>
                <a:latin typeface="Times New Roman" panose="02020603050405020304" pitchFamily="18" charset="0"/>
                <a:cs typeface="Times New Roman" panose="02020603050405020304" pitchFamily="18" charset="0"/>
              </a:rPr>
              <a:t>Formazione Regionale Personale </a:t>
            </a:r>
            <a:r>
              <a:rPr lang="it-IT" sz="3200" b="1" i="1" dirty="0">
                <a:solidFill>
                  <a:srgbClr val="0070C0"/>
                </a:solidFill>
                <a:latin typeface="Times New Roman" panose="02020603050405020304" pitchFamily="18" charset="0"/>
                <a:cs typeface="Times New Roman" panose="02020603050405020304" pitchFamily="18" charset="0"/>
              </a:rPr>
              <a:t>D</a:t>
            </a:r>
            <a:r>
              <a:rPr lang="it-IT" sz="3200" b="1" i="1" u="none" strike="noStrike" baseline="0" dirty="0">
                <a:solidFill>
                  <a:srgbClr val="0070C0"/>
                </a:solidFill>
                <a:latin typeface="Times New Roman" panose="02020603050405020304" pitchFamily="18" charset="0"/>
                <a:cs typeface="Times New Roman" panose="02020603050405020304" pitchFamily="18" charset="0"/>
              </a:rPr>
              <a:t>ocente neoassunto </a:t>
            </a:r>
          </a:p>
          <a:p>
            <a:pPr algn="ctr"/>
            <a:r>
              <a:rPr lang="it-IT" sz="3200" b="1" i="1" u="none" strike="noStrike" baseline="0" dirty="0">
                <a:solidFill>
                  <a:srgbClr val="0070C0"/>
                </a:solidFill>
                <a:latin typeface="Times New Roman" panose="02020603050405020304" pitchFamily="18" charset="0"/>
                <a:cs typeface="Times New Roman" panose="02020603050405020304" pitchFamily="18" charset="0"/>
              </a:rPr>
              <a:t>a.s. 2023/2024 </a:t>
            </a:r>
            <a:endParaRPr lang="it-IT" sz="3200" dirty="0">
              <a:solidFill>
                <a:srgbClr val="0070C0"/>
              </a:solidFill>
              <a:latin typeface="Times New Roman" panose="02020603050405020304" pitchFamily="18" charset="0"/>
              <a:cs typeface="Times New Roman" panose="02020603050405020304" pitchFamily="18" charset="0"/>
            </a:endParaRPr>
          </a:p>
        </p:txBody>
      </p:sp>
      <p:pic>
        <p:nvPicPr>
          <p:cNvPr id="1028" name="Picture 4" descr="Immagini Insegnante | Vettori Gratuiti, Foto Stock e PSD">
            <a:extLst>
              <a:ext uri="{FF2B5EF4-FFF2-40B4-BE49-F238E27FC236}">
                <a16:creationId xmlns:a16="http://schemas.microsoft.com/office/drawing/2014/main" id="{B0C6E07F-439B-3FB8-6E3E-9DF8794987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2019" y="2378466"/>
            <a:ext cx="2143125" cy="18717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nsegnante Immagini Vettoriali Stock | Depositphotos">
            <a:extLst>
              <a:ext uri="{FF2B5EF4-FFF2-40B4-BE49-F238E27FC236}">
                <a16:creationId xmlns:a16="http://schemas.microsoft.com/office/drawing/2014/main" id="{3D9E2A25-AEC6-50B3-00D2-08C913BCBF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6857" y="2357370"/>
            <a:ext cx="2562886" cy="18928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arta del docente, come fare acquisti su Amazon | Wired Italia">
            <a:extLst>
              <a:ext uri="{FF2B5EF4-FFF2-40B4-BE49-F238E27FC236}">
                <a16:creationId xmlns:a16="http://schemas.microsoft.com/office/drawing/2014/main" id="{BBF566C0-F8B7-37FF-7CA5-AA090ED68D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67250" y="2378465"/>
            <a:ext cx="2857500" cy="1892825"/>
          </a:xfrm>
          <a:prstGeom prst="rect">
            <a:avLst/>
          </a:prstGeom>
          <a:noFill/>
          <a:extLst>
            <a:ext uri="{909E8E84-426E-40DD-AFC4-6F175D3DCCD1}">
              <a14:hiddenFill xmlns:a14="http://schemas.microsoft.com/office/drawing/2010/main">
                <a:solidFill>
                  <a:srgbClr val="FFFFFF"/>
                </a:solidFill>
              </a14:hiddenFill>
            </a:ext>
          </a:extLst>
        </p:spPr>
      </p:pic>
      <p:pic>
        <p:nvPicPr>
          <p:cNvPr id="2" name="Immagine 1">
            <a:extLst>
              <a:ext uri="{FF2B5EF4-FFF2-40B4-BE49-F238E27FC236}">
                <a16:creationId xmlns:a16="http://schemas.microsoft.com/office/drawing/2014/main" id="{1AB0B3D2-9405-2B52-D2D5-702B9AFE581E}"/>
              </a:ext>
            </a:extLst>
          </p:cNvPr>
          <p:cNvPicPr>
            <a:picLocks noChangeAspect="1"/>
          </p:cNvPicPr>
          <p:nvPr/>
        </p:nvPicPr>
        <p:blipFill>
          <a:blip r:embed="rId6"/>
          <a:srcRect/>
          <a:stretch>
            <a:fillRect/>
          </a:stretch>
        </p:blipFill>
        <p:spPr bwMode="auto">
          <a:xfrm>
            <a:off x="8814816" y="514875"/>
            <a:ext cx="2883408" cy="1569659"/>
          </a:xfrm>
          <a:prstGeom prst="rect">
            <a:avLst/>
          </a:prstGeom>
          <a:noFill/>
          <a:ln w="9525">
            <a:noFill/>
            <a:miter lim="800000"/>
            <a:headEnd/>
            <a:tailEnd/>
          </a:ln>
        </p:spPr>
      </p:pic>
      <p:graphicFrame>
        <p:nvGraphicFramePr>
          <p:cNvPr id="1036" name="CasellaDiTesto 8">
            <a:extLst>
              <a:ext uri="{FF2B5EF4-FFF2-40B4-BE49-F238E27FC236}">
                <a16:creationId xmlns:a16="http://schemas.microsoft.com/office/drawing/2014/main" id="{289F5EDF-CAA2-2ED1-3973-1687E7A45C47}"/>
              </a:ext>
            </a:extLst>
          </p:cNvPr>
          <p:cNvGraphicFramePr/>
          <p:nvPr>
            <p:extLst>
              <p:ext uri="{D42A27DB-BD31-4B8C-83A1-F6EECF244321}">
                <p14:modId xmlns:p14="http://schemas.microsoft.com/office/powerpoint/2010/main" val="3395445047"/>
              </p:ext>
            </p:extLst>
          </p:nvPr>
        </p:nvGraphicFramePr>
        <p:xfrm>
          <a:off x="1729046" y="4209735"/>
          <a:ext cx="9298617" cy="230832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3" name="Immagine 2">
            <a:extLst>
              <a:ext uri="{FF2B5EF4-FFF2-40B4-BE49-F238E27FC236}">
                <a16:creationId xmlns:a16="http://schemas.microsoft.com/office/drawing/2014/main" id="{C74CC8F0-FAAD-78DC-B993-AF8C14867E13}"/>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76794" y="590842"/>
            <a:ext cx="1590918" cy="1503561"/>
          </a:xfrm>
          <a:prstGeom prst="rect">
            <a:avLst/>
          </a:prstGeom>
          <a:noFill/>
          <a:ln>
            <a:noFill/>
          </a:ln>
        </p:spPr>
      </p:pic>
    </p:spTree>
    <p:extLst>
      <p:ext uri="{BB962C8B-B14F-4D97-AF65-F5344CB8AC3E}">
        <p14:creationId xmlns:p14="http://schemas.microsoft.com/office/powerpoint/2010/main" val="3594233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3E24A1AF-D770-4B2B-241C-177E70F8D920}"/>
              </a:ext>
            </a:extLst>
          </p:cNvPr>
          <p:cNvSpPr txBox="1"/>
          <p:nvPr/>
        </p:nvSpPr>
        <p:spPr>
          <a:xfrm>
            <a:off x="675249" y="267286"/>
            <a:ext cx="10902461" cy="6409447"/>
          </a:xfrm>
          <a:prstGeom prst="rect">
            <a:avLst/>
          </a:prstGeom>
          <a:noFill/>
        </p:spPr>
        <p:txBody>
          <a:bodyPr wrap="square">
            <a:spAutoFit/>
          </a:bodyPr>
          <a:lstStyle/>
          <a:p>
            <a:pPr algn="l"/>
            <a:endParaRPr lang="it-IT" sz="1050" b="0" i="0" u="none" strike="noStrike" baseline="0" dirty="0">
              <a:solidFill>
                <a:srgbClr val="000000"/>
              </a:solidFill>
              <a:latin typeface="Calibri" panose="020F0502020204030204" pitchFamily="34" charset="0"/>
            </a:endParaRPr>
          </a:p>
          <a:p>
            <a:pPr algn="ctr"/>
            <a:r>
              <a:rPr lang="it-IT" sz="2000" i="0" u="none" strike="noStrike" baseline="0" dirty="0">
                <a:latin typeface="Times New Roman" panose="02020603050405020304" pitchFamily="18" charset="0"/>
                <a:cs typeface="Times New Roman" panose="02020603050405020304" pitchFamily="18" charset="0"/>
              </a:rPr>
              <a:t>La </a:t>
            </a:r>
            <a:r>
              <a:rPr lang="it-IT" sz="2000" dirty="0">
                <a:latin typeface="Times New Roman" panose="02020603050405020304" pitchFamily="18" charset="0"/>
                <a:cs typeface="Times New Roman" panose="02020603050405020304" pitchFamily="18" charset="0"/>
              </a:rPr>
              <a:t>CM n.65741 </a:t>
            </a:r>
            <a:r>
              <a:rPr lang="it-IT" sz="2000" i="0" u="none" strike="noStrike" baseline="0" dirty="0">
                <a:latin typeface="Times New Roman" panose="02020603050405020304" pitchFamily="18" charset="0"/>
                <a:cs typeface="Times New Roman" panose="02020603050405020304" pitchFamily="18" charset="0"/>
              </a:rPr>
              <a:t>del 7/11/2023 fornisce </a:t>
            </a:r>
            <a:r>
              <a:rPr lang="it-IT" sz="2000" b="1" i="0" u="sng" strike="noStrike" baseline="0" dirty="0">
                <a:latin typeface="Times New Roman" panose="02020603050405020304" pitchFamily="18" charset="0"/>
                <a:cs typeface="Times New Roman" panose="02020603050405020304" pitchFamily="18" charset="0"/>
              </a:rPr>
              <a:t>indicazioni</a:t>
            </a:r>
            <a:r>
              <a:rPr lang="it-IT" sz="2000" i="0" u="none" strike="noStrike" baseline="0" dirty="0">
                <a:latin typeface="Times New Roman" panose="02020603050405020304" pitchFamily="18" charset="0"/>
                <a:cs typeface="Times New Roman" panose="02020603050405020304" pitchFamily="18" charset="0"/>
              </a:rPr>
              <a:t> sul periodo di formazione e prova dei docenti neoassunti e dei docenti che hanno ottenuto il passaggio di ruolo nell’a.s. 2023/2024, </a:t>
            </a:r>
          </a:p>
          <a:p>
            <a:pPr algn="ctr"/>
            <a:r>
              <a:rPr lang="it-IT" sz="2000" i="0" u="none" strike="noStrike" baseline="0" dirty="0">
                <a:latin typeface="Times New Roman" panose="02020603050405020304" pitchFamily="18" charset="0"/>
                <a:cs typeface="Times New Roman" panose="02020603050405020304" pitchFamily="18" charset="0"/>
              </a:rPr>
              <a:t>in riferimento alle </a:t>
            </a:r>
            <a:r>
              <a:rPr lang="it-IT" sz="2000" b="1" i="0" u="sng" strike="noStrike" baseline="0" dirty="0">
                <a:latin typeface="Times New Roman" panose="02020603050405020304" pitchFamily="18" charset="0"/>
                <a:cs typeface="Times New Roman" panose="02020603050405020304" pitchFamily="18" charset="0"/>
              </a:rPr>
              <a:t>attività formative</a:t>
            </a:r>
            <a:r>
              <a:rPr lang="it-IT" sz="2000" dirty="0">
                <a:latin typeface="Times New Roman" panose="02020603050405020304" pitchFamily="18" charset="0"/>
                <a:cs typeface="Times New Roman" panose="02020603050405020304" pitchFamily="18" charset="0"/>
              </a:rPr>
              <a:t>.</a:t>
            </a:r>
            <a:endParaRPr lang="it-IT" sz="2000" i="0" u="none" strike="noStrike" baseline="0" dirty="0">
              <a:latin typeface="Times New Roman" panose="02020603050405020304" pitchFamily="18" charset="0"/>
              <a:cs typeface="Times New Roman" panose="02020603050405020304" pitchFamily="18" charset="0"/>
            </a:endParaRPr>
          </a:p>
          <a:p>
            <a:pPr algn="ctr"/>
            <a:r>
              <a:rPr lang="it-IT" sz="2000" i="0" u="none" strike="noStrike" baseline="0" dirty="0">
                <a:latin typeface="Times New Roman" panose="02020603050405020304" pitchFamily="18" charset="0"/>
                <a:cs typeface="Times New Roman" panose="02020603050405020304" pitchFamily="18" charset="0"/>
              </a:rPr>
              <a:t>Richiama il DM n. 226/2022 che </a:t>
            </a:r>
            <a:r>
              <a:rPr lang="it-IT" sz="2000" b="1" i="0" u="sng" strike="noStrike" baseline="0" dirty="0">
                <a:latin typeface="Times New Roman" panose="02020603050405020304" pitchFamily="18" charset="0"/>
                <a:cs typeface="Times New Roman" panose="02020603050405020304" pitchFamily="18" charset="0"/>
              </a:rPr>
              <a:t>disciplina</a:t>
            </a:r>
            <a:r>
              <a:rPr lang="it-IT" sz="2000" i="0" u="none" strike="noStrike" baseline="0" dirty="0">
                <a:latin typeface="Times New Roman" panose="02020603050405020304" pitchFamily="18" charset="0"/>
                <a:cs typeface="Times New Roman" panose="02020603050405020304" pitchFamily="18" charset="0"/>
              </a:rPr>
              <a:t> l’intero percorso di formazione e prova </a:t>
            </a:r>
          </a:p>
          <a:p>
            <a:pPr algn="ctr"/>
            <a:r>
              <a:rPr lang="it-IT" sz="2000" i="0" u="none" strike="noStrike" baseline="0" dirty="0">
                <a:latin typeface="Times New Roman" panose="02020603050405020304" pitchFamily="18" charset="0"/>
                <a:cs typeface="Times New Roman" panose="02020603050405020304" pitchFamily="18" charset="0"/>
              </a:rPr>
              <a:t>del personale docente, nonché le modalità di </a:t>
            </a:r>
            <a:r>
              <a:rPr lang="it-IT" sz="2000" b="1" i="0" u="sng" strike="noStrike" baseline="0" dirty="0">
                <a:latin typeface="Times New Roman" panose="02020603050405020304" pitchFamily="18" charset="0"/>
                <a:cs typeface="Times New Roman" panose="02020603050405020304" pitchFamily="18" charset="0"/>
              </a:rPr>
              <a:t>svolgimento del test finale</a:t>
            </a:r>
            <a:r>
              <a:rPr lang="it-IT" sz="2000" i="0" u="none" strike="noStrike" baseline="0" dirty="0">
                <a:latin typeface="Times New Roman" panose="02020603050405020304" pitchFamily="18" charset="0"/>
                <a:cs typeface="Times New Roman" panose="02020603050405020304" pitchFamily="18" charset="0"/>
              </a:rPr>
              <a:t>, le </a:t>
            </a:r>
            <a:r>
              <a:rPr lang="it-IT" sz="2000" b="1" i="0" u="sng" strike="noStrike" baseline="0" dirty="0">
                <a:latin typeface="Times New Roman" panose="02020603050405020304" pitchFamily="18" charset="0"/>
                <a:cs typeface="Times New Roman" panose="02020603050405020304" pitchFamily="18" charset="0"/>
              </a:rPr>
              <a:t>procedure</a:t>
            </a:r>
            <a:r>
              <a:rPr lang="it-IT" sz="2000" i="0" u="none" strike="noStrike" baseline="0" dirty="0">
                <a:latin typeface="Times New Roman" panose="02020603050405020304" pitchFamily="18" charset="0"/>
                <a:cs typeface="Times New Roman" panose="02020603050405020304" pitchFamily="18" charset="0"/>
              </a:rPr>
              <a:t> e i </a:t>
            </a:r>
            <a:r>
              <a:rPr lang="it-IT" sz="2000" b="1" i="0" u="sng" strike="noStrike" baseline="0" dirty="0">
                <a:latin typeface="Times New Roman" panose="02020603050405020304" pitchFamily="18" charset="0"/>
                <a:cs typeface="Times New Roman" panose="02020603050405020304" pitchFamily="18" charset="0"/>
              </a:rPr>
              <a:t>criteri</a:t>
            </a:r>
            <a:r>
              <a:rPr lang="it-IT" sz="2000" i="0" u="none" strike="noStrike" baseline="0" dirty="0">
                <a:latin typeface="Times New Roman" panose="02020603050405020304" pitchFamily="18" charset="0"/>
                <a:cs typeface="Times New Roman" panose="02020603050405020304" pitchFamily="18" charset="0"/>
              </a:rPr>
              <a:t> </a:t>
            </a:r>
          </a:p>
          <a:p>
            <a:pPr algn="ctr"/>
            <a:r>
              <a:rPr lang="it-IT" sz="2000" i="0" u="none" strike="noStrike" baseline="0" dirty="0">
                <a:latin typeface="Times New Roman" panose="02020603050405020304" pitchFamily="18" charset="0"/>
                <a:cs typeface="Times New Roman" panose="02020603050405020304" pitchFamily="18" charset="0"/>
              </a:rPr>
              <a:t>di </a:t>
            </a:r>
            <a:r>
              <a:rPr lang="it-IT" sz="2000" b="1" i="0" u="sng" strike="noStrike" baseline="0" dirty="0">
                <a:latin typeface="Times New Roman" panose="02020603050405020304" pitchFamily="18" charset="0"/>
                <a:cs typeface="Times New Roman" panose="02020603050405020304" pitchFamily="18" charset="0"/>
              </a:rPr>
              <a:t>valutazione</a:t>
            </a:r>
            <a:r>
              <a:rPr lang="it-IT" sz="2000" i="0" u="none" strike="noStrike" baseline="0" dirty="0">
                <a:latin typeface="Times New Roman" panose="02020603050405020304" pitchFamily="18" charset="0"/>
                <a:cs typeface="Times New Roman" panose="02020603050405020304" pitchFamily="18" charset="0"/>
              </a:rPr>
              <a:t> del personale docente in periodo di prova. </a:t>
            </a:r>
          </a:p>
          <a:p>
            <a:pPr algn="ctr"/>
            <a:r>
              <a:rPr lang="it-IT" sz="2000" i="0" u="none" strike="noStrike" baseline="0" dirty="0">
                <a:latin typeface="Times New Roman" panose="02020603050405020304" pitchFamily="18" charset="0"/>
                <a:cs typeface="Times New Roman" panose="02020603050405020304" pitchFamily="18" charset="0"/>
              </a:rPr>
              <a:t>Al punto 3) la CM ribadisce quanto previsto </a:t>
            </a:r>
            <a:r>
              <a:rPr lang="it-IT" sz="2000" b="0" i="0" u="none" strike="noStrike" baseline="0" dirty="0">
                <a:latin typeface="Times New Roman" panose="02020603050405020304" pitchFamily="18" charset="0"/>
                <a:cs typeface="Times New Roman" panose="02020603050405020304" pitchFamily="18" charset="0"/>
              </a:rPr>
              <a:t>dal comma 1 art. 2</a:t>
            </a:r>
            <a:r>
              <a:rPr lang="it-IT" sz="2000" dirty="0">
                <a:latin typeface="Times New Roman" panose="02020603050405020304" pitchFamily="18" charset="0"/>
                <a:cs typeface="Times New Roman" panose="02020603050405020304" pitchFamily="18" charset="0"/>
              </a:rPr>
              <a:t> </a:t>
            </a:r>
            <a:r>
              <a:rPr lang="it-IT" sz="2000" b="0" i="0" u="none" strike="noStrike" baseline="0" dirty="0">
                <a:latin typeface="Times New Roman" panose="02020603050405020304" pitchFamily="18" charset="0"/>
                <a:cs typeface="Times New Roman" panose="02020603050405020304" pitchFamily="18" charset="0"/>
              </a:rPr>
              <a:t>DM n. 226/2022</a:t>
            </a:r>
          </a:p>
          <a:p>
            <a:pPr algn="ctr"/>
            <a:r>
              <a:rPr lang="it-IT" sz="2000" b="0" i="0" u="none" strike="noStrike" baseline="0" dirty="0">
                <a:latin typeface="Times New Roman" panose="02020603050405020304" pitchFamily="18" charset="0"/>
                <a:cs typeface="Times New Roman" panose="02020603050405020304" pitchFamily="18" charset="0"/>
              </a:rPr>
              <a:t>ovvero che sono </a:t>
            </a:r>
            <a:r>
              <a:rPr lang="it-IT" sz="2000" b="1" i="0" u="sng" strike="noStrike" baseline="0" dirty="0">
                <a:latin typeface="Times New Roman" panose="02020603050405020304" pitchFamily="18" charset="0"/>
                <a:cs typeface="Times New Roman" panose="02020603050405020304" pitchFamily="18" charset="0"/>
              </a:rPr>
              <a:t>tenuti</a:t>
            </a:r>
            <a:r>
              <a:rPr lang="it-IT" sz="2000" b="0" i="0" u="none" strike="noStrike" baseline="0" dirty="0">
                <a:latin typeface="Times New Roman" panose="02020603050405020304" pitchFamily="18" charset="0"/>
                <a:cs typeface="Times New Roman" panose="02020603050405020304" pitchFamily="18" charset="0"/>
              </a:rPr>
              <a:t> al periodo di formazione e prova:</a:t>
            </a:r>
          </a:p>
          <a:p>
            <a:pPr marL="285750" indent="-285750" algn="just">
              <a:buFont typeface="Wingdings" panose="05000000000000000000" pitchFamily="2" charset="2"/>
              <a:buChar char="§"/>
            </a:pPr>
            <a:r>
              <a:rPr lang="it-IT" sz="2000" dirty="0">
                <a:latin typeface="Times New Roman" panose="02020603050405020304" pitchFamily="18" charset="0"/>
                <a:cs typeface="Times New Roman" panose="02020603050405020304" pitchFamily="18" charset="0"/>
              </a:rPr>
              <a:t>i </a:t>
            </a:r>
            <a:r>
              <a:rPr lang="it-IT" sz="2000" b="0" i="0" u="none" strike="noStrike" baseline="0" dirty="0">
                <a:latin typeface="Times New Roman" panose="02020603050405020304" pitchFamily="18" charset="0"/>
                <a:cs typeface="Times New Roman" panose="02020603050405020304" pitchFamily="18" charset="0"/>
              </a:rPr>
              <a:t>docenti al primo anno di servizio con incarico a tempo </a:t>
            </a:r>
            <a:r>
              <a:rPr lang="it-IT" sz="2000" b="1" i="0" u="sng" strike="noStrike" baseline="0" dirty="0">
                <a:latin typeface="Times New Roman" panose="02020603050405020304" pitchFamily="18" charset="0"/>
                <a:cs typeface="Times New Roman" panose="02020603050405020304" pitchFamily="18" charset="0"/>
              </a:rPr>
              <a:t>indeterminato</a:t>
            </a:r>
            <a:r>
              <a:rPr lang="it-IT" sz="2000" b="0" i="0" u="none" strike="noStrike" baseline="0" dirty="0">
                <a:latin typeface="Times New Roman" panose="02020603050405020304" pitchFamily="18" charset="0"/>
                <a:cs typeface="Times New Roman" panose="02020603050405020304" pitchFamily="18" charset="0"/>
              </a:rPr>
              <a:t>, a qualunque titolo conferito, che aspirino alla conferma nel ruolo</a:t>
            </a:r>
          </a:p>
          <a:p>
            <a:pPr marL="285750" indent="-285750" algn="just">
              <a:buFont typeface="Wingdings" panose="05000000000000000000" pitchFamily="2" charset="2"/>
              <a:buChar char="§"/>
            </a:pPr>
            <a:r>
              <a:rPr lang="it-IT" sz="2000" dirty="0">
                <a:latin typeface="Times New Roman" panose="02020603050405020304" pitchFamily="18" charset="0"/>
                <a:cs typeface="Times New Roman" panose="02020603050405020304" pitchFamily="18" charset="0"/>
              </a:rPr>
              <a:t>i </a:t>
            </a:r>
            <a:r>
              <a:rPr lang="it-IT" sz="2000" b="0" i="0" u="none" strike="noStrike" baseline="0" dirty="0">
                <a:latin typeface="Times New Roman" panose="02020603050405020304" pitchFamily="18" charset="0"/>
                <a:cs typeface="Times New Roman" panose="02020603050405020304" pitchFamily="18" charset="0"/>
              </a:rPr>
              <a:t>docenti per i quali sia stata richiesta la </a:t>
            </a:r>
            <a:r>
              <a:rPr lang="it-IT" sz="2000" b="1" i="0" u="sng" strike="noStrike" baseline="0" dirty="0">
                <a:latin typeface="Times New Roman" panose="02020603050405020304" pitchFamily="18" charset="0"/>
                <a:cs typeface="Times New Roman" panose="02020603050405020304" pitchFamily="18" charset="0"/>
              </a:rPr>
              <a:t>proroga</a:t>
            </a:r>
            <a:r>
              <a:rPr lang="it-IT" sz="2000" b="0" i="0" u="none" strike="noStrike" baseline="0" dirty="0">
                <a:latin typeface="Times New Roman" panose="02020603050405020304" pitchFamily="18" charset="0"/>
                <a:cs typeface="Times New Roman" panose="02020603050405020304" pitchFamily="18" charset="0"/>
              </a:rPr>
              <a:t> del periodo di formazione e prova o che </a:t>
            </a:r>
            <a:r>
              <a:rPr lang="it-IT" sz="2000" b="1" i="0" u="sng" strike="noStrike" baseline="0" dirty="0">
                <a:latin typeface="Times New Roman" panose="02020603050405020304" pitchFamily="18" charset="0"/>
                <a:cs typeface="Times New Roman" panose="02020603050405020304" pitchFamily="18" charset="0"/>
              </a:rPr>
              <a:t>non</a:t>
            </a:r>
            <a:r>
              <a:rPr lang="it-IT" sz="2000" b="0" i="0" u="none" strike="noStrike" baseline="0" dirty="0">
                <a:latin typeface="Times New Roman" panose="02020603050405020304" pitchFamily="18" charset="0"/>
                <a:cs typeface="Times New Roman" panose="02020603050405020304" pitchFamily="18" charset="0"/>
              </a:rPr>
              <a:t> abbiano potuto completarlo negli anni precedenti. In ogni caso la ripetizione del periodo comporta la </a:t>
            </a:r>
            <a:r>
              <a:rPr lang="it-IT" sz="2000" b="1" i="0" u="sng" strike="noStrike" baseline="0" dirty="0">
                <a:latin typeface="Times New Roman" panose="02020603050405020304" pitchFamily="18" charset="0"/>
                <a:cs typeface="Times New Roman" panose="02020603050405020304" pitchFamily="18" charset="0"/>
              </a:rPr>
              <a:t>partecipazione</a:t>
            </a:r>
            <a:r>
              <a:rPr lang="it-IT" sz="2000" b="0" i="0" u="none" strike="noStrike" baseline="0" dirty="0">
                <a:latin typeface="Times New Roman" panose="02020603050405020304" pitchFamily="18" charset="0"/>
                <a:cs typeface="Times New Roman" panose="02020603050405020304" pitchFamily="18" charset="0"/>
              </a:rPr>
              <a:t> alle connesse attività di formazione, che sono da considerarsi parte integrante del servizio in anno di prova</a:t>
            </a:r>
          </a:p>
          <a:p>
            <a:pPr marL="285750" indent="-285750" algn="just">
              <a:buFont typeface="Wingdings" panose="05000000000000000000" pitchFamily="2" charset="2"/>
              <a:buChar char="§"/>
            </a:pPr>
            <a:r>
              <a:rPr lang="it-IT" sz="2000" b="0" i="0" u="none" strike="noStrike" baseline="0" dirty="0">
                <a:latin typeface="Times New Roman" panose="02020603050405020304" pitchFamily="18" charset="0"/>
                <a:cs typeface="Times New Roman" panose="02020603050405020304" pitchFamily="18" charset="0"/>
              </a:rPr>
              <a:t>i docenti che, in caso di </a:t>
            </a:r>
            <a:r>
              <a:rPr lang="it-IT" sz="2000" b="1" i="0" u="sng" strike="noStrike" baseline="0" dirty="0">
                <a:latin typeface="Times New Roman" panose="02020603050405020304" pitchFamily="18" charset="0"/>
                <a:cs typeface="Times New Roman" panose="02020603050405020304" pitchFamily="18" charset="0"/>
              </a:rPr>
              <a:t>mancato</a:t>
            </a:r>
            <a:r>
              <a:rPr lang="it-IT" sz="2000" b="0" i="0" u="none" strike="noStrike" baseline="0" dirty="0">
                <a:latin typeface="Times New Roman" panose="02020603050405020304" pitchFamily="18" charset="0"/>
                <a:cs typeface="Times New Roman" panose="02020603050405020304" pitchFamily="18" charset="0"/>
              </a:rPr>
              <a:t> superamento del test finale e di valutazione negativa, devono </a:t>
            </a:r>
            <a:r>
              <a:rPr lang="it-IT" sz="2000" b="1" i="0" u="sng" strike="noStrike" baseline="0" dirty="0">
                <a:latin typeface="Times New Roman" panose="02020603050405020304" pitchFamily="18" charset="0"/>
                <a:cs typeface="Times New Roman" panose="02020603050405020304" pitchFamily="18" charset="0"/>
              </a:rPr>
              <a:t>ripetere</a:t>
            </a:r>
            <a:r>
              <a:rPr lang="it-IT" sz="2000" b="0" i="0" u="none" strike="noStrike" baseline="0" dirty="0">
                <a:latin typeface="Times New Roman" panose="02020603050405020304" pitchFamily="18" charset="0"/>
                <a:cs typeface="Times New Roman" panose="02020603050405020304" pitchFamily="18" charset="0"/>
              </a:rPr>
              <a:t> il periodo di formazione e prova</a:t>
            </a:r>
          </a:p>
          <a:p>
            <a:pPr marL="285750" indent="-285750" algn="just">
              <a:buFont typeface="Wingdings" panose="05000000000000000000" pitchFamily="2" charset="2"/>
              <a:buChar char="§"/>
            </a:pPr>
            <a:r>
              <a:rPr lang="it-IT" sz="2000" dirty="0">
                <a:latin typeface="Times New Roman" panose="02020603050405020304" pitchFamily="18" charset="0"/>
                <a:cs typeface="Times New Roman" panose="02020603050405020304" pitchFamily="18" charset="0"/>
              </a:rPr>
              <a:t>i </a:t>
            </a:r>
            <a:r>
              <a:rPr lang="it-IT" sz="2000" b="0" i="0" u="none" strike="noStrike" baseline="0" dirty="0">
                <a:latin typeface="Times New Roman" panose="02020603050405020304" pitchFamily="18" charset="0"/>
                <a:cs typeface="Times New Roman" panose="02020603050405020304" pitchFamily="18" charset="0"/>
              </a:rPr>
              <a:t>docenti per i quali sia stato disposto il </a:t>
            </a:r>
            <a:r>
              <a:rPr lang="it-IT" sz="2000" b="1" i="0" u="sng" strike="noStrike" baseline="0" dirty="0">
                <a:latin typeface="Times New Roman" panose="02020603050405020304" pitchFamily="18" charset="0"/>
                <a:cs typeface="Times New Roman" panose="02020603050405020304" pitchFamily="18" charset="0"/>
              </a:rPr>
              <a:t>passaggio</a:t>
            </a:r>
            <a:r>
              <a:rPr lang="it-IT" sz="2000" b="0" i="0" u="none" strike="noStrike" baseline="0" dirty="0">
                <a:latin typeface="Times New Roman" panose="02020603050405020304" pitchFamily="18" charset="0"/>
                <a:cs typeface="Times New Roman" panose="02020603050405020304" pitchFamily="18" charset="0"/>
              </a:rPr>
              <a:t> di </a:t>
            </a:r>
            <a:r>
              <a:rPr lang="it-IT" sz="2000" b="1" i="0" u="sng" strike="noStrike" baseline="0" dirty="0">
                <a:latin typeface="Times New Roman" panose="02020603050405020304" pitchFamily="18" charset="0"/>
                <a:cs typeface="Times New Roman" panose="02020603050405020304" pitchFamily="18" charset="0"/>
              </a:rPr>
              <a:t>ruolo</a:t>
            </a:r>
          </a:p>
          <a:p>
            <a:pPr marL="285750" indent="-285750" algn="just">
              <a:buFont typeface="Wingdings" panose="05000000000000000000" pitchFamily="2" charset="2"/>
              <a:buChar char="§"/>
            </a:pPr>
            <a:r>
              <a:rPr lang="it-IT" sz="2000" dirty="0">
                <a:latin typeface="Times New Roman" panose="02020603050405020304" pitchFamily="18" charset="0"/>
                <a:cs typeface="Times New Roman" panose="02020603050405020304" pitchFamily="18" charset="0"/>
              </a:rPr>
              <a:t>i</a:t>
            </a:r>
            <a:r>
              <a:rPr lang="it-IT" sz="2000" b="0" i="0" u="none" strike="noStrike" baseline="0" dirty="0">
                <a:latin typeface="Times New Roman" panose="02020603050405020304" pitchFamily="18" charset="0"/>
                <a:cs typeface="Times New Roman" panose="02020603050405020304" pitchFamily="18" charset="0"/>
              </a:rPr>
              <a:t> docenti vincitori di concorso, che abbiano l’</a:t>
            </a:r>
            <a:r>
              <a:rPr lang="it-IT" sz="2000" b="1" i="0" u="sng" strike="noStrike" baseline="0" dirty="0">
                <a:latin typeface="Times New Roman" panose="02020603050405020304" pitchFamily="18" charset="0"/>
                <a:cs typeface="Times New Roman" panose="02020603050405020304" pitchFamily="18" charset="0"/>
              </a:rPr>
              <a:t>abilitazione</a:t>
            </a:r>
            <a:r>
              <a:rPr lang="it-IT" sz="2000" b="0" i="0" u="none" strike="noStrike" baseline="0" dirty="0">
                <a:latin typeface="Times New Roman" panose="02020603050405020304" pitchFamily="18" charset="0"/>
                <a:cs typeface="Times New Roman" panose="02020603050405020304" pitchFamily="18" charset="0"/>
              </a:rPr>
              <a:t> all’insegnamento o che l’acquisiscano ai sensi del comma 2 art. 13 Dlvo n. 59/2019, che si trovano al primo anno di servizio con incarico a tempo indeterminato</a:t>
            </a:r>
          </a:p>
        </p:txBody>
      </p:sp>
    </p:spTree>
    <p:extLst>
      <p:ext uri="{BB962C8B-B14F-4D97-AF65-F5344CB8AC3E}">
        <p14:creationId xmlns:p14="http://schemas.microsoft.com/office/powerpoint/2010/main" val="1715576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963E1095-7195-8DB2-3112-1D69E726781C}"/>
              </a:ext>
            </a:extLst>
          </p:cNvPr>
          <p:cNvSpPr txBox="1"/>
          <p:nvPr/>
        </p:nvSpPr>
        <p:spPr>
          <a:xfrm>
            <a:off x="609600" y="422031"/>
            <a:ext cx="10900229" cy="6001643"/>
          </a:xfrm>
          <a:prstGeom prst="rect">
            <a:avLst/>
          </a:prstGeom>
          <a:noFill/>
        </p:spPr>
        <p:txBody>
          <a:bodyPr wrap="square">
            <a:spAutoFit/>
          </a:bodyPr>
          <a:lstStyle/>
          <a:p>
            <a:pPr marL="285750" indent="-285750" algn="just">
              <a:buFont typeface="Wingdings" panose="05000000000000000000" pitchFamily="2" charset="2"/>
              <a:buChar char="§"/>
            </a:pPr>
            <a:r>
              <a:rPr lang="it-IT" sz="2000" dirty="0">
                <a:latin typeface="Times New Roman" panose="02020603050405020304" pitchFamily="18" charset="0"/>
                <a:cs typeface="Times New Roman" panose="02020603050405020304" pitchFamily="18" charset="0"/>
              </a:rPr>
              <a:t>i</a:t>
            </a:r>
            <a:r>
              <a:rPr lang="it-IT" sz="2000" b="0" i="0" u="none" strike="noStrike" baseline="0" dirty="0">
                <a:latin typeface="Times New Roman" panose="02020603050405020304" pitchFamily="18" charset="0"/>
                <a:cs typeface="Times New Roman" panose="02020603050405020304" pitchFamily="18" charset="0"/>
              </a:rPr>
              <a:t> docenti assunti a tempo determinato in attuazione delle </a:t>
            </a:r>
            <a:r>
              <a:rPr lang="it-IT" sz="2000" b="1" i="0" u="sng" strike="noStrike" baseline="0" dirty="0">
                <a:latin typeface="Times New Roman" panose="02020603050405020304" pitchFamily="18" charset="0"/>
                <a:cs typeface="Times New Roman" panose="02020603050405020304" pitchFamily="18" charset="0"/>
              </a:rPr>
              <a:t>procedure</a:t>
            </a:r>
            <a:r>
              <a:rPr lang="it-IT" sz="2000" b="0" i="0" u="none" strike="noStrike" baseline="0" dirty="0">
                <a:latin typeface="Times New Roman" panose="02020603050405020304" pitchFamily="18" charset="0"/>
                <a:cs typeface="Times New Roman" panose="02020603050405020304" pitchFamily="18" charset="0"/>
              </a:rPr>
              <a:t> di cui all’art. 5, commi da 5 a 12 del DL n. 44/2023 , convertito con modificazioni dalla </a:t>
            </a:r>
            <a:r>
              <a:rPr lang="it-IT" sz="2000" dirty="0">
                <a:latin typeface="Times New Roman" panose="02020603050405020304" pitchFamily="18" charset="0"/>
                <a:cs typeface="Times New Roman" panose="02020603050405020304" pitchFamily="18" charset="0"/>
              </a:rPr>
              <a:t>L</a:t>
            </a:r>
            <a:r>
              <a:rPr lang="it-IT" sz="2000" b="0" i="0" u="none" strike="noStrike" baseline="0" dirty="0">
                <a:latin typeface="Times New Roman" panose="02020603050405020304" pitchFamily="18" charset="0"/>
                <a:cs typeface="Times New Roman" panose="02020603050405020304" pitchFamily="18" charset="0"/>
              </a:rPr>
              <a:t>egge n. 74/2023;</a:t>
            </a:r>
          </a:p>
          <a:p>
            <a:pPr marL="285750" indent="-285750" algn="just">
              <a:buFont typeface="Wingdings" panose="05000000000000000000" pitchFamily="2" charset="2"/>
              <a:buChar char="§"/>
            </a:pPr>
            <a:r>
              <a:rPr lang="it-IT" sz="2000" dirty="0">
                <a:latin typeface="Times New Roman" panose="02020603050405020304" pitchFamily="18" charset="0"/>
                <a:cs typeface="Times New Roman" panose="02020603050405020304" pitchFamily="18" charset="0"/>
              </a:rPr>
              <a:t>i</a:t>
            </a:r>
            <a:r>
              <a:rPr lang="it-IT" sz="2000" b="0" i="0" u="none" strike="noStrike" baseline="0" dirty="0">
                <a:latin typeface="Times New Roman" panose="02020603050405020304" pitchFamily="18" charset="0"/>
                <a:cs typeface="Times New Roman" panose="02020603050405020304" pitchFamily="18" charset="0"/>
              </a:rPr>
              <a:t> docenti assunti a tempo determinato in attuazione delle </a:t>
            </a:r>
            <a:r>
              <a:rPr lang="it-IT" sz="2000" b="1" i="0" u="sng" strike="noStrike" baseline="0" dirty="0">
                <a:latin typeface="Times New Roman" panose="02020603050405020304" pitchFamily="18" charset="0"/>
                <a:cs typeface="Times New Roman" panose="02020603050405020304" pitchFamily="18" charset="0"/>
              </a:rPr>
              <a:t>procedure</a:t>
            </a:r>
            <a:r>
              <a:rPr lang="it-IT" sz="2000" b="0" i="0" u="none" strike="noStrike" baseline="0" dirty="0">
                <a:latin typeface="Times New Roman" panose="02020603050405020304" pitchFamily="18" charset="0"/>
                <a:cs typeface="Times New Roman" panose="02020603050405020304" pitchFamily="18" charset="0"/>
              </a:rPr>
              <a:t> di cui all’art. 59, comma 9</a:t>
            </a:r>
            <a:r>
              <a:rPr lang="it-IT" sz="2000" dirty="0">
                <a:latin typeface="Times New Roman" panose="02020603050405020304" pitchFamily="18" charset="0"/>
                <a:cs typeface="Times New Roman" panose="02020603050405020304" pitchFamily="18" charset="0"/>
              </a:rPr>
              <a:t>-bis </a:t>
            </a:r>
            <a:r>
              <a:rPr lang="it-IT" sz="2000" b="0" i="0" strike="noStrike" baseline="0" dirty="0">
                <a:latin typeface="Times New Roman" panose="02020603050405020304" pitchFamily="18" charset="0"/>
                <a:cs typeface="Times New Roman" panose="02020603050405020304" pitchFamily="18" charset="0"/>
              </a:rPr>
              <a:t>del DL n. 73/2021. Qualora il personale interessato abbia già esperito positivamente il periodo di formazione e prova nello stesso ordine e grado, sarà, comunque, tenuto ad </a:t>
            </a:r>
            <a:r>
              <a:rPr lang="it-IT" sz="2000" b="1" i="0" u="sng" strike="noStrike" baseline="0" dirty="0">
                <a:latin typeface="Times New Roman" panose="02020603050405020304" pitchFamily="18" charset="0"/>
                <a:cs typeface="Times New Roman" panose="02020603050405020304" pitchFamily="18" charset="0"/>
              </a:rPr>
              <a:t>acquisire</a:t>
            </a:r>
            <a:r>
              <a:rPr lang="it-IT" sz="2000" b="0" i="0" strike="noStrike" baseline="0" dirty="0">
                <a:latin typeface="Times New Roman" panose="02020603050405020304" pitchFamily="18" charset="0"/>
                <a:cs typeface="Times New Roman" panose="02020603050405020304" pitchFamily="18" charset="0"/>
              </a:rPr>
              <a:t> i 5 CFU di cui all’art. 18 del DM 108/2022</a:t>
            </a:r>
            <a:endParaRPr lang="it-IT"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it-IT" sz="2000" b="0" i="0" u="none" strike="noStrike" baseline="0" dirty="0">
              <a:latin typeface="Times New Roman" panose="02020603050405020304" pitchFamily="18" charset="0"/>
              <a:cs typeface="Times New Roman" panose="02020603050405020304" pitchFamily="18" charset="0"/>
            </a:endParaRPr>
          </a:p>
          <a:p>
            <a:pPr algn="ctr"/>
            <a:endParaRPr lang="it-IT" sz="2800" b="0" i="0" u="none" strike="noStrike" baseline="0" dirty="0">
              <a:latin typeface="Times New Roman" panose="02020603050405020304" pitchFamily="18" charset="0"/>
              <a:cs typeface="Times New Roman" panose="02020603050405020304" pitchFamily="18" charset="0"/>
            </a:endParaRPr>
          </a:p>
          <a:p>
            <a:pPr algn="ctr"/>
            <a:endParaRPr lang="it-IT" sz="2800" dirty="0">
              <a:latin typeface="Times New Roman" panose="02020603050405020304" pitchFamily="18" charset="0"/>
              <a:cs typeface="Times New Roman" panose="02020603050405020304" pitchFamily="18" charset="0"/>
            </a:endParaRPr>
          </a:p>
          <a:p>
            <a:pPr algn="ctr"/>
            <a:r>
              <a:rPr lang="it-IT" sz="2800" b="0" i="0" u="none" strike="noStrike" baseline="0" dirty="0">
                <a:latin typeface="Times New Roman" panose="02020603050405020304" pitchFamily="18" charset="0"/>
                <a:cs typeface="Times New Roman" panose="02020603050405020304" pitchFamily="18" charset="0"/>
              </a:rPr>
              <a:t>Ai sensi del </a:t>
            </a:r>
            <a:r>
              <a:rPr lang="it-IT" sz="2800" dirty="0">
                <a:latin typeface="Times New Roman" panose="02020603050405020304" pitchFamily="18" charset="0"/>
                <a:cs typeface="Times New Roman" panose="02020603050405020304" pitchFamily="18" charset="0"/>
              </a:rPr>
              <a:t>DM </a:t>
            </a:r>
            <a:r>
              <a:rPr lang="it-IT" sz="2800" b="0" i="0" u="none" strike="noStrike" baseline="0" dirty="0">
                <a:latin typeface="Times New Roman" panose="02020603050405020304" pitchFamily="18" charset="0"/>
                <a:cs typeface="Times New Roman" panose="02020603050405020304" pitchFamily="18" charset="0"/>
              </a:rPr>
              <a:t>n. 226/2022, il </a:t>
            </a:r>
            <a:r>
              <a:rPr lang="it-IT" sz="2800" b="1" i="0" u="sng" strike="noStrike" baseline="0" dirty="0">
                <a:latin typeface="Times New Roman" panose="02020603050405020304" pitchFamily="18" charset="0"/>
                <a:cs typeface="Times New Roman" panose="02020603050405020304" pitchFamily="18" charset="0"/>
              </a:rPr>
              <a:t>superamento</a:t>
            </a:r>
            <a:r>
              <a:rPr lang="it-IT" sz="2800" b="0" i="0" u="none" strike="noStrike" baseline="0" dirty="0">
                <a:latin typeface="Times New Roman" panose="02020603050405020304" pitchFamily="18" charset="0"/>
                <a:cs typeface="Times New Roman" panose="02020603050405020304" pitchFamily="18" charset="0"/>
              </a:rPr>
              <a:t> del periodo di formazione e prova è </a:t>
            </a:r>
            <a:r>
              <a:rPr lang="it-IT" sz="2800" b="1" i="0" u="sng" strike="noStrike" baseline="0" dirty="0">
                <a:latin typeface="Times New Roman" panose="02020603050405020304" pitchFamily="18" charset="0"/>
                <a:cs typeface="Times New Roman" panose="02020603050405020304" pitchFamily="18" charset="0"/>
              </a:rPr>
              <a:t>subordinato</a:t>
            </a:r>
            <a:r>
              <a:rPr lang="it-IT" sz="2800" b="0" i="0" u="none" strike="noStrike" baseline="0" dirty="0">
                <a:latin typeface="Times New Roman" panose="02020603050405020304" pitchFamily="18" charset="0"/>
                <a:cs typeface="Times New Roman" panose="02020603050405020304" pitchFamily="18" charset="0"/>
              </a:rPr>
              <a:t> allo svolgimento del </a:t>
            </a:r>
            <a:r>
              <a:rPr lang="it-IT" sz="2800" b="1" i="0" u="sng" strike="noStrike" baseline="0" dirty="0">
                <a:latin typeface="Times New Roman" panose="02020603050405020304" pitchFamily="18" charset="0"/>
                <a:cs typeface="Times New Roman" panose="02020603050405020304" pitchFamily="18" charset="0"/>
              </a:rPr>
              <a:t>servizio effettivamente prestato </a:t>
            </a:r>
            <a:r>
              <a:rPr lang="it-IT" sz="2800" b="0" i="0" u="none" strike="noStrike" baseline="0" dirty="0">
                <a:latin typeface="Times New Roman" panose="02020603050405020304" pitchFamily="18" charset="0"/>
                <a:cs typeface="Times New Roman" panose="02020603050405020304" pitchFamily="18" charset="0"/>
              </a:rPr>
              <a:t>per almeno </a:t>
            </a:r>
            <a:r>
              <a:rPr lang="it-IT" sz="2800" b="1" i="0" u="sng" strike="noStrike" baseline="0" dirty="0">
                <a:latin typeface="Times New Roman" panose="02020603050405020304" pitchFamily="18" charset="0"/>
                <a:cs typeface="Times New Roman" panose="02020603050405020304" pitchFamily="18" charset="0"/>
              </a:rPr>
              <a:t>centottanta</a:t>
            </a:r>
            <a:r>
              <a:rPr lang="it-IT" sz="2800" b="0" i="0" u="none" strike="noStrike" baseline="0" dirty="0">
                <a:latin typeface="Times New Roman" panose="02020603050405020304" pitchFamily="18" charset="0"/>
                <a:cs typeface="Times New Roman" panose="02020603050405020304" pitchFamily="18" charset="0"/>
              </a:rPr>
              <a:t> giorni  nel corso dell’anno scolastico, </a:t>
            </a:r>
          </a:p>
          <a:p>
            <a:pPr algn="ctr"/>
            <a:r>
              <a:rPr lang="it-IT" sz="2800" b="0" i="0" u="none" strike="noStrike" baseline="0" dirty="0">
                <a:latin typeface="Times New Roman" panose="02020603050405020304" pitchFamily="18" charset="0"/>
                <a:cs typeface="Times New Roman" panose="02020603050405020304" pitchFamily="18" charset="0"/>
              </a:rPr>
              <a:t>di cui </a:t>
            </a:r>
            <a:r>
              <a:rPr lang="it-IT" sz="2800" b="1" i="0" u="sng" strike="noStrike" baseline="0" dirty="0">
                <a:latin typeface="Times New Roman" panose="02020603050405020304" pitchFamily="18" charset="0"/>
                <a:cs typeface="Times New Roman" panose="02020603050405020304" pitchFamily="18" charset="0"/>
              </a:rPr>
              <a:t>almeno centoventi </a:t>
            </a:r>
            <a:r>
              <a:rPr lang="it-IT" sz="2800" b="0" i="0" u="none" strike="noStrike" baseline="0" dirty="0">
                <a:latin typeface="Times New Roman" panose="02020603050405020304" pitchFamily="18" charset="0"/>
                <a:cs typeface="Times New Roman" panose="02020603050405020304" pitchFamily="18" charset="0"/>
              </a:rPr>
              <a:t>per le attività didattiche, </a:t>
            </a:r>
          </a:p>
          <a:p>
            <a:pPr algn="ctr"/>
            <a:r>
              <a:rPr lang="it-IT" sz="2800" b="0" i="0" u="none" strike="noStrike" baseline="0" dirty="0">
                <a:latin typeface="Times New Roman" panose="02020603050405020304" pitchFamily="18" charset="0"/>
                <a:cs typeface="Times New Roman" panose="02020603050405020304" pitchFamily="18" charset="0"/>
              </a:rPr>
              <a:t>al </a:t>
            </a:r>
            <a:r>
              <a:rPr lang="it-IT" sz="2800" b="1" i="0" u="sng" strike="noStrike" baseline="0" dirty="0">
                <a:latin typeface="Times New Roman" panose="02020603050405020304" pitchFamily="18" charset="0"/>
                <a:cs typeface="Times New Roman" panose="02020603050405020304" pitchFamily="18" charset="0"/>
              </a:rPr>
              <a:t>superamento</a:t>
            </a:r>
            <a:r>
              <a:rPr lang="it-IT" sz="2800" b="0" i="0" u="none" strike="noStrike" baseline="0" dirty="0">
                <a:latin typeface="Times New Roman" panose="02020603050405020304" pitchFamily="18" charset="0"/>
                <a:cs typeface="Times New Roman" panose="02020603050405020304" pitchFamily="18" charset="0"/>
              </a:rPr>
              <a:t> del </a:t>
            </a:r>
            <a:r>
              <a:rPr lang="it-IT" sz="2800" b="1" i="0" u="sng" strike="noStrike" baseline="0" dirty="0">
                <a:latin typeface="Times New Roman" panose="02020603050405020304" pitchFamily="18" charset="0"/>
                <a:cs typeface="Times New Roman" panose="02020603050405020304" pitchFamily="18" charset="0"/>
              </a:rPr>
              <a:t>test finale </a:t>
            </a:r>
            <a:r>
              <a:rPr lang="it-IT" sz="2800" b="0" i="0" u="none" strike="noStrike" baseline="0" dirty="0">
                <a:latin typeface="Times New Roman" panose="02020603050405020304" pitchFamily="18" charset="0"/>
                <a:cs typeface="Times New Roman" panose="02020603050405020304" pitchFamily="18" charset="0"/>
              </a:rPr>
              <a:t>e alla </a:t>
            </a:r>
            <a:r>
              <a:rPr lang="it-IT" sz="2800" b="1" i="0" u="sng" strike="noStrike" baseline="0" dirty="0">
                <a:latin typeface="Times New Roman" panose="02020603050405020304" pitchFamily="18" charset="0"/>
                <a:cs typeface="Times New Roman" panose="02020603050405020304" pitchFamily="18" charset="0"/>
              </a:rPr>
              <a:t>valutazione positiva </a:t>
            </a:r>
          </a:p>
          <a:p>
            <a:pPr algn="ctr"/>
            <a:r>
              <a:rPr lang="it-IT" sz="2800" b="0" i="0" u="none" strike="noStrike" baseline="0" dirty="0">
                <a:latin typeface="Times New Roman" panose="02020603050405020304" pitchFamily="18" charset="0"/>
                <a:cs typeface="Times New Roman" panose="02020603050405020304" pitchFamily="18" charset="0"/>
              </a:rPr>
              <a:t>del percorso di formazione e periodo di prova in servizio</a:t>
            </a:r>
            <a:endParaRPr lang="it-IT" sz="2800" dirty="0">
              <a:latin typeface="Times New Roman" panose="02020603050405020304" pitchFamily="18" charset="0"/>
              <a:cs typeface="Times New Roman" panose="02020603050405020304" pitchFamily="18" charset="0"/>
            </a:endParaRPr>
          </a:p>
          <a:p>
            <a:pPr algn="ctr"/>
            <a:endParaRPr lang="it-IT"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6342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E3C2973A-2F60-498D-904E-385304441FE8}"/>
              </a:ext>
            </a:extLst>
          </p:cNvPr>
          <p:cNvSpPr txBox="1"/>
          <p:nvPr/>
        </p:nvSpPr>
        <p:spPr>
          <a:xfrm>
            <a:off x="838200" y="438912"/>
            <a:ext cx="5257800" cy="5690177"/>
          </a:xfrm>
          <a:prstGeom prst="rect">
            <a:avLst/>
          </a:prstGeom>
        </p:spPr>
        <p:txBody>
          <a:bodyPr vert="horz" lIns="91440" tIns="45720" rIns="91440" bIns="45720" rtlCol="0">
            <a:normAutofit/>
          </a:bodyPr>
          <a:lstStyle/>
          <a:p>
            <a:pPr algn="ctr">
              <a:lnSpc>
                <a:spcPct val="90000"/>
              </a:lnSpc>
              <a:spcAft>
                <a:spcPts val="600"/>
              </a:spcAft>
            </a:pPr>
            <a:endParaRPr lang="en-US" sz="2400" b="0" i="0" u="none" strike="noStrike" baseline="0" dirty="0">
              <a:latin typeface="Times New Roman" panose="02020603050405020304" pitchFamily="18" charset="0"/>
              <a:cs typeface="Times New Roman" panose="02020603050405020304" pitchFamily="18" charset="0"/>
            </a:endParaRPr>
          </a:p>
          <a:p>
            <a:pPr algn="ctr">
              <a:lnSpc>
                <a:spcPct val="90000"/>
              </a:lnSpc>
              <a:spcAft>
                <a:spcPts val="600"/>
              </a:spcAft>
            </a:pPr>
            <a:r>
              <a:rPr lang="en-US" sz="2400" b="0" i="0" u="none" strike="noStrike" baseline="0" dirty="0">
                <a:latin typeface="Times New Roman" panose="02020603050405020304" pitchFamily="18" charset="0"/>
                <a:cs typeface="Times New Roman" panose="02020603050405020304" pitchFamily="18" charset="0"/>
              </a:rPr>
              <a:t>Fermo restando l’</a:t>
            </a:r>
            <a:r>
              <a:rPr lang="en-US" sz="2400" b="1" i="0" u="sng" strike="noStrike" baseline="0" dirty="0">
                <a:latin typeface="Times New Roman" panose="02020603050405020304" pitchFamily="18" charset="0"/>
                <a:cs typeface="Times New Roman" panose="02020603050405020304" pitchFamily="18" charset="0"/>
              </a:rPr>
              <a:t>obbligo</a:t>
            </a:r>
            <a:r>
              <a:rPr lang="en-US" sz="2400" b="0" i="0" u="none" strike="noStrike" baseline="0" dirty="0">
                <a:latin typeface="Times New Roman" panose="02020603050405020304" pitchFamily="18" charset="0"/>
                <a:cs typeface="Times New Roman" panose="02020603050405020304" pitchFamily="18" charset="0"/>
              </a:rPr>
              <a:t> delle attività disciplinate dal </a:t>
            </a:r>
            <a:r>
              <a:rPr lang="en-US" sz="2400" i="0" u="none" strike="noStrike" baseline="0" dirty="0">
                <a:latin typeface="Times New Roman" panose="02020603050405020304" pitchFamily="18" charset="0"/>
                <a:cs typeface="Times New Roman" panose="02020603050405020304" pitchFamily="18" charset="0"/>
              </a:rPr>
              <a:t>DM n. 226/2022</a:t>
            </a:r>
            <a:r>
              <a:rPr lang="en-US" sz="2400" b="0" i="0" u="none" strike="noStrike" baseline="0" dirty="0">
                <a:latin typeface="Times New Roman" panose="02020603050405020304" pitchFamily="18" charset="0"/>
                <a:cs typeface="Times New Roman" panose="02020603050405020304" pitchFamily="18" charset="0"/>
              </a:rPr>
              <a:t>, </a:t>
            </a:r>
          </a:p>
          <a:p>
            <a:pPr algn="ctr">
              <a:lnSpc>
                <a:spcPct val="90000"/>
              </a:lnSpc>
              <a:spcAft>
                <a:spcPts val="600"/>
              </a:spcAft>
            </a:pPr>
            <a:r>
              <a:rPr lang="en-US" sz="2400" b="0" i="0" u="none" strike="noStrike" baseline="0" dirty="0">
                <a:latin typeface="Times New Roman" panose="02020603050405020304" pitchFamily="18" charset="0"/>
                <a:cs typeface="Times New Roman" panose="02020603050405020304" pitchFamily="18" charset="0"/>
              </a:rPr>
              <a:t>i </a:t>
            </a:r>
            <a:r>
              <a:rPr lang="en-US" sz="2400" b="1" i="0" u="sng" strike="noStrike" baseline="0" dirty="0">
                <a:latin typeface="Times New Roman" panose="02020603050405020304" pitchFamily="18" charset="0"/>
                <a:cs typeface="Times New Roman" panose="02020603050405020304" pitchFamily="18" charset="0"/>
              </a:rPr>
              <a:t>centottanta</a:t>
            </a:r>
            <a:r>
              <a:rPr lang="en-US" sz="2400" b="0" i="0" u="none" strike="noStrike" baseline="0" dirty="0">
                <a:latin typeface="Times New Roman" panose="02020603050405020304" pitchFamily="18" charset="0"/>
                <a:cs typeface="Times New Roman" panose="02020603050405020304" pitchFamily="18" charset="0"/>
              </a:rPr>
              <a:t> giorni di servizio e </a:t>
            </a:r>
          </a:p>
          <a:p>
            <a:pPr algn="ctr">
              <a:lnSpc>
                <a:spcPct val="90000"/>
              </a:lnSpc>
              <a:spcAft>
                <a:spcPts val="600"/>
              </a:spcAft>
            </a:pPr>
            <a:r>
              <a:rPr lang="en-US" sz="2400" b="0" i="0" u="none" strike="noStrike" baseline="0" dirty="0">
                <a:latin typeface="Times New Roman" panose="02020603050405020304" pitchFamily="18" charset="0"/>
                <a:cs typeface="Times New Roman" panose="02020603050405020304" pitchFamily="18" charset="0"/>
              </a:rPr>
              <a:t>i </a:t>
            </a:r>
            <a:r>
              <a:rPr lang="en-US" sz="2400" b="1" i="0" u="sng" strike="noStrike" baseline="0" dirty="0">
                <a:latin typeface="Times New Roman" panose="02020603050405020304" pitchFamily="18" charset="0"/>
                <a:cs typeface="Times New Roman" panose="02020603050405020304" pitchFamily="18" charset="0"/>
              </a:rPr>
              <a:t>centoventi</a:t>
            </a:r>
            <a:r>
              <a:rPr lang="en-US" sz="2400" b="0" i="0" u="none" strike="noStrike" baseline="0" dirty="0">
                <a:latin typeface="Times New Roman" panose="02020603050405020304" pitchFamily="18" charset="0"/>
                <a:cs typeface="Times New Roman" panose="02020603050405020304" pitchFamily="18" charset="0"/>
              </a:rPr>
              <a:t> giorni di attività didattica sono </a:t>
            </a:r>
            <a:r>
              <a:rPr lang="en-US" sz="2400" b="1" i="0" u="sng" strike="noStrike" baseline="0" dirty="0">
                <a:latin typeface="Times New Roman" panose="02020603050405020304" pitchFamily="18" charset="0"/>
                <a:cs typeface="Times New Roman" panose="02020603050405020304" pitchFamily="18" charset="0"/>
              </a:rPr>
              <a:t>proporzionalmente</a:t>
            </a:r>
            <a:r>
              <a:rPr lang="en-US" sz="2400" b="0" i="0" u="none" strike="noStrike" baseline="0" dirty="0">
                <a:latin typeface="Times New Roman" panose="02020603050405020304" pitchFamily="18" charset="0"/>
                <a:cs typeface="Times New Roman" panose="02020603050405020304" pitchFamily="18" charset="0"/>
              </a:rPr>
              <a:t> ridotti</a:t>
            </a:r>
          </a:p>
          <a:p>
            <a:pPr algn="ctr">
              <a:lnSpc>
                <a:spcPct val="90000"/>
              </a:lnSpc>
              <a:spcAft>
                <a:spcPts val="600"/>
              </a:spcAft>
            </a:pPr>
            <a:r>
              <a:rPr lang="en-US" sz="2400" b="0" i="0" u="none" strike="noStrike" baseline="0" dirty="0">
                <a:latin typeface="Times New Roman" panose="02020603050405020304" pitchFamily="18" charset="0"/>
                <a:cs typeface="Times New Roman" panose="02020603050405020304" pitchFamily="18" charset="0"/>
              </a:rPr>
              <a:t>per i docenti con prestazione o orario </a:t>
            </a:r>
            <a:r>
              <a:rPr lang="en-US" sz="2400" b="1" i="0" u="sng" strike="noStrike" baseline="0" dirty="0">
                <a:latin typeface="Times New Roman" panose="02020603050405020304" pitchFamily="18" charset="0"/>
                <a:cs typeface="Times New Roman" panose="02020603050405020304" pitchFamily="18" charset="0"/>
              </a:rPr>
              <a:t>inferiore</a:t>
            </a:r>
            <a:r>
              <a:rPr lang="en-US" sz="2400" b="0" i="0" u="none" strike="noStrike" baseline="0" dirty="0">
                <a:latin typeface="Times New Roman" panose="02020603050405020304" pitchFamily="18" charset="0"/>
                <a:cs typeface="Times New Roman" panose="02020603050405020304" pitchFamily="18" charset="0"/>
              </a:rPr>
              <a:t> su cattedra o posto</a:t>
            </a:r>
          </a:p>
          <a:p>
            <a:pPr>
              <a:lnSpc>
                <a:spcPct val="90000"/>
              </a:lnSpc>
              <a:spcAft>
                <a:spcPts val="600"/>
              </a:spcAft>
            </a:pPr>
            <a:endParaRPr lang="en-US" sz="2400" b="0" i="0" u="none" strike="noStrike" baseline="0" dirty="0">
              <a:latin typeface="Times New Roman" panose="02020603050405020304" pitchFamily="18" charset="0"/>
              <a:cs typeface="Times New Roman" panose="02020603050405020304" pitchFamily="18" charset="0"/>
            </a:endParaRPr>
          </a:p>
          <a:p>
            <a:pPr algn="ctr">
              <a:lnSpc>
                <a:spcPct val="90000"/>
              </a:lnSpc>
              <a:spcAft>
                <a:spcPts val="600"/>
              </a:spcAft>
            </a:pPr>
            <a:r>
              <a:rPr lang="en-US" sz="2400" i="0" u="none" strike="noStrike" baseline="0" dirty="0">
                <a:latin typeface="Times New Roman" panose="02020603050405020304" pitchFamily="18" charset="0"/>
                <a:cs typeface="Times New Roman" panose="02020603050405020304" pitchFamily="18" charset="0"/>
              </a:rPr>
              <a:t>In caso di valutazione </a:t>
            </a:r>
            <a:r>
              <a:rPr lang="en-US" sz="2400" b="1" i="0" u="sng" strike="noStrike" baseline="0" dirty="0">
                <a:latin typeface="Times New Roman" panose="02020603050405020304" pitchFamily="18" charset="0"/>
                <a:cs typeface="Times New Roman" panose="02020603050405020304" pitchFamily="18" charset="0"/>
              </a:rPr>
              <a:t>negativa</a:t>
            </a:r>
            <a:r>
              <a:rPr lang="en-US" sz="2400" i="0" u="none" strike="noStrike" baseline="0" dirty="0">
                <a:latin typeface="Times New Roman" panose="02020603050405020304" pitchFamily="18" charset="0"/>
                <a:cs typeface="Times New Roman" panose="02020603050405020304" pitchFamily="18" charset="0"/>
              </a:rPr>
              <a:t> del periodo di formazione e di prova, </a:t>
            </a:r>
          </a:p>
          <a:p>
            <a:pPr algn="ctr">
              <a:lnSpc>
                <a:spcPct val="90000"/>
              </a:lnSpc>
              <a:spcAft>
                <a:spcPts val="600"/>
              </a:spcAft>
            </a:pPr>
            <a:r>
              <a:rPr lang="en-US" sz="2400" i="0" u="none" strike="noStrike" baseline="0" dirty="0">
                <a:latin typeface="Times New Roman" panose="02020603050405020304" pitchFamily="18" charset="0"/>
                <a:cs typeface="Times New Roman" panose="02020603050405020304" pitchFamily="18" charset="0"/>
              </a:rPr>
              <a:t>il personale docente effettua un </a:t>
            </a:r>
            <a:r>
              <a:rPr lang="en-US" sz="2400" b="1" i="0" u="sng" strike="noStrike" baseline="0" dirty="0">
                <a:latin typeface="Times New Roman" panose="02020603050405020304" pitchFamily="18" charset="0"/>
                <a:cs typeface="Times New Roman" panose="02020603050405020304" pitchFamily="18" charset="0"/>
              </a:rPr>
              <a:t>secondo</a:t>
            </a:r>
            <a:r>
              <a:rPr lang="en-US" sz="2400" i="0" u="none" strike="noStrike" baseline="0" dirty="0">
                <a:latin typeface="Times New Roman" panose="02020603050405020304" pitchFamily="18" charset="0"/>
                <a:cs typeface="Times New Roman" panose="02020603050405020304" pitchFamily="18" charset="0"/>
              </a:rPr>
              <a:t> periodo di formazione e di prova, </a:t>
            </a:r>
          </a:p>
          <a:p>
            <a:pPr algn="ctr">
              <a:lnSpc>
                <a:spcPct val="90000"/>
              </a:lnSpc>
              <a:spcAft>
                <a:spcPts val="600"/>
              </a:spcAft>
            </a:pPr>
            <a:r>
              <a:rPr lang="en-US" sz="2400" b="1" i="0" u="sng" strike="noStrike" baseline="0" dirty="0">
                <a:latin typeface="Times New Roman" panose="02020603050405020304" pitchFamily="18" charset="0"/>
                <a:cs typeface="Times New Roman" panose="02020603050405020304" pitchFamily="18" charset="0"/>
              </a:rPr>
              <a:t>non ulteriormente rinnovabile</a:t>
            </a:r>
            <a:r>
              <a:rPr lang="en-US" sz="2400" i="0" u="none" strike="noStrike" baseline="0" dirty="0">
                <a:latin typeface="Times New Roman" panose="02020603050405020304" pitchFamily="18" charset="0"/>
                <a:cs typeface="Times New Roman" panose="02020603050405020304" pitchFamily="18" charset="0"/>
              </a:rPr>
              <a:t>.</a:t>
            </a:r>
          </a:p>
          <a:p>
            <a:pPr indent="-228600">
              <a:lnSpc>
                <a:spcPct val="90000"/>
              </a:lnSpc>
              <a:spcAft>
                <a:spcPts val="600"/>
              </a:spcAft>
              <a:buFont typeface="Arial" panose="020B0604020202020204" pitchFamily="34" charset="0"/>
              <a:buChar char="•"/>
            </a:pPr>
            <a:endParaRPr lang="en-US" sz="1900" dirty="0"/>
          </a:p>
          <a:p>
            <a:pPr indent="-228600">
              <a:lnSpc>
                <a:spcPct val="90000"/>
              </a:lnSpc>
              <a:spcAft>
                <a:spcPts val="600"/>
              </a:spcAft>
              <a:buFont typeface="Arial" panose="020B0604020202020204" pitchFamily="34" charset="0"/>
              <a:buChar char="•"/>
            </a:pPr>
            <a:endParaRPr lang="en-US" sz="1900" dirty="0"/>
          </a:p>
        </p:txBody>
      </p:sp>
      <p:pic>
        <p:nvPicPr>
          <p:cNvPr id="2050" name="Picture 2" descr="DOCENTI E MATERIE - Istituto Comprensivo “G. GARIBALDI-V.PIPITONE” di  Marsala">
            <a:extLst>
              <a:ext uri="{FF2B5EF4-FFF2-40B4-BE49-F238E27FC236}">
                <a16:creationId xmlns:a16="http://schemas.microsoft.com/office/drawing/2014/main" id="{E3650E9A-307E-4F97-AA02-4D03EA90BF8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314" r="8025" b="-2"/>
          <a:stretch/>
        </p:blipFill>
        <p:spPr bwMode="auto">
          <a:xfrm>
            <a:off x="6272784" y="542914"/>
            <a:ext cx="5413248" cy="5586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872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C4AAA6F5-9970-1D97-0D60-CA00929982C7}"/>
              </a:ext>
            </a:extLst>
          </p:cNvPr>
          <p:cNvSpPr txBox="1"/>
          <p:nvPr/>
        </p:nvSpPr>
        <p:spPr>
          <a:xfrm>
            <a:off x="501445" y="235974"/>
            <a:ext cx="11326761" cy="6494085"/>
          </a:xfrm>
          <a:prstGeom prst="rect">
            <a:avLst/>
          </a:prstGeom>
          <a:noFill/>
        </p:spPr>
        <p:txBody>
          <a:bodyPr wrap="square">
            <a:spAutoFit/>
          </a:bodyPr>
          <a:lstStyle/>
          <a:p>
            <a:pPr algn="l"/>
            <a:endParaRPr lang="it-IT" sz="1800" b="0" i="0" u="none" strike="noStrike" baseline="0" dirty="0">
              <a:solidFill>
                <a:srgbClr val="000000"/>
              </a:solidFill>
              <a:latin typeface="Calibri" panose="020F0502020204030204" pitchFamily="34" charset="0"/>
            </a:endParaRPr>
          </a:p>
          <a:p>
            <a:pPr algn="ctr"/>
            <a:r>
              <a:rPr lang="it-IT" sz="2000" b="0" i="0" u="none" strike="noStrike" baseline="0" dirty="0">
                <a:latin typeface="Times New Roman" panose="02020603050405020304" pitchFamily="18" charset="0"/>
                <a:cs typeface="Times New Roman" panose="02020603050405020304" pitchFamily="18" charset="0"/>
              </a:rPr>
              <a:t>Sono </a:t>
            </a:r>
            <a:r>
              <a:rPr lang="it-IT" sz="2000" b="1" i="0" u="sng" strike="noStrike" baseline="0" dirty="0">
                <a:latin typeface="Times New Roman" panose="02020603050405020304" pitchFamily="18" charset="0"/>
                <a:cs typeface="Times New Roman" panose="02020603050405020304" pitchFamily="18" charset="0"/>
              </a:rPr>
              <a:t>computabili</a:t>
            </a:r>
            <a:r>
              <a:rPr lang="it-IT" sz="2000" b="0" i="0" u="none" strike="noStrike" baseline="0" dirty="0">
                <a:latin typeface="Times New Roman" panose="02020603050405020304" pitchFamily="18" charset="0"/>
                <a:cs typeface="Times New Roman" panose="02020603050405020304" pitchFamily="18" charset="0"/>
              </a:rPr>
              <a:t> nei </a:t>
            </a:r>
            <a:r>
              <a:rPr lang="it-IT" sz="2000" b="1" i="0" u="sng" strike="noStrike" baseline="0" dirty="0">
                <a:latin typeface="Times New Roman" panose="02020603050405020304" pitchFamily="18" charset="0"/>
                <a:cs typeface="Times New Roman" panose="02020603050405020304" pitchFamily="18" charset="0"/>
              </a:rPr>
              <a:t>centottanta</a:t>
            </a:r>
            <a:r>
              <a:rPr lang="it-IT" sz="2000" b="0" i="0" u="none" strike="noStrike" baseline="0" dirty="0">
                <a:latin typeface="Times New Roman" panose="02020603050405020304" pitchFamily="18" charset="0"/>
                <a:cs typeface="Times New Roman" panose="02020603050405020304" pitchFamily="18" charset="0"/>
              </a:rPr>
              <a:t> giorni tutte le </a:t>
            </a:r>
            <a:r>
              <a:rPr lang="it-IT" sz="2000" b="1" i="0" u="sng" strike="noStrike" baseline="0" dirty="0">
                <a:latin typeface="Times New Roman" panose="02020603050405020304" pitchFamily="18" charset="0"/>
                <a:cs typeface="Times New Roman" panose="02020603050405020304" pitchFamily="18" charset="0"/>
              </a:rPr>
              <a:t>attività</a:t>
            </a:r>
            <a:r>
              <a:rPr lang="it-IT" sz="2000" b="0" i="0" u="none" strike="noStrike" baseline="0" dirty="0">
                <a:latin typeface="Times New Roman" panose="02020603050405020304" pitchFamily="18" charset="0"/>
                <a:cs typeface="Times New Roman" panose="02020603050405020304" pitchFamily="18" charset="0"/>
              </a:rPr>
              <a:t> connesse al servizio scolastico, </a:t>
            </a:r>
          </a:p>
          <a:p>
            <a:pPr algn="ctr"/>
            <a:r>
              <a:rPr lang="it-IT" sz="2000" b="0" i="0" u="none" strike="noStrike" baseline="0" dirty="0">
                <a:latin typeface="Times New Roman" panose="02020603050405020304" pitchFamily="18" charset="0"/>
                <a:cs typeface="Times New Roman" panose="02020603050405020304" pitchFamily="18" charset="0"/>
              </a:rPr>
              <a:t>ivi compresi i periodi di </a:t>
            </a:r>
            <a:r>
              <a:rPr lang="it-IT" sz="2000" b="1" i="0" u="sng" strike="noStrike" baseline="0" dirty="0">
                <a:latin typeface="Times New Roman" panose="02020603050405020304" pitchFamily="18" charset="0"/>
                <a:cs typeface="Times New Roman" panose="02020603050405020304" pitchFamily="18" charset="0"/>
              </a:rPr>
              <a:t>sospensione</a:t>
            </a:r>
            <a:r>
              <a:rPr lang="it-IT" sz="2000" b="0" i="0" u="none" strike="noStrike" baseline="0" dirty="0">
                <a:latin typeface="Times New Roman" panose="02020603050405020304" pitchFamily="18" charset="0"/>
                <a:cs typeface="Times New Roman" panose="02020603050405020304" pitchFamily="18" charset="0"/>
              </a:rPr>
              <a:t> delle lezioni e delle attività didattiche, gli </a:t>
            </a:r>
            <a:r>
              <a:rPr lang="it-IT" sz="2000" b="1" i="0" u="sng" strike="noStrike" baseline="0" dirty="0">
                <a:latin typeface="Times New Roman" panose="02020603050405020304" pitchFamily="18" charset="0"/>
                <a:cs typeface="Times New Roman" panose="02020603050405020304" pitchFamily="18" charset="0"/>
              </a:rPr>
              <a:t>esami</a:t>
            </a:r>
            <a:r>
              <a:rPr lang="it-IT" sz="2000" b="0" i="0" u="none" strike="noStrike" baseline="0" dirty="0">
                <a:latin typeface="Times New Roman" panose="02020603050405020304" pitchFamily="18" charset="0"/>
                <a:cs typeface="Times New Roman" panose="02020603050405020304" pitchFamily="18" charset="0"/>
              </a:rPr>
              <a:t> e gli </a:t>
            </a:r>
            <a:r>
              <a:rPr lang="it-IT" sz="2000" b="1" i="0" u="sng" strike="noStrike" baseline="0" dirty="0">
                <a:latin typeface="Times New Roman" panose="02020603050405020304" pitchFamily="18" charset="0"/>
                <a:cs typeface="Times New Roman" panose="02020603050405020304" pitchFamily="18" charset="0"/>
              </a:rPr>
              <a:t>scrutini</a:t>
            </a:r>
            <a:r>
              <a:rPr lang="it-IT" sz="2000" b="0" i="0" u="none" strike="noStrike" baseline="0" dirty="0">
                <a:latin typeface="Times New Roman" panose="02020603050405020304" pitchFamily="18" charset="0"/>
                <a:cs typeface="Times New Roman" panose="02020603050405020304" pitchFamily="18" charset="0"/>
              </a:rPr>
              <a:t> </a:t>
            </a:r>
          </a:p>
          <a:p>
            <a:pPr algn="ctr"/>
            <a:r>
              <a:rPr lang="it-IT" sz="2000" b="0" i="0" u="none" strike="noStrike" baseline="0" dirty="0">
                <a:latin typeface="Times New Roman" panose="02020603050405020304" pitchFamily="18" charset="0"/>
                <a:cs typeface="Times New Roman" panose="02020603050405020304" pitchFamily="18" charset="0"/>
              </a:rPr>
              <a:t>ed ogni altro impegno di servizio, ad </a:t>
            </a:r>
            <a:r>
              <a:rPr lang="it-IT" sz="2000" b="1" i="0" u="sng" strike="noStrike" baseline="0" dirty="0">
                <a:latin typeface="Times New Roman" panose="02020603050405020304" pitchFamily="18" charset="0"/>
                <a:cs typeface="Times New Roman" panose="02020603050405020304" pitchFamily="18" charset="0"/>
              </a:rPr>
              <a:t>esclusione</a:t>
            </a:r>
            <a:r>
              <a:rPr lang="it-IT" sz="2000" b="0" i="0" u="none" strike="noStrike" baseline="0" dirty="0">
                <a:latin typeface="Times New Roman" panose="02020603050405020304" pitchFamily="18" charset="0"/>
                <a:cs typeface="Times New Roman" panose="02020603050405020304" pitchFamily="18" charset="0"/>
              </a:rPr>
              <a:t> dei giorni di </a:t>
            </a:r>
            <a:r>
              <a:rPr lang="it-IT" sz="2000" b="1" i="0" u="sng" strike="noStrike" baseline="0" dirty="0">
                <a:latin typeface="Times New Roman" panose="02020603050405020304" pitchFamily="18" charset="0"/>
                <a:cs typeface="Times New Roman" panose="02020603050405020304" pitchFamily="18" charset="0"/>
              </a:rPr>
              <a:t>congedo ordinario e straordinario </a:t>
            </a:r>
          </a:p>
          <a:p>
            <a:pPr algn="ctr"/>
            <a:r>
              <a:rPr lang="it-IT" sz="2000" b="0" i="0" u="none" strike="noStrike" baseline="0" dirty="0">
                <a:latin typeface="Times New Roman" panose="02020603050405020304" pitchFamily="18" charset="0"/>
                <a:cs typeface="Times New Roman" panose="02020603050405020304" pitchFamily="18" charset="0"/>
              </a:rPr>
              <a:t>e di </a:t>
            </a:r>
            <a:r>
              <a:rPr lang="it-IT" sz="2000" b="1" i="0" u="sng" strike="noStrike" baseline="0" dirty="0">
                <a:latin typeface="Times New Roman" panose="02020603050405020304" pitchFamily="18" charset="0"/>
                <a:cs typeface="Times New Roman" panose="02020603050405020304" pitchFamily="18" charset="0"/>
              </a:rPr>
              <a:t>aspettativa a qualunque titolo fruiti</a:t>
            </a:r>
            <a:r>
              <a:rPr lang="it-IT" sz="2000" b="0" i="0" u="none" strike="noStrike" baseline="0" dirty="0">
                <a:latin typeface="Times New Roman" panose="02020603050405020304" pitchFamily="18" charset="0"/>
                <a:cs typeface="Times New Roman" panose="02020603050405020304" pitchFamily="18" charset="0"/>
              </a:rPr>
              <a:t>. </a:t>
            </a:r>
          </a:p>
          <a:p>
            <a:pPr algn="ctr"/>
            <a:r>
              <a:rPr lang="it-IT" sz="2000" b="0" i="0" u="none" strike="noStrike" baseline="0" dirty="0">
                <a:latin typeface="Times New Roman" panose="02020603050405020304" pitchFamily="18" charset="0"/>
                <a:cs typeface="Times New Roman" panose="02020603050405020304" pitchFamily="18" charset="0"/>
              </a:rPr>
              <a:t>Va computato </a:t>
            </a:r>
            <a:r>
              <a:rPr lang="it-IT" sz="2000" b="1" i="0" u="sng" strike="noStrike" baseline="0" dirty="0">
                <a:latin typeface="Times New Roman" panose="02020603050405020304" pitchFamily="18" charset="0"/>
                <a:cs typeface="Times New Roman" panose="02020603050405020304" pitchFamily="18" charset="0"/>
              </a:rPr>
              <a:t>anche</a:t>
            </a:r>
            <a:r>
              <a:rPr lang="it-IT" sz="2000" b="0" i="0" u="none" strike="noStrike" baseline="0" dirty="0">
                <a:latin typeface="Times New Roman" panose="02020603050405020304" pitchFamily="18" charset="0"/>
                <a:cs typeface="Times New Roman" panose="02020603050405020304" pitchFamily="18" charset="0"/>
              </a:rPr>
              <a:t> il primo mese del periodo di astensione obbligatoria dal servizio per gravidanza. </a:t>
            </a:r>
          </a:p>
          <a:p>
            <a:pPr algn="ctr"/>
            <a:endParaRPr lang="it-IT" sz="2000" b="0" i="0" u="none" strike="noStrike" baseline="0" dirty="0">
              <a:latin typeface="Times New Roman" panose="02020603050405020304" pitchFamily="18" charset="0"/>
              <a:cs typeface="Times New Roman" panose="02020603050405020304" pitchFamily="18" charset="0"/>
            </a:endParaRPr>
          </a:p>
          <a:p>
            <a:pPr algn="ctr"/>
            <a:r>
              <a:rPr lang="it-IT" sz="2000" b="0" i="0" u="none" strike="noStrike" baseline="0" dirty="0">
                <a:latin typeface="Times New Roman" panose="02020603050405020304" pitchFamily="18" charset="0"/>
                <a:cs typeface="Times New Roman" panose="02020603050405020304" pitchFamily="18" charset="0"/>
              </a:rPr>
              <a:t>Sono compresi nei </a:t>
            </a:r>
            <a:r>
              <a:rPr lang="it-IT" sz="2000" b="1" i="0" u="sng" strike="noStrike" baseline="0" dirty="0">
                <a:latin typeface="Times New Roman" panose="02020603050405020304" pitchFamily="18" charset="0"/>
                <a:cs typeface="Times New Roman" panose="02020603050405020304" pitchFamily="18" charset="0"/>
              </a:rPr>
              <a:t>centoventi</a:t>
            </a:r>
            <a:r>
              <a:rPr lang="it-IT" sz="2000" b="0" i="0" u="none" strike="noStrike" baseline="0" dirty="0">
                <a:latin typeface="Times New Roman" panose="02020603050405020304" pitchFamily="18" charset="0"/>
                <a:cs typeface="Times New Roman" panose="02020603050405020304" pitchFamily="18" charset="0"/>
              </a:rPr>
              <a:t> giorni di attività didattiche sia i giorni </a:t>
            </a:r>
            <a:r>
              <a:rPr lang="it-IT" sz="2000" b="1" i="0" u="sng" strike="noStrike" baseline="0" dirty="0">
                <a:latin typeface="Times New Roman" panose="02020603050405020304" pitchFamily="18" charset="0"/>
                <a:cs typeface="Times New Roman" panose="02020603050405020304" pitchFamily="18" charset="0"/>
              </a:rPr>
              <a:t>effettivi</a:t>
            </a:r>
            <a:r>
              <a:rPr lang="it-IT" sz="2000" b="0" i="0" u="none" strike="noStrike" baseline="0" dirty="0">
                <a:latin typeface="Times New Roman" panose="02020603050405020304" pitchFamily="18" charset="0"/>
                <a:cs typeface="Times New Roman" panose="02020603050405020304" pitchFamily="18" charset="0"/>
              </a:rPr>
              <a:t> di insegnamento </a:t>
            </a:r>
          </a:p>
          <a:p>
            <a:pPr algn="ctr"/>
            <a:r>
              <a:rPr lang="it-IT" sz="2000" b="0" i="0" u="none" strike="noStrike" baseline="0" dirty="0">
                <a:latin typeface="Times New Roman" panose="02020603050405020304" pitchFamily="18" charset="0"/>
                <a:cs typeface="Times New Roman" panose="02020603050405020304" pitchFamily="18" charset="0"/>
              </a:rPr>
              <a:t>sia i giorni </a:t>
            </a:r>
            <a:r>
              <a:rPr lang="it-IT" sz="2000" b="1" i="0" u="sng" strike="noStrike" baseline="0" dirty="0">
                <a:latin typeface="Times New Roman" panose="02020603050405020304" pitchFamily="18" charset="0"/>
                <a:cs typeface="Times New Roman" panose="02020603050405020304" pitchFamily="18" charset="0"/>
              </a:rPr>
              <a:t>impiegati</a:t>
            </a:r>
            <a:r>
              <a:rPr lang="it-IT" sz="2000" b="0" i="0" u="none" strike="noStrike" baseline="0" dirty="0">
                <a:latin typeface="Times New Roman" panose="02020603050405020304" pitchFamily="18" charset="0"/>
                <a:cs typeface="Times New Roman" panose="02020603050405020304" pitchFamily="18" charset="0"/>
              </a:rPr>
              <a:t> presso la sede di servizio </a:t>
            </a:r>
          </a:p>
          <a:p>
            <a:pPr algn="ctr"/>
            <a:r>
              <a:rPr lang="it-IT" sz="2000" b="0" i="0" u="none" strike="noStrike" baseline="0" dirty="0">
                <a:latin typeface="Times New Roman" panose="02020603050405020304" pitchFamily="18" charset="0"/>
                <a:cs typeface="Times New Roman" panose="02020603050405020304" pitchFamily="18" charset="0"/>
              </a:rPr>
              <a:t>per ogni altra attività preordinata al migliore svolgimento dell’azione </a:t>
            </a:r>
            <a:endParaRPr lang="it-IT" sz="2000" b="0" i="0" u="none" strike="noStrike" baseline="0" dirty="0">
              <a:solidFill>
                <a:srgbClr val="000000"/>
              </a:solidFill>
              <a:latin typeface="Times New Roman" panose="02020603050405020304" pitchFamily="18" charset="0"/>
              <a:cs typeface="Times New Roman" panose="02020603050405020304" pitchFamily="18" charset="0"/>
            </a:endParaRPr>
          </a:p>
          <a:p>
            <a:pPr algn="ctr"/>
            <a:r>
              <a:rPr lang="it-IT" sz="2000" b="0" i="0" u="none" strike="noStrike" baseline="0" dirty="0">
                <a:latin typeface="Times New Roman" panose="02020603050405020304" pitchFamily="18" charset="0"/>
                <a:cs typeface="Times New Roman" panose="02020603050405020304" pitchFamily="18" charset="0"/>
              </a:rPr>
              <a:t>didattica, ivi comprese quelle </a:t>
            </a:r>
            <a:r>
              <a:rPr lang="it-IT" sz="2000" b="1" i="0" u="sng" strike="noStrike" baseline="0" dirty="0">
                <a:latin typeface="Times New Roman" panose="02020603050405020304" pitchFamily="18" charset="0"/>
                <a:cs typeface="Times New Roman" panose="02020603050405020304" pitchFamily="18" charset="0"/>
              </a:rPr>
              <a:t>valutative</a:t>
            </a:r>
            <a:r>
              <a:rPr lang="it-IT" sz="2000" b="0" i="0" u="none" strike="noStrike" baseline="0" dirty="0">
                <a:latin typeface="Times New Roman" panose="02020603050405020304" pitchFamily="18" charset="0"/>
                <a:cs typeface="Times New Roman" panose="02020603050405020304" pitchFamily="18" charset="0"/>
              </a:rPr>
              <a:t>, </a:t>
            </a:r>
            <a:r>
              <a:rPr lang="it-IT" sz="2000" b="1" i="0" u="sng" strike="noStrike" baseline="0" dirty="0">
                <a:latin typeface="Times New Roman" panose="02020603050405020304" pitchFamily="18" charset="0"/>
                <a:cs typeface="Times New Roman" panose="02020603050405020304" pitchFamily="18" charset="0"/>
              </a:rPr>
              <a:t>progettuali</a:t>
            </a:r>
            <a:r>
              <a:rPr lang="it-IT" sz="2000" b="0" i="0" u="none" strike="noStrike" baseline="0" dirty="0">
                <a:latin typeface="Times New Roman" panose="02020603050405020304" pitchFamily="18" charset="0"/>
                <a:cs typeface="Times New Roman" panose="02020603050405020304" pitchFamily="18" charset="0"/>
              </a:rPr>
              <a:t>, </a:t>
            </a:r>
            <a:r>
              <a:rPr lang="it-IT" sz="2000" b="1" i="0" u="sng" strike="noStrike" baseline="0" dirty="0">
                <a:latin typeface="Times New Roman" panose="02020603050405020304" pitchFamily="18" charset="0"/>
                <a:cs typeface="Times New Roman" panose="02020603050405020304" pitchFamily="18" charset="0"/>
              </a:rPr>
              <a:t>formative</a:t>
            </a:r>
            <a:r>
              <a:rPr lang="it-IT" sz="2000" b="1" i="0" strike="noStrike" baseline="0" dirty="0">
                <a:latin typeface="Times New Roman" panose="02020603050405020304" pitchFamily="18" charset="0"/>
                <a:cs typeface="Times New Roman" panose="02020603050405020304" pitchFamily="18" charset="0"/>
              </a:rPr>
              <a:t> </a:t>
            </a:r>
            <a:r>
              <a:rPr lang="it-IT" sz="2000" i="0" strike="noStrike" baseline="0" dirty="0">
                <a:latin typeface="Times New Roman" panose="02020603050405020304" pitchFamily="18" charset="0"/>
                <a:cs typeface="Times New Roman" panose="02020603050405020304" pitchFamily="18" charset="0"/>
              </a:rPr>
              <a:t>e </a:t>
            </a:r>
            <a:r>
              <a:rPr lang="it-IT" sz="2000" b="1" i="0" u="sng" strike="noStrike" baseline="0" dirty="0">
                <a:latin typeface="Times New Roman" panose="02020603050405020304" pitchFamily="18" charset="0"/>
                <a:cs typeface="Times New Roman" panose="02020603050405020304" pitchFamily="18" charset="0"/>
              </a:rPr>
              <a:t>collegiali</a:t>
            </a:r>
            <a:endParaRPr lang="it-IT" dirty="0">
              <a:solidFill>
                <a:srgbClr val="888888"/>
              </a:solidFill>
              <a:latin typeface="Arial" panose="020B0604020202020204" pitchFamily="34" charset="0"/>
              <a:cs typeface="Times New Roman" panose="02020603050405020304" pitchFamily="18" charset="0"/>
            </a:endParaRPr>
          </a:p>
          <a:p>
            <a:endParaRPr lang="it-IT" dirty="0">
              <a:solidFill>
                <a:srgbClr val="888888"/>
              </a:solidFill>
              <a:latin typeface="Arial" panose="020B0604020202020204" pitchFamily="34" charset="0"/>
              <a:cs typeface="Times New Roman" panose="02020603050405020304" pitchFamily="18" charset="0"/>
            </a:endParaRPr>
          </a:p>
          <a:p>
            <a:pPr algn="ctr"/>
            <a:r>
              <a:rPr lang="it-IT" sz="2000" b="0" i="0" u="none" strike="noStrike" baseline="0" dirty="0">
                <a:latin typeface="Times New Roman" panose="02020603050405020304" pitchFamily="18" charset="0"/>
                <a:cs typeface="Times New Roman" panose="02020603050405020304" pitchFamily="18" charset="0"/>
              </a:rPr>
              <a:t>L’immissione in ruolo di un consistente numero di personale docente rappresenta un’importante </a:t>
            </a:r>
            <a:r>
              <a:rPr lang="it-IT" sz="2000" b="1" i="0" u="sng" strike="noStrike" baseline="0" dirty="0">
                <a:latin typeface="Times New Roman" panose="02020603050405020304" pitchFamily="18" charset="0"/>
                <a:cs typeface="Times New Roman" panose="02020603050405020304" pitchFamily="18" charset="0"/>
              </a:rPr>
              <a:t>opportunità</a:t>
            </a:r>
            <a:r>
              <a:rPr lang="it-IT" sz="2000" b="0" i="0" u="none" strike="noStrike" baseline="0" dirty="0">
                <a:latin typeface="Times New Roman" panose="02020603050405020304" pitchFamily="18" charset="0"/>
                <a:cs typeface="Times New Roman" panose="02020603050405020304" pitchFamily="18" charset="0"/>
              </a:rPr>
              <a:t> per il sistema educativo e un </a:t>
            </a:r>
            <a:r>
              <a:rPr lang="it-IT" sz="2000" b="1" i="0" u="sng" strike="noStrike" baseline="0" dirty="0">
                <a:latin typeface="Times New Roman" panose="02020603050405020304" pitchFamily="18" charset="0"/>
                <a:cs typeface="Times New Roman" panose="02020603050405020304" pitchFamily="18" charset="0"/>
              </a:rPr>
              <a:t>arricchimento</a:t>
            </a:r>
            <a:r>
              <a:rPr lang="it-IT" sz="2000" b="0" i="0" u="none" strike="noStrike" baseline="0" dirty="0">
                <a:latin typeface="Times New Roman" panose="02020603050405020304" pitchFamily="18" charset="0"/>
                <a:cs typeface="Times New Roman" panose="02020603050405020304" pitchFamily="18" charset="0"/>
              </a:rPr>
              <a:t> complessivo in termini di </a:t>
            </a:r>
            <a:r>
              <a:rPr lang="it-IT" sz="2000" b="1" i="0" u="sng" strike="noStrike" baseline="0" dirty="0">
                <a:latin typeface="Times New Roman" panose="02020603050405020304" pitchFamily="18" charset="0"/>
                <a:cs typeface="Times New Roman" panose="02020603050405020304" pitchFamily="18" charset="0"/>
              </a:rPr>
              <a:t>risorse</a:t>
            </a:r>
            <a:r>
              <a:rPr lang="it-IT" sz="2000" b="0" i="0" u="none" strike="noStrike" baseline="0" dirty="0">
                <a:latin typeface="Times New Roman" panose="02020603050405020304" pitchFamily="18" charset="0"/>
                <a:cs typeface="Times New Roman" panose="02020603050405020304" pitchFamily="18" charset="0"/>
              </a:rPr>
              <a:t> umane e professionali</a:t>
            </a:r>
          </a:p>
          <a:p>
            <a:pPr algn="ctr"/>
            <a:r>
              <a:rPr lang="it-IT" sz="2000" dirty="0">
                <a:latin typeface="Times New Roman" panose="02020603050405020304" pitchFamily="18" charset="0"/>
                <a:cs typeface="Times New Roman" panose="02020603050405020304" pitchFamily="18" charset="0"/>
              </a:rPr>
              <a:t>E’</a:t>
            </a:r>
            <a:r>
              <a:rPr lang="it-IT" sz="2000" b="0" i="0" u="none" strike="noStrike" baseline="0" dirty="0">
                <a:latin typeface="Times New Roman" panose="02020603050405020304" pitchFamily="18" charset="0"/>
                <a:cs typeface="Times New Roman" panose="02020603050405020304" pitchFamily="18" charset="0"/>
              </a:rPr>
              <a:t> necessario che le iniziative di formazione e di supporto </a:t>
            </a:r>
            <a:r>
              <a:rPr lang="it-IT" sz="2000" b="1" i="0" u="sng" strike="noStrike" baseline="0" dirty="0">
                <a:latin typeface="Times New Roman" panose="02020603050405020304" pitchFamily="18" charset="0"/>
                <a:cs typeface="Times New Roman" panose="02020603050405020304" pitchFamily="18" charset="0"/>
              </a:rPr>
              <a:t>accompagnino</a:t>
            </a:r>
            <a:r>
              <a:rPr lang="it-IT" sz="2000" b="0" i="0" u="none" strike="noStrike" baseline="0" dirty="0">
                <a:latin typeface="Times New Roman" panose="02020603050405020304" pitchFamily="18" charset="0"/>
                <a:cs typeface="Times New Roman" panose="02020603050405020304" pitchFamily="18" charset="0"/>
              </a:rPr>
              <a:t> significativamente i docenti in periodo di formazione e di prova in servizio nella comunità professionale di prima assegnazione, </a:t>
            </a:r>
          </a:p>
          <a:p>
            <a:pPr algn="ctr"/>
            <a:r>
              <a:rPr lang="it-IT" sz="2000" dirty="0">
                <a:latin typeface="Times New Roman" panose="02020603050405020304" pitchFamily="18" charset="0"/>
                <a:cs typeface="Times New Roman" panose="02020603050405020304" pitchFamily="18" charset="0"/>
              </a:rPr>
              <a:t>affinché </a:t>
            </a:r>
            <a:r>
              <a:rPr lang="it-IT" sz="2000" b="0" i="0" u="none" strike="noStrike" baseline="0" dirty="0">
                <a:latin typeface="Times New Roman" panose="02020603050405020304" pitchFamily="18" charset="0"/>
                <a:cs typeface="Times New Roman" panose="02020603050405020304" pitchFamily="18" charset="0"/>
              </a:rPr>
              <a:t>possa </a:t>
            </a:r>
            <a:r>
              <a:rPr lang="it-IT" sz="2000" b="1" i="0" u="sng" strike="noStrike" baseline="0" dirty="0">
                <a:latin typeface="Times New Roman" panose="02020603050405020304" pitchFamily="18" charset="0"/>
                <a:cs typeface="Times New Roman" panose="02020603050405020304" pitchFamily="18" charset="0"/>
              </a:rPr>
              <a:t>accoglierli</a:t>
            </a:r>
            <a:r>
              <a:rPr lang="it-IT" sz="2000" b="0" i="0" u="none" strike="noStrike" baseline="0" dirty="0">
                <a:latin typeface="Times New Roman" panose="02020603050405020304" pitchFamily="18" charset="0"/>
                <a:cs typeface="Times New Roman" panose="02020603050405020304" pitchFamily="18" charset="0"/>
              </a:rPr>
              <a:t> e </a:t>
            </a:r>
            <a:r>
              <a:rPr lang="it-IT" sz="2000" b="1" i="0" u="sng" strike="noStrike" baseline="0" dirty="0">
                <a:latin typeface="Times New Roman" panose="02020603050405020304" pitchFamily="18" charset="0"/>
                <a:cs typeface="Times New Roman" panose="02020603050405020304" pitchFamily="18" charset="0"/>
              </a:rPr>
              <a:t>valorizzarli</a:t>
            </a:r>
            <a:r>
              <a:rPr lang="it-IT" sz="2000" b="0" i="0" u="none" strike="noStrike" baseline="0" dirty="0">
                <a:latin typeface="Times New Roman" panose="02020603050405020304" pitchFamily="18" charset="0"/>
                <a:cs typeface="Times New Roman" panose="02020603050405020304" pitchFamily="18" charset="0"/>
              </a:rPr>
              <a:t>, favorendone il pieno </a:t>
            </a:r>
            <a:r>
              <a:rPr lang="it-IT" sz="2000" b="1" i="0" u="sng" strike="noStrike" baseline="0" dirty="0">
                <a:latin typeface="Times New Roman" panose="02020603050405020304" pitchFamily="18" charset="0"/>
                <a:cs typeface="Times New Roman" panose="02020603050405020304" pitchFamily="18" charset="0"/>
              </a:rPr>
              <a:t>inserimento</a:t>
            </a:r>
          </a:p>
          <a:p>
            <a:pPr algn="l"/>
            <a:r>
              <a:rPr lang="it-IT" sz="2000" dirty="0">
                <a:latin typeface="Times New Roman" panose="02020603050405020304" pitchFamily="18" charset="0"/>
                <a:cs typeface="Times New Roman" panose="02020603050405020304" pitchFamily="18" charset="0"/>
              </a:rPr>
              <a:t>                         </a:t>
            </a:r>
          </a:p>
          <a:p>
            <a:pPr algn="ctr"/>
            <a:r>
              <a:rPr lang="it-IT" sz="2000" dirty="0">
                <a:latin typeface="Times New Roman" panose="02020603050405020304" pitchFamily="18" charset="0"/>
                <a:cs typeface="Times New Roman" panose="02020603050405020304" pitchFamily="18" charset="0"/>
              </a:rPr>
              <a:t> P</a:t>
            </a:r>
            <a:r>
              <a:rPr lang="it-IT" sz="2000" i="0" u="none" strike="noStrike" baseline="0" dirty="0">
                <a:latin typeface="Times New Roman" panose="02020603050405020304" pitchFamily="18" charset="0"/>
                <a:cs typeface="Times New Roman" panose="02020603050405020304" pitchFamily="18" charset="0"/>
              </a:rPr>
              <a:t>er l’a.s. 2023/2024 è confermato il </a:t>
            </a:r>
            <a:r>
              <a:rPr lang="it-IT" sz="2000" b="1" i="0" u="sng" strike="noStrike" baseline="0" dirty="0">
                <a:latin typeface="Times New Roman" panose="02020603050405020304" pitchFamily="18" charset="0"/>
                <a:cs typeface="Times New Roman" panose="02020603050405020304" pitchFamily="18" charset="0"/>
              </a:rPr>
              <a:t>modello formativo</a:t>
            </a:r>
            <a:r>
              <a:rPr lang="it-IT" sz="2000" b="1" u="sng" dirty="0">
                <a:latin typeface="Times New Roman" panose="02020603050405020304" pitchFamily="18" charset="0"/>
                <a:cs typeface="Times New Roman" panose="02020603050405020304" pitchFamily="18" charset="0"/>
              </a:rPr>
              <a:t> </a:t>
            </a:r>
            <a:r>
              <a:rPr lang="it-IT" sz="2000" dirty="0">
                <a:latin typeface="Times New Roman" panose="02020603050405020304" pitchFamily="18" charset="0"/>
                <a:cs typeface="Times New Roman" panose="02020603050405020304" pitchFamily="18" charset="0"/>
              </a:rPr>
              <a:t>già </a:t>
            </a:r>
            <a:r>
              <a:rPr lang="it-IT" sz="2000" i="0" u="none" strike="noStrike" baseline="0" dirty="0">
                <a:latin typeface="Times New Roman" panose="02020603050405020304" pitchFamily="18" charset="0"/>
                <a:cs typeface="Times New Roman" panose="02020603050405020304" pitchFamily="18" charset="0"/>
              </a:rPr>
              <a:t>utilizzato negli anni precedenti </a:t>
            </a:r>
          </a:p>
          <a:p>
            <a:pPr algn="ctr"/>
            <a:r>
              <a:rPr lang="it-IT" sz="2000" dirty="0">
                <a:latin typeface="Times New Roman" panose="02020603050405020304" pitchFamily="18" charset="0"/>
                <a:cs typeface="Times New Roman" panose="02020603050405020304" pitchFamily="18" charset="0"/>
              </a:rPr>
              <a:t>(</a:t>
            </a:r>
            <a:r>
              <a:rPr lang="it-IT" sz="2000" i="0" u="none" strike="noStrike" baseline="0" dirty="0">
                <a:latin typeface="Times New Roman" panose="02020603050405020304" pitchFamily="18" charset="0"/>
                <a:cs typeface="Times New Roman" panose="02020603050405020304" pitchFamily="18" charset="0"/>
              </a:rPr>
              <a:t>DM n. 850/2015, emanato ai sensi </a:t>
            </a:r>
            <a:r>
              <a:rPr lang="it-IT" sz="2000" dirty="0">
                <a:latin typeface="Times New Roman" panose="02020603050405020304" pitchFamily="18" charset="0"/>
                <a:cs typeface="Times New Roman" panose="02020603050405020304" pitchFamily="18" charset="0"/>
              </a:rPr>
              <a:t>della </a:t>
            </a:r>
            <a:r>
              <a:rPr lang="it-IT" sz="2000" i="0" u="none" strike="noStrike" baseline="0" dirty="0">
                <a:latin typeface="Times New Roman" panose="02020603050405020304" pitchFamily="18" charset="0"/>
                <a:cs typeface="Times New Roman" panose="02020603050405020304" pitchFamily="18" charset="0"/>
              </a:rPr>
              <a:t>Legge n. 107/2015</a:t>
            </a:r>
            <a:r>
              <a:rPr lang="it-IT" sz="2000" dirty="0">
                <a:latin typeface="Times New Roman" panose="02020603050405020304" pitchFamily="18" charset="0"/>
                <a:cs typeface="Times New Roman" panose="02020603050405020304" pitchFamily="18" charset="0"/>
              </a:rPr>
              <a:t>, </a:t>
            </a:r>
          </a:p>
          <a:p>
            <a:pPr algn="ctr"/>
            <a:r>
              <a:rPr lang="it-IT" sz="2000" i="0" u="none" strike="noStrike" baseline="0" dirty="0">
                <a:latin typeface="Times New Roman" panose="02020603050405020304" pitchFamily="18" charset="0"/>
                <a:cs typeface="Times New Roman" panose="02020603050405020304" pitchFamily="18" charset="0"/>
              </a:rPr>
              <a:t>rivisto alla luce delle innovazioni introdotte </a:t>
            </a:r>
            <a:r>
              <a:rPr lang="it-IT" sz="2000" dirty="0">
                <a:latin typeface="Times New Roman" panose="02020603050405020304" pitchFamily="18" charset="0"/>
                <a:cs typeface="Times New Roman" panose="02020603050405020304" pitchFamily="18" charset="0"/>
              </a:rPr>
              <a:t>dal </a:t>
            </a:r>
            <a:r>
              <a:rPr lang="it-IT" sz="2000" i="0" u="none" strike="noStrike" baseline="0" dirty="0">
                <a:latin typeface="Times New Roman" panose="02020603050405020304" pitchFamily="18" charset="0"/>
                <a:cs typeface="Times New Roman" panose="02020603050405020304" pitchFamily="18" charset="0"/>
              </a:rPr>
              <a:t>DM n. 226/2022)</a:t>
            </a:r>
          </a:p>
        </p:txBody>
      </p:sp>
    </p:spTree>
    <p:extLst>
      <p:ext uri="{BB962C8B-B14F-4D97-AF65-F5344CB8AC3E}">
        <p14:creationId xmlns:p14="http://schemas.microsoft.com/office/powerpoint/2010/main" val="1722039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87D4008-C6C6-78ED-159F-1A0B0C5DCF30}"/>
              </a:ext>
            </a:extLst>
          </p:cNvPr>
          <p:cNvSpPr txBox="1"/>
          <p:nvPr/>
        </p:nvSpPr>
        <p:spPr>
          <a:xfrm>
            <a:off x="696685" y="232229"/>
            <a:ext cx="11117943" cy="6070893"/>
          </a:xfrm>
          <a:prstGeom prst="rect">
            <a:avLst/>
          </a:prstGeom>
          <a:noFill/>
        </p:spPr>
        <p:txBody>
          <a:bodyPr wrap="square">
            <a:spAutoFit/>
          </a:bodyPr>
          <a:lstStyle/>
          <a:p>
            <a:pPr algn="l"/>
            <a:endParaRPr lang="it-IT" sz="1050" b="0" i="0" u="none" strike="noStrike" baseline="0" dirty="0">
              <a:solidFill>
                <a:srgbClr val="000000"/>
              </a:solidFill>
              <a:latin typeface="Calibri" panose="020F0502020204030204" pitchFamily="34" charset="0"/>
            </a:endParaRPr>
          </a:p>
          <a:p>
            <a:pPr algn="ctr"/>
            <a:r>
              <a:rPr lang="it-IT" sz="2000" b="0" i="0" u="none" strike="noStrike" baseline="0" dirty="0">
                <a:latin typeface="Times New Roman" panose="02020603050405020304" pitchFamily="18" charset="0"/>
                <a:cs typeface="Times New Roman" panose="02020603050405020304" pitchFamily="18" charset="0"/>
              </a:rPr>
              <a:t>Il percorso di formazione e periodo annuale di prova in servizio è finalizzato specificamente a </a:t>
            </a:r>
            <a:r>
              <a:rPr lang="it-IT" sz="2000" b="1" i="0" u="sng" strike="noStrike" baseline="0" dirty="0">
                <a:latin typeface="Times New Roman" panose="02020603050405020304" pitchFamily="18" charset="0"/>
                <a:cs typeface="Times New Roman" panose="02020603050405020304" pitchFamily="18" charset="0"/>
              </a:rPr>
              <a:t>verificare</a:t>
            </a:r>
            <a:r>
              <a:rPr lang="it-IT" sz="2000" b="0" i="0" u="none" strike="noStrike" baseline="0" dirty="0">
                <a:latin typeface="Times New Roman" panose="02020603050405020304" pitchFamily="18" charset="0"/>
                <a:cs typeface="Times New Roman" panose="02020603050405020304" pitchFamily="18" charset="0"/>
              </a:rPr>
              <a:t> </a:t>
            </a:r>
          </a:p>
          <a:p>
            <a:pPr algn="ctr"/>
            <a:r>
              <a:rPr lang="it-IT" sz="2000" b="0" i="0" u="none" strike="noStrike" baseline="0" dirty="0">
                <a:latin typeface="Times New Roman" panose="02020603050405020304" pitchFamily="18" charset="0"/>
                <a:cs typeface="Times New Roman" panose="02020603050405020304" pitchFamily="18" charset="0"/>
              </a:rPr>
              <a:t>la </a:t>
            </a:r>
            <a:r>
              <a:rPr lang="it-IT" sz="2000" b="1" i="0" u="sng" strike="noStrike" baseline="0" dirty="0">
                <a:latin typeface="Times New Roman" panose="02020603050405020304" pitchFamily="18" charset="0"/>
                <a:cs typeface="Times New Roman" panose="02020603050405020304" pitchFamily="18" charset="0"/>
              </a:rPr>
              <a:t>padronanza</a:t>
            </a:r>
            <a:r>
              <a:rPr lang="it-IT" sz="2000" b="0" i="0" u="none" strike="noStrike" baseline="0" dirty="0">
                <a:latin typeface="Times New Roman" panose="02020603050405020304" pitchFamily="18" charset="0"/>
                <a:cs typeface="Times New Roman" panose="02020603050405020304" pitchFamily="18" charset="0"/>
              </a:rPr>
              <a:t> </a:t>
            </a:r>
            <a:r>
              <a:rPr lang="it-IT" sz="2000" i="0" u="none" strike="noStrike" baseline="0" dirty="0">
                <a:latin typeface="Times New Roman" panose="02020603050405020304" pitchFamily="18" charset="0"/>
                <a:cs typeface="Times New Roman" panose="02020603050405020304" pitchFamily="18" charset="0"/>
              </a:rPr>
              <a:t>degli</a:t>
            </a:r>
            <a:r>
              <a:rPr lang="it-IT" sz="2000" b="1" i="0" u="none" strike="noStrike" baseline="0" dirty="0">
                <a:latin typeface="Times New Roman" panose="02020603050405020304" pitchFamily="18" charset="0"/>
                <a:cs typeface="Times New Roman" panose="02020603050405020304" pitchFamily="18" charset="0"/>
              </a:rPr>
              <a:t> </a:t>
            </a:r>
            <a:r>
              <a:rPr lang="it-IT" sz="2000" b="1" i="0" u="sng" strike="noStrike" baseline="0" dirty="0">
                <a:latin typeface="Times New Roman" panose="02020603050405020304" pitchFamily="18" charset="0"/>
                <a:cs typeface="Times New Roman" panose="02020603050405020304" pitchFamily="18" charset="0"/>
              </a:rPr>
              <a:t>standard professionali </a:t>
            </a:r>
            <a:r>
              <a:rPr lang="it-IT" sz="2000" b="0" i="0" u="none" strike="noStrike" baseline="0" dirty="0">
                <a:latin typeface="Times New Roman" panose="02020603050405020304" pitchFamily="18" charset="0"/>
                <a:cs typeface="Times New Roman" panose="02020603050405020304" pitchFamily="18" charset="0"/>
              </a:rPr>
              <a:t>da parte dei docenti neoassunti, </a:t>
            </a:r>
          </a:p>
          <a:p>
            <a:pPr algn="ctr"/>
            <a:r>
              <a:rPr lang="it-IT" sz="2000" b="0" i="0" u="none" strike="noStrike" baseline="0" dirty="0">
                <a:latin typeface="Times New Roman" panose="02020603050405020304" pitchFamily="18" charset="0"/>
                <a:cs typeface="Times New Roman" panose="02020603050405020304" pitchFamily="18" charset="0"/>
              </a:rPr>
              <a:t>con riferimento ai seguenti </a:t>
            </a:r>
            <a:r>
              <a:rPr lang="it-IT" sz="2000" b="1" i="0" u="sng" strike="noStrike" baseline="0" dirty="0">
                <a:latin typeface="Times New Roman" panose="02020603050405020304" pitchFamily="18" charset="0"/>
                <a:cs typeface="Times New Roman" panose="02020603050405020304" pitchFamily="18" charset="0"/>
              </a:rPr>
              <a:t>ambiti</a:t>
            </a:r>
            <a:r>
              <a:rPr lang="it-IT" sz="2000" b="0" i="0" u="none" strike="noStrike" baseline="0" dirty="0">
                <a:latin typeface="Times New Roman" panose="02020603050405020304" pitchFamily="18" charset="0"/>
                <a:cs typeface="Times New Roman" panose="02020603050405020304" pitchFamily="18" charset="0"/>
              </a:rPr>
              <a:t> propri della professione docente: </a:t>
            </a:r>
          </a:p>
          <a:p>
            <a:pPr algn="ctr"/>
            <a:endParaRPr lang="it-IT" sz="2000" b="0" i="0" u="none" strike="noStrike" baseline="0" dirty="0">
              <a:latin typeface="Times New Roman" panose="02020603050405020304" pitchFamily="18" charset="0"/>
              <a:cs typeface="Times New Roman" panose="02020603050405020304" pitchFamily="18" charset="0"/>
            </a:endParaRPr>
          </a:p>
          <a:p>
            <a:r>
              <a:rPr lang="it-IT" sz="2000" b="0" i="0" u="none" strike="noStrike" baseline="0" dirty="0">
                <a:latin typeface="Times New Roman" panose="02020603050405020304" pitchFamily="18" charset="0"/>
                <a:cs typeface="Times New Roman" panose="02020603050405020304" pitchFamily="18" charset="0"/>
              </a:rPr>
              <a:t>a. possesso ed esercizio delle </a:t>
            </a:r>
            <a:r>
              <a:rPr lang="it-IT" sz="2000" b="1" i="0" u="sng" strike="noStrike" baseline="0" dirty="0">
                <a:latin typeface="Times New Roman" panose="02020603050405020304" pitchFamily="18" charset="0"/>
                <a:cs typeface="Times New Roman" panose="02020603050405020304" pitchFamily="18" charset="0"/>
              </a:rPr>
              <a:t>competenze culturali, disciplinari, informatiche, linguistiche, pedagogico-didattiche e metodologiche, con riferimento ai nuclei fondanti dei saperi, ai traguardi di competenza e agli obiettivi di apprendimento previsti dagli ordinamenti vigenti </a:t>
            </a:r>
          </a:p>
          <a:p>
            <a:r>
              <a:rPr lang="it-IT" sz="2000" b="0" i="0" u="none" strike="noStrike" baseline="0" dirty="0">
                <a:latin typeface="Times New Roman" panose="02020603050405020304" pitchFamily="18" charset="0"/>
                <a:cs typeface="Times New Roman" panose="02020603050405020304" pitchFamily="18" charset="0"/>
              </a:rPr>
              <a:t>b. possesso ed esercizio delle </a:t>
            </a:r>
            <a:r>
              <a:rPr lang="it-IT" sz="2000" b="1" i="0" u="sng" strike="noStrike" baseline="0" dirty="0">
                <a:latin typeface="Times New Roman" panose="02020603050405020304" pitchFamily="18" charset="0"/>
                <a:cs typeface="Times New Roman" panose="02020603050405020304" pitchFamily="18" charset="0"/>
              </a:rPr>
              <a:t>competenze relazionali, organizzative e gestionali</a:t>
            </a:r>
          </a:p>
          <a:p>
            <a:r>
              <a:rPr lang="it-IT" sz="2000" b="0" i="0" u="none" strike="noStrike" baseline="0" dirty="0">
                <a:latin typeface="Times New Roman" panose="02020603050405020304" pitchFamily="18" charset="0"/>
                <a:cs typeface="Times New Roman" panose="02020603050405020304" pitchFamily="18" charset="0"/>
              </a:rPr>
              <a:t>c. </a:t>
            </a:r>
            <a:r>
              <a:rPr lang="it-IT" sz="2000" dirty="0">
                <a:latin typeface="Times New Roman" panose="02020603050405020304" pitchFamily="18" charset="0"/>
                <a:cs typeface="Times New Roman" panose="02020603050405020304" pitchFamily="18" charset="0"/>
              </a:rPr>
              <a:t>p</a:t>
            </a:r>
            <a:r>
              <a:rPr lang="it-IT" sz="2000" b="0" i="0" u="none" strike="noStrike" baseline="0" dirty="0">
                <a:latin typeface="Times New Roman" panose="02020603050405020304" pitchFamily="18" charset="0"/>
                <a:cs typeface="Times New Roman" panose="02020603050405020304" pitchFamily="18" charset="0"/>
              </a:rPr>
              <a:t>ossesso ed esercizio delle </a:t>
            </a:r>
            <a:r>
              <a:rPr lang="it-IT" sz="2000" b="1" i="0" u="sng" strike="noStrike" baseline="0" dirty="0">
                <a:latin typeface="Times New Roman" panose="02020603050405020304" pitchFamily="18" charset="0"/>
                <a:cs typeface="Times New Roman" panose="02020603050405020304" pitchFamily="18" charset="0"/>
              </a:rPr>
              <a:t>competenze di orientamento e di ricerca, documentazione e valutazione</a:t>
            </a:r>
          </a:p>
          <a:p>
            <a:r>
              <a:rPr lang="it-IT" sz="2000" dirty="0">
                <a:latin typeface="Times New Roman" panose="02020603050405020304" pitchFamily="18" charset="0"/>
                <a:cs typeface="Times New Roman" panose="02020603050405020304" pitchFamily="18" charset="0"/>
              </a:rPr>
              <a:t>d. </a:t>
            </a:r>
            <a:r>
              <a:rPr lang="it-IT" sz="2000" b="0" i="0" u="none" strike="noStrike" baseline="0" dirty="0">
                <a:latin typeface="Times New Roman" panose="02020603050405020304" pitchFamily="18" charset="0"/>
                <a:cs typeface="Times New Roman" panose="02020603050405020304" pitchFamily="18" charset="0"/>
              </a:rPr>
              <a:t>osservanza dei </a:t>
            </a:r>
            <a:r>
              <a:rPr lang="it-IT" sz="2000" b="1" i="0" u="sng" strike="noStrike" baseline="0" dirty="0">
                <a:latin typeface="Times New Roman" panose="02020603050405020304" pitchFamily="18" charset="0"/>
                <a:cs typeface="Times New Roman" panose="02020603050405020304" pitchFamily="18" charset="0"/>
              </a:rPr>
              <a:t>doveri connessi con lo status di dipendente pubblico e inerenti la funzione docente</a:t>
            </a:r>
          </a:p>
          <a:p>
            <a:r>
              <a:rPr lang="it-IT" sz="2000" dirty="0">
                <a:latin typeface="Times New Roman" panose="02020603050405020304" pitchFamily="18" charset="0"/>
                <a:cs typeface="Times New Roman" panose="02020603050405020304" pitchFamily="18" charset="0"/>
              </a:rPr>
              <a:t>e</a:t>
            </a:r>
            <a:r>
              <a:rPr lang="it-IT" sz="2000" b="0" i="0" u="none" strike="noStrike" baseline="0" dirty="0">
                <a:latin typeface="Times New Roman" panose="02020603050405020304" pitchFamily="18" charset="0"/>
                <a:cs typeface="Times New Roman" panose="02020603050405020304" pitchFamily="18" charset="0"/>
              </a:rPr>
              <a:t>. partecipazione alle </a:t>
            </a:r>
            <a:r>
              <a:rPr lang="it-IT" sz="2000" b="1" i="0" u="sng" strike="noStrike" baseline="0" dirty="0">
                <a:latin typeface="Times New Roman" panose="02020603050405020304" pitchFamily="18" charset="0"/>
                <a:cs typeface="Times New Roman" panose="02020603050405020304" pitchFamily="18" charset="0"/>
              </a:rPr>
              <a:t>attività formative</a:t>
            </a:r>
            <a:r>
              <a:rPr lang="it-IT" sz="2000" b="1" i="0" strike="noStrike" baseline="0" dirty="0">
                <a:latin typeface="Times New Roman" panose="02020603050405020304" pitchFamily="18" charset="0"/>
                <a:cs typeface="Times New Roman" panose="02020603050405020304" pitchFamily="18" charset="0"/>
              </a:rPr>
              <a:t> </a:t>
            </a:r>
            <a:r>
              <a:rPr lang="it-IT" sz="2000" b="0" i="0" u="none" strike="noStrike" baseline="0" dirty="0">
                <a:latin typeface="Times New Roman" panose="02020603050405020304" pitchFamily="18" charset="0"/>
                <a:cs typeface="Times New Roman" panose="02020603050405020304" pitchFamily="18" charset="0"/>
              </a:rPr>
              <a:t>e raggiungimento degli </a:t>
            </a:r>
            <a:r>
              <a:rPr lang="it-IT" sz="2000" b="1" i="0" u="sng" strike="noStrike" baseline="0" dirty="0">
                <a:latin typeface="Times New Roman" panose="02020603050405020304" pitchFamily="18" charset="0"/>
                <a:cs typeface="Times New Roman" panose="02020603050405020304" pitchFamily="18" charset="0"/>
              </a:rPr>
              <a:t>obiettivi</a:t>
            </a:r>
            <a:r>
              <a:rPr lang="it-IT" sz="2000" b="1" i="0" u="none" strike="noStrike" baseline="0" dirty="0">
                <a:latin typeface="Times New Roman" panose="02020603050405020304" pitchFamily="18" charset="0"/>
                <a:cs typeface="Times New Roman" panose="02020603050405020304" pitchFamily="18" charset="0"/>
              </a:rPr>
              <a:t> </a:t>
            </a:r>
            <a:r>
              <a:rPr lang="it-IT" sz="2000" b="0" i="0" u="none" strike="noStrike" baseline="0" dirty="0">
                <a:latin typeface="Times New Roman" panose="02020603050405020304" pitchFamily="18" charset="0"/>
                <a:cs typeface="Times New Roman" panose="02020603050405020304" pitchFamily="18" charset="0"/>
              </a:rPr>
              <a:t>dalle stesse previsti</a:t>
            </a:r>
          </a:p>
          <a:p>
            <a:pPr algn="l"/>
            <a:endParaRPr lang="it-IT" sz="1800" b="0" i="0" u="none" strike="noStrike" baseline="0" dirty="0">
              <a:solidFill>
                <a:srgbClr val="000000"/>
              </a:solidFill>
              <a:latin typeface="Times New Roman" panose="02020603050405020304" pitchFamily="18" charset="0"/>
            </a:endParaRPr>
          </a:p>
          <a:p>
            <a:pPr algn="ctr"/>
            <a:r>
              <a:rPr lang="it-IT" sz="2000" b="0" i="0" u="none" strike="noStrike" baseline="0" dirty="0">
                <a:latin typeface="Times New Roman" panose="02020603050405020304" pitchFamily="18" charset="0"/>
              </a:rPr>
              <a:t>Il percorso di formazione e il periodo annuale di prova in servizio è altresì finalizzato ad </a:t>
            </a:r>
            <a:r>
              <a:rPr lang="it-IT" sz="2000" b="1" i="0" u="sng" strike="noStrike" baseline="0" dirty="0">
                <a:latin typeface="Times New Roman" panose="02020603050405020304" pitchFamily="18" charset="0"/>
              </a:rPr>
              <a:t>accertare</a:t>
            </a:r>
            <a:r>
              <a:rPr lang="it-IT" sz="2000" b="0" i="0" u="none" strike="noStrike" baseline="0" dirty="0">
                <a:latin typeface="Times New Roman" panose="02020603050405020304" pitchFamily="18" charset="0"/>
              </a:rPr>
              <a:t> e </a:t>
            </a:r>
            <a:r>
              <a:rPr lang="it-IT" sz="2000" b="1" i="0" u="sng" strike="noStrike" baseline="0" dirty="0">
                <a:latin typeface="Times New Roman" panose="02020603050405020304" pitchFamily="18" charset="0"/>
              </a:rPr>
              <a:t>verificare</a:t>
            </a:r>
            <a:r>
              <a:rPr lang="it-IT" sz="2000" b="0" i="0" u="none" strike="noStrike" baseline="0" dirty="0">
                <a:latin typeface="Times New Roman" panose="02020603050405020304" pitchFamily="18" charset="0"/>
              </a:rPr>
              <a:t>, ai sensi di quanto previsto dall’art.13, comma 1 Dlvo n. 59/2017, la </a:t>
            </a:r>
            <a:r>
              <a:rPr lang="it-IT" sz="2000" b="1" i="0" u="sng" strike="noStrike" baseline="0" dirty="0">
                <a:latin typeface="Times New Roman" panose="02020603050405020304" pitchFamily="18" charset="0"/>
              </a:rPr>
              <a:t>traduzione</a:t>
            </a:r>
            <a:r>
              <a:rPr lang="it-IT" sz="2000" b="0" i="0" u="none" strike="noStrike" baseline="0" dirty="0">
                <a:latin typeface="Times New Roman" panose="02020603050405020304" pitchFamily="18" charset="0"/>
              </a:rPr>
              <a:t> in </a:t>
            </a:r>
            <a:r>
              <a:rPr lang="it-IT" sz="2000" b="1" i="0" u="sng" strike="noStrike" baseline="0" dirty="0">
                <a:latin typeface="Times New Roman" panose="02020603050405020304" pitchFamily="18" charset="0"/>
              </a:rPr>
              <a:t>competenze didattiche pratiche </a:t>
            </a:r>
            <a:r>
              <a:rPr lang="it-IT" sz="2000" b="0" i="0" u="none" strike="noStrike" baseline="0" dirty="0">
                <a:latin typeface="Times New Roman" panose="02020603050405020304" pitchFamily="18" charset="0"/>
              </a:rPr>
              <a:t>delle conoscenze teoriche, disciplinari e metodologiche del docente, particolarmente negli </a:t>
            </a:r>
            <a:r>
              <a:rPr lang="it-IT" sz="2000" b="1" i="0" u="sng" strike="noStrike" baseline="0" dirty="0">
                <a:latin typeface="Times New Roman" panose="02020603050405020304" pitchFamily="18" charset="0"/>
              </a:rPr>
              <a:t>ambiti</a:t>
            </a:r>
            <a:r>
              <a:rPr lang="it-IT" sz="2000" b="0" i="0" u="none" strike="noStrike" baseline="0" dirty="0">
                <a:latin typeface="Times New Roman" panose="02020603050405020304" pitchFamily="18" charset="0"/>
              </a:rPr>
              <a:t> di cui al comma 1, lettere a), b) e c) a tal fine significativi. </a:t>
            </a:r>
          </a:p>
          <a:p>
            <a:pPr algn="ctr"/>
            <a:endParaRPr lang="it-IT" sz="2000" dirty="0">
              <a:latin typeface="Times New Roman" panose="02020603050405020304" pitchFamily="18" charset="0"/>
              <a:cs typeface="Times New Roman" panose="02020603050405020304" pitchFamily="18" charset="0"/>
            </a:endParaRPr>
          </a:p>
          <a:p>
            <a:endParaRPr lang="it-IT" sz="2000" b="0" i="0" u="none" strike="noStrike" baseline="0" dirty="0">
              <a:latin typeface="Times New Roman" panose="02020603050405020304" pitchFamily="18" charset="0"/>
              <a:cs typeface="Times New Roman" panose="02020603050405020304" pitchFamily="18" charset="0"/>
            </a:endParaRPr>
          </a:p>
          <a:p>
            <a:endParaRPr lang="it-IT" sz="2000" b="0" i="0" u="none" strike="noStrike" baseline="0" dirty="0">
              <a:latin typeface="Times New Roman" panose="02020603050405020304" pitchFamily="18" charset="0"/>
              <a:cs typeface="Times New Roman" panose="02020603050405020304" pitchFamily="18" charset="0"/>
            </a:endParaRPr>
          </a:p>
        </p:txBody>
      </p:sp>
      <p:pic>
        <p:nvPicPr>
          <p:cNvPr id="4" name="Picture 4" descr="Immagini Insegnante | Vettori Gratuiti, Foto Stock e PSD">
            <a:extLst>
              <a:ext uri="{FF2B5EF4-FFF2-40B4-BE49-F238E27FC236}">
                <a16:creationId xmlns:a16="http://schemas.microsoft.com/office/drawing/2014/main" id="{CC53B129-9675-D30A-C06D-C2533E1C22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6172" y="5319847"/>
            <a:ext cx="1997983" cy="1538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4365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DADAFC65-72D4-4F5F-5463-D19658AF38B6}"/>
              </a:ext>
            </a:extLst>
          </p:cNvPr>
          <p:cNvSpPr txBox="1"/>
          <p:nvPr/>
        </p:nvSpPr>
        <p:spPr>
          <a:xfrm>
            <a:off x="464457" y="246743"/>
            <a:ext cx="11321143" cy="5909310"/>
          </a:xfrm>
          <a:prstGeom prst="rect">
            <a:avLst/>
          </a:prstGeom>
          <a:noFill/>
        </p:spPr>
        <p:txBody>
          <a:bodyPr wrap="square">
            <a:spAutoFit/>
          </a:bodyPr>
          <a:lstStyle/>
          <a:p>
            <a:pPr algn="l"/>
            <a:endParaRPr lang="it-IT" sz="2000" b="0" i="0" u="none" strike="noStrike" baseline="0" dirty="0">
              <a:solidFill>
                <a:srgbClr val="000000"/>
              </a:solidFill>
              <a:latin typeface="Times New Roman" panose="02020603050405020304" pitchFamily="18" charset="0"/>
            </a:endParaRPr>
          </a:p>
          <a:p>
            <a:pPr algn="ctr"/>
            <a:r>
              <a:rPr lang="it-IT" sz="2000" b="0" i="0" u="none" strike="noStrike" baseline="0" dirty="0">
                <a:solidFill>
                  <a:srgbClr val="000000"/>
                </a:solidFill>
                <a:latin typeface="Times New Roman" panose="02020603050405020304" pitchFamily="18" charset="0"/>
              </a:rPr>
              <a:t>Ai fini della verifica di cui al comma 1, lettere a) e c), il </a:t>
            </a:r>
            <a:r>
              <a:rPr lang="it-IT" sz="2000" dirty="0">
                <a:solidFill>
                  <a:srgbClr val="000000"/>
                </a:solidFill>
                <a:latin typeface="Times New Roman" panose="02020603050405020304" pitchFamily="18" charset="0"/>
              </a:rPr>
              <a:t>DS </a:t>
            </a:r>
            <a:r>
              <a:rPr lang="it-IT" sz="2000" b="0" i="0" u="none" strike="noStrike" baseline="0" dirty="0">
                <a:solidFill>
                  <a:srgbClr val="000000"/>
                </a:solidFill>
                <a:latin typeface="Times New Roman" panose="02020603050405020304" pitchFamily="18" charset="0"/>
              </a:rPr>
              <a:t>garantisce la </a:t>
            </a:r>
            <a:r>
              <a:rPr lang="it-IT" sz="2000" b="1" i="0" u="sng" strike="noStrike" baseline="0" dirty="0">
                <a:solidFill>
                  <a:srgbClr val="000000"/>
                </a:solidFill>
                <a:latin typeface="Times New Roman" panose="02020603050405020304" pitchFamily="18" charset="0"/>
              </a:rPr>
              <a:t>disponibilità</a:t>
            </a:r>
            <a:r>
              <a:rPr lang="it-IT" sz="2000" b="0" i="0" u="none" strike="noStrike" baseline="0" dirty="0">
                <a:solidFill>
                  <a:srgbClr val="000000"/>
                </a:solidFill>
                <a:latin typeface="Times New Roman" panose="02020603050405020304" pitchFamily="18" charset="0"/>
              </a:rPr>
              <a:t> per il docente in periodo di prova del </a:t>
            </a:r>
            <a:r>
              <a:rPr lang="it-IT" sz="2000" b="1" u="sng" dirty="0">
                <a:solidFill>
                  <a:srgbClr val="000000"/>
                </a:solidFill>
                <a:latin typeface="Times New Roman" panose="02020603050405020304" pitchFamily="18" charset="0"/>
              </a:rPr>
              <a:t>PTOF</a:t>
            </a:r>
            <a:r>
              <a:rPr lang="it-IT" sz="2000" b="0" i="0" u="none" strike="noStrike" baseline="0" dirty="0">
                <a:solidFill>
                  <a:srgbClr val="000000"/>
                </a:solidFill>
                <a:latin typeface="Times New Roman" panose="02020603050405020304" pitchFamily="18" charset="0"/>
              </a:rPr>
              <a:t>, del </a:t>
            </a:r>
            <a:r>
              <a:rPr lang="it-IT" sz="2000" b="1" i="0" u="sng" strike="noStrike" baseline="0" dirty="0">
                <a:solidFill>
                  <a:srgbClr val="000000"/>
                </a:solidFill>
                <a:latin typeface="Times New Roman" panose="02020603050405020304" pitchFamily="18" charset="0"/>
              </a:rPr>
              <a:t>RAV</a:t>
            </a:r>
            <a:r>
              <a:rPr lang="it-IT" sz="2000" b="0" i="0" u="none" strike="noStrike" baseline="0" dirty="0">
                <a:solidFill>
                  <a:srgbClr val="000000"/>
                </a:solidFill>
                <a:latin typeface="Times New Roman" panose="02020603050405020304" pitchFamily="18" charset="0"/>
              </a:rPr>
              <a:t> e della documentazione tecnico-didattica relativa </a:t>
            </a:r>
          </a:p>
          <a:p>
            <a:pPr algn="ctr"/>
            <a:r>
              <a:rPr lang="it-IT" sz="2000" b="0" i="0" u="none" strike="noStrike" baseline="0" dirty="0">
                <a:solidFill>
                  <a:srgbClr val="000000"/>
                </a:solidFill>
                <a:latin typeface="Times New Roman" panose="02020603050405020304" pitchFamily="18" charset="0"/>
              </a:rPr>
              <a:t>alle classi, ai corsi e agli insegnamenti di sua pertinenza, </a:t>
            </a:r>
          </a:p>
          <a:p>
            <a:pPr algn="ctr"/>
            <a:r>
              <a:rPr lang="it-IT" sz="2000" b="0" i="0" u="none" strike="noStrike" baseline="0" dirty="0">
                <a:solidFill>
                  <a:srgbClr val="000000"/>
                </a:solidFill>
                <a:latin typeface="Times New Roman" panose="02020603050405020304" pitchFamily="18" charset="0"/>
              </a:rPr>
              <a:t>sulla cui base il docente in periodo di prova redige la propria </a:t>
            </a:r>
            <a:r>
              <a:rPr lang="it-IT" sz="2000" b="1" i="0" u="sng" strike="noStrike" baseline="0" dirty="0">
                <a:solidFill>
                  <a:srgbClr val="000000"/>
                </a:solidFill>
                <a:latin typeface="Times New Roman" panose="02020603050405020304" pitchFamily="18" charset="0"/>
              </a:rPr>
              <a:t>programmazione</a:t>
            </a:r>
            <a:r>
              <a:rPr lang="it-IT" sz="2000" b="0" i="0" u="none" strike="noStrike" baseline="0" dirty="0">
                <a:solidFill>
                  <a:srgbClr val="000000"/>
                </a:solidFill>
                <a:latin typeface="Times New Roman" panose="02020603050405020304" pitchFamily="18" charset="0"/>
              </a:rPr>
              <a:t> annuale, </a:t>
            </a:r>
          </a:p>
          <a:p>
            <a:pPr algn="ctr"/>
            <a:r>
              <a:rPr lang="it-IT" sz="2000" b="0" i="0" u="none" strike="noStrike" baseline="0" dirty="0">
                <a:solidFill>
                  <a:srgbClr val="000000"/>
                </a:solidFill>
                <a:latin typeface="Times New Roman" panose="02020603050405020304" pitchFamily="18" charset="0"/>
              </a:rPr>
              <a:t>in cui specifica, condividendoli con il tutor, gli </a:t>
            </a:r>
            <a:r>
              <a:rPr lang="it-IT" sz="2000" b="1" i="0" u="sng" strike="noStrike" baseline="0" dirty="0">
                <a:solidFill>
                  <a:srgbClr val="000000"/>
                </a:solidFill>
                <a:latin typeface="Times New Roman" panose="02020603050405020304" pitchFamily="18" charset="0"/>
              </a:rPr>
              <a:t>esiti di apprendimento attesi</a:t>
            </a:r>
            <a:r>
              <a:rPr lang="it-IT" sz="2000" b="0" i="0" u="none" strike="noStrike" baseline="0" dirty="0">
                <a:solidFill>
                  <a:srgbClr val="000000"/>
                </a:solidFill>
                <a:latin typeface="Times New Roman" panose="02020603050405020304" pitchFamily="18" charset="0"/>
              </a:rPr>
              <a:t>, le </a:t>
            </a:r>
            <a:r>
              <a:rPr lang="it-IT" sz="2000" b="1" i="0" u="sng" strike="noStrike" baseline="0" dirty="0">
                <a:solidFill>
                  <a:srgbClr val="000000"/>
                </a:solidFill>
                <a:latin typeface="Times New Roman" panose="02020603050405020304" pitchFamily="18" charset="0"/>
              </a:rPr>
              <a:t>metodologie didattiche</a:t>
            </a:r>
            <a:r>
              <a:rPr lang="it-IT" sz="2000" b="0" i="0" u="none" strike="noStrike" baseline="0" dirty="0">
                <a:solidFill>
                  <a:srgbClr val="000000"/>
                </a:solidFill>
                <a:latin typeface="Times New Roman" panose="02020603050405020304" pitchFamily="18" charset="0"/>
              </a:rPr>
              <a:t>, </a:t>
            </a:r>
          </a:p>
          <a:p>
            <a:pPr algn="ctr"/>
            <a:r>
              <a:rPr lang="it-IT" sz="2000" b="0" i="0" u="none" strike="noStrike" baseline="0" dirty="0">
                <a:solidFill>
                  <a:srgbClr val="000000"/>
                </a:solidFill>
                <a:latin typeface="Times New Roman" panose="02020603050405020304" pitchFamily="18" charset="0"/>
              </a:rPr>
              <a:t>le </a:t>
            </a:r>
            <a:r>
              <a:rPr lang="it-IT" sz="2000" b="1" i="0" u="sng" strike="noStrike" baseline="0" dirty="0">
                <a:solidFill>
                  <a:srgbClr val="000000"/>
                </a:solidFill>
                <a:latin typeface="Times New Roman" panose="02020603050405020304" pitchFamily="18" charset="0"/>
              </a:rPr>
              <a:t>strategie inclusive</a:t>
            </a:r>
            <a:r>
              <a:rPr lang="it-IT" sz="2000" b="1" i="0" strike="noStrike" baseline="0" dirty="0">
                <a:solidFill>
                  <a:srgbClr val="000000"/>
                </a:solidFill>
                <a:latin typeface="Times New Roman" panose="02020603050405020304" pitchFamily="18" charset="0"/>
              </a:rPr>
              <a:t> </a:t>
            </a:r>
            <a:r>
              <a:rPr lang="it-IT" sz="2000" i="0" strike="noStrike" baseline="0" dirty="0">
                <a:solidFill>
                  <a:srgbClr val="000000"/>
                </a:solidFill>
                <a:latin typeface="Times New Roman" panose="02020603050405020304" pitchFamily="18" charset="0"/>
              </a:rPr>
              <a:t>e di </a:t>
            </a:r>
            <a:r>
              <a:rPr lang="it-IT" sz="2000" b="1" i="0" u="sng" strike="noStrike" baseline="0" dirty="0">
                <a:solidFill>
                  <a:srgbClr val="000000"/>
                </a:solidFill>
                <a:latin typeface="Times New Roman" panose="02020603050405020304" pitchFamily="18" charset="0"/>
              </a:rPr>
              <a:t>sviluppo </a:t>
            </a:r>
            <a:r>
              <a:rPr lang="it-IT" sz="2000" b="0" i="0" u="none" strike="noStrike" baseline="0" dirty="0">
                <a:solidFill>
                  <a:srgbClr val="000000"/>
                </a:solidFill>
                <a:latin typeface="Times New Roman" panose="02020603050405020304" pitchFamily="18" charset="0"/>
              </a:rPr>
              <a:t>dei talenti, gli </a:t>
            </a:r>
            <a:r>
              <a:rPr lang="it-IT" sz="2000" b="1" i="0" u="sng" strike="noStrike" baseline="0" dirty="0">
                <a:solidFill>
                  <a:srgbClr val="000000"/>
                </a:solidFill>
                <a:latin typeface="Times New Roman" panose="02020603050405020304" pitchFamily="18" charset="0"/>
              </a:rPr>
              <a:t>strumenti </a:t>
            </a:r>
            <a:r>
              <a:rPr lang="it-IT" sz="2000" i="0" strike="noStrike" baseline="0" dirty="0">
                <a:solidFill>
                  <a:srgbClr val="000000"/>
                </a:solidFill>
                <a:latin typeface="Times New Roman" panose="02020603050405020304" pitchFamily="18" charset="0"/>
              </a:rPr>
              <a:t>e i </a:t>
            </a:r>
            <a:r>
              <a:rPr lang="it-IT" sz="2000" b="1" i="0" u="sng" strike="noStrike" baseline="0" dirty="0">
                <a:solidFill>
                  <a:srgbClr val="000000"/>
                </a:solidFill>
                <a:latin typeface="Times New Roman" panose="02020603050405020304" pitchFamily="18" charset="0"/>
              </a:rPr>
              <a:t>criteri di valutazione</a:t>
            </a:r>
            <a:r>
              <a:rPr lang="it-IT" sz="2000" b="0" i="0" u="none" strike="noStrike" baseline="0" dirty="0">
                <a:solidFill>
                  <a:srgbClr val="000000"/>
                </a:solidFill>
                <a:latin typeface="Times New Roman" panose="02020603050405020304" pitchFamily="18" charset="0"/>
              </a:rPr>
              <a:t>,</a:t>
            </a:r>
          </a:p>
          <a:p>
            <a:pPr algn="ctr"/>
            <a:r>
              <a:rPr lang="it-IT" sz="2000" b="0" i="0" u="none" strike="noStrike" baseline="0" dirty="0">
                <a:solidFill>
                  <a:srgbClr val="000000"/>
                </a:solidFill>
                <a:latin typeface="Times New Roman" panose="02020603050405020304" pitchFamily="18" charset="0"/>
              </a:rPr>
              <a:t>che costituiscono complessivamente gli obiettivi dell’azione didattica, </a:t>
            </a:r>
          </a:p>
          <a:p>
            <a:pPr algn="ctr"/>
            <a:r>
              <a:rPr lang="it-IT" sz="2000" b="0" i="0" u="none" strike="noStrike" baseline="0" dirty="0">
                <a:solidFill>
                  <a:srgbClr val="000000"/>
                </a:solidFill>
                <a:latin typeface="Times New Roman" panose="02020603050405020304" pitchFamily="18" charset="0"/>
              </a:rPr>
              <a:t>la cui valutazione è parte integrante della procedura di cui agli artt.13 e 14 del DM n.226/2022</a:t>
            </a:r>
          </a:p>
          <a:p>
            <a:pPr algn="ctr"/>
            <a:endParaRPr lang="it-IT" sz="2000" dirty="0">
              <a:solidFill>
                <a:srgbClr val="000000"/>
              </a:solidFill>
              <a:latin typeface="Times New Roman" panose="02020603050405020304" pitchFamily="18" charset="0"/>
            </a:endParaRPr>
          </a:p>
          <a:p>
            <a:pPr algn="ctr"/>
            <a:r>
              <a:rPr lang="it-IT" sz="2000" b="0" i="0" u="none" strike="noStrike" baseline="0" dirty="0">
                <a:solidFill>
                  <a:srgbClr val="000000"/>
                </a:solidFill>
                <a:latin typeface="Times New Roman" panose="02020603050405020304" pitchFamily="18" charset="0"/>
              </a:rPr>
              <a:t>La </a:t>
            </a:r>
            <a:r>
              <a:rPr lang="it-IT" sz="2000" b="1" i="0" u="sng" strike="noStrike" baseline="0" dirty="0">
                <a:solidFill>
                  <a:srgbClr val="000000"/>
                </a:solidFill>
                <a:latin typeface="Times New Roman" panose="02020603050405020304" pitchFamily="18" charset="0"/>
              </a:rPr>
              <a:t>programmazione</a:t>
            </a:r>
            <a:r>
              <a:rPr lang="it-IT" sz="2000" b="0" i="0" u="none" strike="noStrike" baseline="0" dirty="0">
                <a:solidFill>
                  <a:srgbClr val="000000"/>
                </a:solidFill>
                <a:latin typeface="Times New Roman" panose="02020603050405020304" pitchFamily="18" charset="0"/>
              </a:rPr>
              <a:t> è correlata ai </a:t>
            </a:r>
            <a:r>
              <a:rPr lang="it-IT" sz="2000" b="1" i="0" u="sng" strike="noStrike" baseline="0" dirty="0">
                <a:solidFill>
                  <a:srgbClr val="000000"/>
                </a:solidFill>
                <a:latin typeface="Times New Roman" panose="02020603050405020304" pitchFamily="18" charset="0"/>
              </a:rPr>
              <a:t>traguardi di competenza</a:t>
            </a:r>
            <a:r>
              <a:rPr lang="it-IT" sz="2000" b="0" i="0" u="none" strike="noStrike" baseline="0" dirty="0">
                <a:solidFill>
                  <a:srgbClr val="000000"/>
                </a:solidFill>
                <a:latin typeface="Times New Roman" panose="02020603050405020304" pitchFamily="18" charset="0"/>
              </a:rPr>
              <a:t>, ai </a:t>
            </a:r>
            <a:r>
              <a:rPr lang="it-IT" sz="2000" b="1" i="0" u="sng" strike="noStrike" baseline="0" dirty="0">
                <a:solidFill>
                  <a:srgbClr val="000000"/>
                </a:solidFill>
                <a:latin typeface="Times New Roman" panose="02020603050405020304" pitchFamily="18" charset="0"/>
              </a:rPr>
              <a:t>profili culturali, educativi e professionali</a:t>
            </a:r>
            <a:r>
              <a:rPr lang="it-IT" sz="2000" b="0" i="0" u="none" strike="noStrike" baseline="0" dirty="0">
                <a:solidFill>
                  <a:srgbClr val="000000"/>
                </a:solidFill>
                <a:latin typeface="Times New Roman" panose="02020603050405020304" pitchFamily="18" charset="0"/>
              </a:rPr>
              <a:t>, ai </a:t>
            </a:r>
            <a:r>
              <a:rPr lang="it-IT" sz="2000" b="1" i="0" u="sng" strike="noStrike" baseline="0" dirty="0">
                <a:solidFill>
                  <a:srgbClr val="000000"/>
                </a:solidFill>
                <a:latin typeface="Times New Roman" panose="02020603050405020304" pitchFamily="18" charset="0"/>
              </a:rPr>
              <a:t>risultati di apprendimento</a:t>
            </a:r>
            <a:r>
              <a:rPr lang="it-IT" sz="2000" b="1" i="0" strike="noStrike" baseline="0" dirty="0">
                <a:solidFill>
                  <a:srgbClr val="000000"/>
                </a:solidFill>
                <a:latin typeface="Times New Roman" panose="02020603050405020304" pitchFamily="18" charset="0"/>
              </a:rPr>
              <a:t> </a:t>
            </a:r>
            <a:r>
              <a:rPr lang="it-IT" sz="2000" b="0" i="0" u="none" strike="noStrike" baseline="0" dirty="0">
                <a:solidFill>
                  <a:srgbClr val="000000"/>
                </a:solidFill>
                <a:latin typeface="Times New Roman" panose="02020603050405020304" pitchFamily="18" charset="0"/>
              </a:rPr>
              <a:t>e agli </a:t>
            </a:r>
            <a:r>
              <a:rPr lang="it-IT" sz="2000" b="1" i="0" u="sng" strike="noStrike" baseline="0" dirty="0">
                <a:solidFill>
                  <a:srgbClr val="000000"/>
                </a:solidFill>
                <a:latin typeface="Times New Roman" panose="02020603050405020304" pitchFamily="18" charset="0"/>
              </a:rPr>
              <a:t>obiettivi specifici di apprendimento </a:t>
            </a:r>
          </a:p>
          <a:p>
            <a:pPr algn="ctr"/>
            <a:r>
              <a:rPr lang="it-IT" sz="2000" b="0" i="0" u="none" strike="noStrike" baseline="0" dirty="0">
                <a:solidFill>
                  <a:srgbClr val="000000"/>
                </a:solidFill>
                <a:latin typeface="Times New Roman" panose="02020603050405020304" pitchFamily="18" charset="0"/>
              </a:rPr>
              <a:t>previsti dagli ordinamenti vigenti e al PTOF</a:t>
            </a:r>
          </a:p>
          <a:p>
            <a:pPr algn="l"/>
            <a:endParaRPr lang="it-IT" sz="2000" b="0" i="0" u="none" strike="noStrike" baseline="0" dirty="0">
              <a:solidFill>
                <a:srgbClr val="000000"/>
              </a:solidFill>
              <a:latin typeface="Times New Roman" panose="02020603050405020304" pitchFamily="18" charset="0"/>
            </a:endParaRPr>
          </a:p>
          <a:p>
            <a:pPr algn="ctr"/>
            <a:r>
              <a:rPr lang="it-IT" sz="2000" b="0" i="0" u="none" strike="noStrike" baseline="0" dirty="0">
                <a:solidFill>
                  <a:srgbClr val="000000"/>
                </a:solidFill>
                <a:latin typeface="Times New Roman" panose="02020603050405020304" pitchFamily="18" charset="0"/>
              </a:rPr>
              <a:t>Ai fini della verifica di cui al comma 1, lettera b), sono valutate la capacità </a:t>
            </a:r>
            <a:r>
              <a:rPr lang="it-IT" sz="2000" b="1" i="0" u="sng" strike="noStrike" baseline="0" dirty="0">
                <a:solidFill>
                  <a:srgbClr val="000000"/>
                </a:solidFill>
                <a:latin typeface="Times New Roman" panose="02020603050405020304" pitchFamily="18" charset="0"/>
              </a:rPr>
              <a:t>collaborativa</a:t>
            </a:r>
            <a:r>
              <a:rPr lang="it-IT" sz="2000" b="0" i="0" u="none" strike="noStrike" baseline="0" dirty="0">
                <a:solidFill>
                  <a:srgbClr val="000000"/>
                </a:solidFill>
                <a:latin typeface="Times New Roman" panose="02020603050405020304" pitchFamily="18" charset="0"/>
              </a:rPr>
              <a:t> nei contesti didattici, progettuali, collegiali, l’abilità di </a:t>
            </a:r>
            <a:r>
              <a:rPr lang="it-IT" sz="2000" b="1" i="0" u="sng" strike="noStrike" baseline="0" dirty="0">
                <a:solidFill>
                  <a:srgbClr val="000000"/>
                </a:solidFill>
                <a:latin typeface="Times New Roman" panose="02020603050405020304" pitchFamily="18" charset="0"/>
              </a:rPr>
              <a:t>affrontare situazioni relazionali </a:t>
            </a:r>
            <a:r>
              <a:rPr lang="it-IT" sz="2000" b="0" i="0" u="none" strike="noStrike" baseline="0" dirty="0">
                <a:solidFill>
                  <a:srgbClr val="000000"/>
                </a:solidFill>
                <a:latin typeface="Times New Roman" panose="02020603050405020304" pitchFamily="18" charset="0"/>
              </a:rPr>
              <a:t>complesse </a:t>
            </a:r>
          </a:p>
          <a:p>
            <a:pPr algn="ctr"/>
            <a:r>
              <a:rPr lang="it-IT" sz="2000" b="0" i="0" u="none" strike="noStrike" baseline="0" dirty="0">
                <a:solidFill>
                  <a:srgbClr val="000000"/>
                </a:solidFill>
                <a:latin typeface="Times New Roman" panose="02020603050405020304" pitchFamily="18" charset="0"/>
              </a:rPr>
              <a:t>e </a:t>
            </a:r>
            <a:r>
              <a:rPr lang="it-IT" sz="2000" b="1" i="0" u="sng" strike="noStrike" baseline="0" dirty="0">
                <a:solidFill>
                  <a:srgbClr val="000000"/>
                </a:solidFill>
                <a:latin typeface="Times New Roman" panose="02020603050405020304" pitchFamily="18" charset="0"/>
              </a:rPr>
              <a:t>dinamiche interculturali</a:t>
            </a:r>
            <a:r>
              <a:rPr lang="it-IT" sz="2000" b="0" i="0" u="none" strike="noStrike" baseline="0" dirty="0">
                <a:solidFill>
                  <a:srgbClr val="000000"/>
                </a:solidFill>
                <a:latin typeface="Times New Roman" panose="02020603050405020304" pitchFamily="18" charset="0"/>
              </a:rPr>
              <a:t>, nonché la </a:t>
            </a:r>
            <a:r>
              <a:rPr lang="it-IT" sz="2000" b="1" i="0" u="sng" strike="noStrike" baseline="0" dirty="0">
                <a:solidFill>
                  <a:srgbClr val="000000"/>
                </a:solidFill>
                <a:latin typeface="Times New Roman" panose="02020603050405020304" pitchFamily="18" charset="0"/>
              </a:rPr>
              <a:t>partecipazione</a:t>
            </a:r>
            <a:r>
              <a:rPr lang="it-IT" sz="2000" b="0" i="0" u="none" strike="noStrike" baseline="0" dirty="0">
                <a:solidFill>
                  <a:srgbClr val="000000"/>
                </a:solidFill>
                <a:latin typeface="Times New Roman" panose="02020603050405020304" pitchFamily="18" charset="0"/>
              </a:rPr>
              <a:t> attiva e il </a:t>
            </a:r>
            <a:r>
              <a:rPr lang="it-IT" sz="2000" b="1" i="0" u="sng" strike="noStrike" baseline="0" dirty="0">
                <a:solidFill>
                  <a:srgbClr val="000000"/>
                </a:solidFill>
                <a:latin typeface="Times New Roman" panose="02020603050405020304" pitchFamily="18" charset="0"/>
              </a:rPr>
              <a:t>sostegno</a:t>
            </a:r>
            <a:r>
              <a:rPr lang="it-IT" sz="2000" b="0" i="0" u="none" strike="noStrike" baseline="0" dirty="0">
                <a:solidFill>
                  <a:srgbClr val="000000"/>
                </a:solidFill>
                <a:latin typeface="Times New Roman" panose="02020603050405020304" pitchFamily="18" charset="0"/>
              </a:rPr>
              <a:t> </a:t>
            </a:r>
          </a:p>
          <a:p>
            <a:pPr algn="ctr"/>
            <a:r>
              <a:rPr lang="it-IT" sz="2000" b="0" i="0" u="none" strike="noStrike" baseline="0" dirty="0">
                <a:solidFill>
                  <a:srgbClr val="000000"/>
                </a:solidFill>
                <a:latin typeface="Times New Roman" panose="02020603050405020304" pitchFamily="18" charset="0"/>
              </a:rPr>
              <a:t>ai </a:t>
            </a:r>
            <a:r>
              <a:rPr lang="it-IT" sz="2000" b="1" i="0" u="sng" strike="noStrike" baseline="0" dirty="0">
                <a:solidFill>
                  <a:srgbClr val="000000"/>
                </a:solidFill>
                <a:latin typeface="Times New Roman" panose="02020603050405020304" pitchFamily="18" charset="0"/>
              </a:rPr>
              <a:t>piani di miglioramento </a:t>
            </a:r>
            <a:r>
              <a:rPr lang="it-IT" sz="2000" b="0" i="0" u="none" strike="noStrike" baseline="0" dirty="0">
                <a:solidFill>
                  <a:srgbClr val="000000"/>
                </a:solidFill>
                <a:latin typeface="Times New Roman" panose="02020603050405020304" pitchFamily="18" charset="0"/>
              </a:rPr>
              <a:t>dell’istituzione scolastica </a:t>
            </a:r>
          </a:p>
          <a:p>
            <a:endParaRPr lang="it-IT" sz="1800" b="0"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194961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06B93F4D-037A-DED4-C523-42BB5801A0B6}"/>
              </a:ext>
            </a:extLst>
          </p:cNvPr>
          <p:cNvSpPr txBox="1"/>
          <p:nvPr/>
        </p:nvSpPr>
        <p:spPr>
          <a:xfrm>
            <a:off x="595087" y="203201"/>
            <a:ext cx="11103428" cy="6717223"/>
          </a:xfrm>
          <a:prstGeom prst="rect">
            <a:avLst/>
          </a:prstGeom>
          <a:noFill/>
        </p:spPr>
        <p:txBody>
          <a:bodyPr wrap="square">
            <a:spAutoFit/>
          </a:bodyPr>
          <a:lstStyle/>
          <a:p>
            <a:pPr algn="l"/>
            <a:endParaRPr lang="it-IT" sz="1050" b="0" i="0" u="none" strike="noStrike" baseline="0" dirty="0">
              <a:solidFill>
                <a:srgbClr val="000000"/>
              </a:solidFill>
              <a:latin typeface="Calibri" panose="020F0502020204030204" pitchFamily="34" charset="0"/>
            </a:endParaRPr>
          </a:p>
          <a:p>
            <a:pPr algn="ctr"/>
            <a:r>
              <a:rPr lang="it-IT" sz="2000" b="1" i="0" u="none" strike="noStrike" baseline="0" dirty="0">
                <a:latin typeface="Times New Roman" panose="02020603050405020304" pitchFamily="18" charset="0"/>
                <a:cs typeface="Times New Roman" panose="02020603050405020304" pitchFamily="18" charset="0"/>
              </a:rPr>
              <a:t>Bilancio iniziale delle competenze </a:t>
            </a:r>
            <a:endParaRPr lang="it-IT" sz="2000" b="0" i="0" u="none" strike="noStrike" baseline="0" dirty="0">
              <a:solidFill>
                <a:srgbClr val="000000"/>
              </a:solidFill>
              <a:latin typeface="Times New Roman" panose="02020603050405020304" pitchFamily="18" charset="0"/>
            </a:endParaRPr>
          </a:p>
          <a:p>
            <a:pPr algn="ctr"/>
            <a:r>
              <a:rPr lang="it-IT" sz="2000" b="0" i="0" u="none" strike="noStrike" baseline="0" dirty="0">
                <a:solidFill>
                  <a:srgbClr val="000000"/>
                </a:solidFill>
                <a:latin typeface="Times New Roman" panose="02020603050405020304" pitchFamily="18" charset="0"/>
              </a:rPr>
              <a:t>Ai fini della </a:t>
            </a:r>
            <a:r>
              <a:rPr lang="it-IT" sz="2000" b="1" i="0" u="sng" strike="noStrike" baseline="0" dirty="0">
                <a:solidFill>
                  <a:srgbClr val="000000"/>
                </a:solidFill>
                <a:latin typeface="Times New Roman" panose="02020603050405020304" pitchFamily="18" charset="0"/>
              </a:rPr>
              <a:t>personalizzazione</a:t>
            </a:r>
            <a:r>
              <a:rPr lang="it-IT" sz="2000" b="0" i="0" u="none" strike="noStrike" baseline="0" dirty="0">
                <a:solidFill>
                  <a:srgbClr val="000000"/>
                </a:solidFill>
                <a:latin typeface="Times New Roman" panose="02020603050405020304" pitchFamily="18" charset="0"/>
              </a:rPr>
              <a:t> delle attività di formazione, anche alla luce delle prime attività didattiche svolte, il docente in periodo di prova traccia un </a:t>
            </a:r>
            <a:r>
              <a:rPr lang="it-IT" sz="2000" b="1" i="0" u="sng" strike="noStrike" baseline="0" dirty="0">
                <a:solidFill>
                  <a:srgbClr val="000000"/>
                </a:solidFill>
                <a:latin typeface="Times New Roman" panose="02020603050405020304" pitchFamily="18" charset="0"/>
              </a:rPr>
              <a:t>primo bilancio di competenze</a:t>
            </a:r>
            <a:r>
              <a:rPr lang="it-IT" sz="2000" b="0" i="0" u="none" strike="noStrike" baseline="0" dirty="0">
                <a:solidFill>
                  <a:srgbClr val="000000"/>
                </a:solidFill>
                <a:latin typeface="Times New Roman" panose="02020603050405020304" pitchFamily="18" charset="0"/>
              </a:rPr>
              <a:t>, in forma di </a:t>
            </a:r>
            <a:r>
              <a:rPr lang="it-IT" sz="2000" b="1" i="0" u="sng" strike="noStrike" baseline="0" dirty="0">
                <a:solidFill>
                  <a:srgbClr val="000000"/>
                </a:solidFill>
                <a:latin typeface="Times New Roman" panose="02020603050405020304" pitchFamily="18" charset="0"/>
              </a:rPr>
              <a:t>autovalutazione</a:t>
            </a:r>
            <a:r>
              <a:rPr lang="it-IT" sz="2000" b="0" i="0" u="sng" strike="noStrike" baseline="0" dirty="0">
                <a:solidFill>
                  <a:srgbClr val="000000"/>
                </a:solidFill>
                <a:latin typeface="Times New Roman" panose="02020603050405020304" pitchFamily="18" charset="0"/>
              </a:rPr>
              <a:t> strutturata</a:t>
            </a:r>
            <a:r>
              <a:rPr lang="it-IT" sz="2000" b="0" i="0" u="none" strike="noStrike" baseline="0" dirty="0">
                <a:solidFill>
                  <a:srgbClr val="000000"/>
                </a:solidFill>
                <a:latin typeface="Times New Roman" panose="02020603050405020304" pitchFamily="18" charset="0"/>
              </a:rPr>
              <a:t>, con la collaborazione del docente tutor</a:t>
            </a:r>
          </a:p>
          <a:p>
            <a:pPr algn="ctr"/>
            <a:r>
              <a:rPr lang="it-IT" sz="2000" b="0" i="0" u="none" strike="noStrike" baseline="0" dirty="0">
                <a:solidFill>
                  <a:srgbClr val="000000"/>
                </a:solidFill>
                <a:latin typeface="Times New Roman" panose="02020603050405020304" pitchFamily="18" charset="0"/>
              </a:rPr>
              <a:t>Il bilancio di competenze, predisposto entro il </a:t>
            </a:r>
            <a:r>
              <a:rPr lang="it-IT" sz="2000" b="1" i="0" u="sng" strike="noStrike" baseline="0" dirty="0">
                <a:solidFill>
                  <a:srgbClr val="000000"/>
                </a:solidFill>
                <a:latin typeface="Times New Roman" panose="02020603050405020304" pitchFamily="18" charset="0"/>
              </a:rPr>
              <a:t>secondo mese dalla presa di servizio</a:t>
            </a:r>
            <a:r>
              <a:rPr lang="it-IT" sz="2000" b="0" i="0" u="none" strike="noStrike" baseline="0" dirty="0">
                <a:solidFill>
                  <a:srgbClr val="000000"/>
                </a:solidFill>
                <a:latin typeface="Times New Roman" panose="02020603050405020304" pitchFamily="18" charset="0"/>
              </a:rPr>
              <a:t>, consente di compiere una </a:t>
            </a:r>
            <a:r>
              <a:rPr lang="it-IT" sz="2000" b="1" i="0" u="sng" strike="noStrike" baseline="0" dirty="0">
                <a:solidFill>
                  <a:srgbClr val="000000"/>
                </a:solidFill>
                <a:latin typeface="Times New Roman" panose="02020603050405020304" pitchFamily="18" charset="0"/>
              </a:rPr>
              <a:t>analisi critica </a:t>
            </a:r>
            <a:r>
              <a:rPr lang="it-IT" sz="2000" b="0" i="0" u="none" strike="noStrike" baseline="0" dirty="0">
                <a:solidFill>
                  <a:srgbClr val="000000"/>
                </a:solidFill>
                <a:latin typeface="Times New Roman" panose="02020603050405020304" pitchFamily="18" charset="0"/>
              </a:rPr>
              <a:t>delle competenze possedute, di delineare i </a:t>
            </a:r>
            <a:r>
              <a:rPr lang="it-IT" sz="2000" b="1" i="0" u="sng" strike="noStrike" baseline="0" dirty="0">
                <a:solidFill>
                  <a:srgbClr val="000000"/>
                </a:solidFill>
                <a:latin typeface="Times New Roman" panose="02020603050405020304" pitchFamily="18" charset="0"/>
              </a:rPr>
              <a:t>punti da potenziare </a:t>
            </a:r>
          </a:p>
          <a:p>
            <a:pPr algn="ctr"/>
            <a:r>
              <a:rPr lang="it-IT" sz="2000" b="0" i="0" u="none" strike="noStrike" baseline="0" dirty="0">
                <a:solidFill>
                  <a:srgbClr val="000000"/>
                </a:solidFill>
                <a:latin typeface="Times New Roman" panose="02020603050405020304" pitchFamily="18" charset="0"/>
              </a:rPr>
              <a:t>e di elaborare un </a:t>
            </a:r>
            <a:r>
              <a:rPr lang="it-IT" sz="2000" b="1" i="0" u="sng" strike="noStrike" baseline="0" dirty="0">
                <a:solidFill>
                  <a:srgbClr val="000000"/>
                </a:solidFill>
                <a:latin typeface="Times New Roman" panose="02020603050405020304" pitchFamily="18" charset="0"/>
              </a:rPr>
              <a:t>progetto di formazione in servizio</a:t>
            </a:r>
            <a:r>
              <a:rPr lang="it-IT" sz="2000" b="0" i="0" u="none" strike="noStrike" baseline="0" dirty="0">
                <a:solidFill>
                  <a:srgbClr val="000000"/>
                </a:solidFill>
                <a:latin typeface="Times New Roman" panose="02020603050405020304" pitchFamily="18" charset="0"/>
              </a:rPr>
              <a:t> coerente con i risultati dell’analisi compiuta</a:t>
            </a:r>
          </a:p>
          <a:p>
            <a:pPr algn="ctr"/>
            <a:endParaRPr lang="it-IT" sz="2000" b="0" i="0" u="none" strike="noStrike" baseline="0" dirty="0">
              <a:solidFill>
                <a:srgbClr val="000000"/>
              </a:solidFill>
              <a:latin typeface="Times New Roman" panose="02020603050405020304" pitchFamily="18" charset="0"/>
            </a:endParaRPr>
          </a:p>
          <a:p>
            <a:pPr algn="ctr"/>
            <a:r>
              <a:rPr lang="it-IT" sz="2000" b="0" i="0" u="none" strike="noStrike" baseline="0" dirty="0">
                <a:solidFill>
                  <a:srgbClr val="000000"/>
                </a:solidFill>
                <a:latin typeface="Times New Roman" panose="02020603050405020304" pitchFamily="18" charset="0"/>
              </a:rPr>
              <a:t>Il DS e il docente in periodo di prova, sulla base del bilancio delle competenze, sentito il docente tutor e tenuto conto dei bisogni dell’istituzione scolastica, stabiliscono, con un apposito </a:t>
            </a:r>
            <a:r>
              <a:rPr lang="it-IT" sz="2000" b="1" i="0" u="sng" strike="noStrike" baseline="0" dirty="0">
                <a:solidFill>
                  <a:srgbClr val="000000"/>
                </a:solidFill>
                <a:latin typeface="Times New Roman" panose="02020603050405020304" pitchFamily="18" charset="0"/>
              </a:rPr>
              <a:t>patto per lo sviluppo professionale</a:t>
            </a:r>
            <a:r>
              <a:rPr lang="it-IT" sz="2000" b="0" i="0" u="none" strike="noStrike" baseline="0" dirty="0">
                <a:solidFill>
                  <a:srgbClr val="000000"/>
                </a:solidFill>
                <a:latin typeface="Times New Roman" panose="02020603050405020304" pitchFamily="18" charset="0"/>
              </a:rPr>
              <a:t>, gli </a:t>
            </a:r>
            <a:r>
              <a:rPr lang="it-IT" sz="2000" b="1" i="0" u="sng" strike="noStrike" baseline="0" dirty="0">
                <a:solidFill>
                  <a:srgbClr val="000000"/>
                </a:solidFill>
                <a:latin typeface="Times New Roman" panose="02020603050405020304" pitchFamily="18" charset="0"/>
              </a:rPr>
              <a:t>obiettivi di sviluppo </a:t>
            </a:r>
            <a:r>
              <a:rPr lang="it-IT" sz="2000" b="0" i="0" u="none" strike="noStrike" baseline="0" dirty="0">
                <a:solidFill>
                  <a:srgbClr val="000000"/>
                </a:solidFill>
                <a:latin typeface="Times New Roman" panose="02020603050405020304" pitchFamily="18" charset="0"/>
              </a:rPr>
              <a:t>delle competenze di natura culturale, disciplinare, pedagogica, didattico-metodologica e relazionale, da raggiungere attraverso le </a:t>
            </a:r>
            <a:r>
              <a:rPr lang="it-IT" sz="2000" b="1" i="0" u="sng" strike="noStrike" baseline="0" dirty="0">
                <a:solidFill>
                  <a:srgbClr val="000000"/>
                </a:solidFill>
                <a:latin typeface="Times New Roman" panose="02020603050405020304" pitchFamily="18" charset="0"/>
              </a:rPr>
              <a:t>attività formative </a:t>
            </a:r>
          </a:p>
          <a:p>
            <a:pPr algn="ctr"/>
            <a:r>
              <a:rPr lang="it-IT" sz="2000" b="0" i="0" u="none" strike="noStrike" baseline="0" dirty="0">
                <a:solidFill>
                  <a:srgbClr val="000000"/>
                </a:solidFill>
                <a:latin typeface="Times New Roman" panose="02020603050405020304" pitchFamily="18" charset="0"/>
              </a:rPr>
              <a:t>e la partecipazione ad attività formative attivate dall’istituzione scolastica o da reti di scuole</a:t>
            </a:r>
          </a:p>
          <a:p>
            <a:pPr algn="ctr"/>
            <a:endParaRPr lang="it-IT" sz="2000" b="0" i="0" u="none" strike="noStrike" baseline="0" dirty="0">
              <a:solidFill>
                <a:srgbClr val="000000"/>
              </a:solidFill>
              <a:latin typeface="Times New Roman" panose="02020603050405020304" pitchFamily="18" charset="0"/>
            </a:endParaRPr>
          </a:p>
          <a:p>
            <a:pPr algn="ctr"/>
            <a:r>
              <a:rPr lang="it-IT" sz="2000" b="0" i="0" u="none" strike="noStrike" baseline="0" dirty="0">
                <a:solidFill>
                  <a:srgbClr val="000000"/>
                </a:solidFill>
                <a:latin typeface="Times New Roman" panose="02020603050405020304" pitchFamily="18" charset="0"/>
              </a:rPr>
              <a:t>Ai fini della personalizzazione dei percorsi formativi, è data, comunque, la facoltà di avvalersi di tutta l’offerta formativa aggiuntiva e facoltativa nel catalogo delle iniziative pubblicate sulla piattaforma </a:t>
            </a:r>
            <a:r>
              <a:rPr lang="it-IT" sz="2000" b="1" i="0" u="sng" strike="noStrike" baseline="0" dirty="0">
                <a:solidFill>
                  <a:srgbClr val="000000"/>
                </a:solidFill>
                <a:latin typeface="Times New Roman" panose="02020603050405020304" pitchFamily="18" charset="0"/>
              </a:rPr>
              <a:t>sofia.istruzione.it.</a:t>
            </a:r>
            <a:r>
              <a:rPr lang="it-IT" sz="2000" dirty="0">
                <a:solidFill>
                  <a:srgbClr val="000000"/>
                </a:solidFill>
                <a:latin typeface="Times New Roman" panose="02020603050405020304" pitchFamily="18" charset="0"/>
              </a:rPr>
              <a:t>, </a:t>
            </a:r>
            <a:r>
              <a:rPr lang="it-IT" sz="2000" b="0" i="0" u="none" strike="noStrike" baseline="0" dirty="0">
                <a:solidFill>
                  <a:srgbClr val="000000"/>
                </a:solidFill>
                <a:latin typeface="Times New Roman" panose="02020603050405020304" pitchFamily="18" charset="0"/>
              </a:rPr>
              <a:t>anche con l’eventuale impiego delle risorse della Carta del Docente</a:t>
            </a:r>
          </a:p>
          <a:p>
            <a:pPr algn="ctr"/>
            <a:r>
              <a:rPr lang="it-IT" sz="2000" b="0" i="0" u="none" strike="noStrike" baseline="0" dirty="0">
                <a:latin typeface="Times New Roman" panose="02020603050405020304" pitchFamily="18" charset="0"/>
              </a:rPr>
              <a:t>Al termine del percorso di formazione e del periodo annuale di prova in servizio, il docente in periodo di prova, con la supervisione del docente tutor, traccia un </a:t>
            </a:r>
            <a:r>
              <a:rPr lang="it-IT" sz="2000" b="1" i="0" u="sng" strike="noStrike" baseline="0" dirty="0">
                <a:latin typeface="Times New Roman" panose="02020603050405020304" pitchFamily="18" charset="0"/>
              </a:rPr>
              <a:t>nuovo bilancio di competenze</a:t>
            </a:r>
            <a:r>
              <a:rPr lang="it-IT" sz="2000" b="1" i="0" strike="noStrike" baseline="0" dirty="0">
                <a:latin typeface="Times New Roman" panose="02020603050405020304" pitchFamily="18" charset="0"/>
              </a:rPr>
              <a:t> </a:t>
            </a:r>
            <a:r>
              <a:rPr lang="it-IT" sz="2000" b="0" i="0" u="none" strike="noStrike" baseline="0" dirty="0">
                <a:latin typeface="Times New Roman" panose="02020603050405020304" pitchFamily="18" charset="0"/>
              </a:rPr>
              <a:t>per registrare i </a:t>
            </a:r>
            <a:r>
              <a:rPr lang="it-IT" sz="2000" b="1" i="0" u="sng" strike="noStrike" baseline="0" dirty="0">
                <a:latin typeface="Times New Roman" panose="02020603050405020304" pitchFamily="18" charset="0"/>
              </a:rPr>
              <a:t>progressi</a:t>
            </a:r>
            <a:r>
              <a:rPr lang="it-IT" sz="2000" b="0" i="0" u="none" strike="noStrike" baseline="0" dirty="0">
                <a:latin typeface="Times New Roman" panose="02020603050405020304" pitchFamily="18" charset="0"/>
              </a:rPr>
              <a:t> di professionalità, l’</a:t>
            </a:r>
            <a:r>
              <a:rPr lang="it-IT" sz="2000" b="1" i="0" u="sng" strike="noStrike" baseline="0" dirty="0">
                <a:latin typeface="Times New Roman" panose="02020603050405020304" pitchFamily="18" charset="0"/>
              </a:rPr>
              <a:t>impatto</a:t>
            </a:r>
            <a:r>
              <a:rPr lang="it-IT" sz="2000" b="0" i="0" u="none" strike="noStrike" baseline="0" dirty="0">
                <a:latin typeface="Times New Roman" panose="02020603050405020304" pitchFamily="18" charset="0"/>
              </a:rPr>
              <a:t> delle azioni formative realizzate, gli </a:t>
            </a:r>
            <a:r>
              <a:rPr lang="it-IT" sz="2000" b="1" i="0" u="sng" strike="noStrike" baseline="0" dirty="0">
                <a:latin typeface="Times New Roman" panose="02020603050405020304" pitchFamily="18" charset="0"/>
              </a:rPr>
              <a:t>sviluppi</a:t>
            </a:r>
            <a:r>
              <a:rPr lang="it-IT" sz="2000" b="0" i="0" u="none" strike="noStrike" baseline="0" dirty="0">
                <a:latin typeface="Times New Roman" panose="02020603050405020304" pitchFamily="18" charset="0"/>
              </a:rPr>
              <a:t> ulteriori da ipotizzare. </a:t>
            </a:r>
          </a:p>
          <a:p>
            <a:endParaRPr lang="it-IT" sz="2000" b="0" i="0" u="none" strike="noStrike"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3445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37F1195D-51B2-4B43-999E-421C5E692CA8}"/>
              </a:ext>
            </a:extLst>
          </p:cNvPr>
          <p:cNvSpPr txBox="1"/>
          <p:nvPr/>
        </p:nvSpPr>
        <p:spPr>
          <a:xfrm>
            <a:off x="470263" y="418012"/>
            <a:ext cx="11260183" cy="4708981"/>
          </a:xfrm>
          <a:prstGeom prst="rect">
            <a:avLst/>
          </a:prstGeom>
          <a:noFill/>
        </p:spPr>
        <p:txBody>
          <a:bodyPr wrap="square">
            <a:spAutoFit/>
          </a:bodyPr>
          <a:lstStyle/>
          <a:p>
            <a:pPr algn="l"/>
            <a:r>
              <a:rPr lang="it-IT" sz="2000" b="0" i="0" dirty="0">
                <a:solidFill>
                  <a:srgbClr val="212529"/>
                </a:solidFill>
                <a:effectLst/>
                <a:latin typeface="Times New Roman" panose="02020603050405020304" pitchFamily="18" charset="0"/>
                <a:cs typeface="Times New Roman" panose="02020603050405020304" pitchFamily="18" charset="0"/>
              </a:rPr>
              <a:t>Bilancio iniziale delle competenze da svolgersi all’inizio dell’anno di prova</a:t>
            </a:r>
          </a:p>
          <a:p>
            <a:pPr algn="l"/>
            <a:r>
              <a:rPr lang="it-IT" sz="2000" b="0" i="0" dirty="0">
                <a:solidFill>
                  <a:srgbClr val="212529"/>
                </a:solidFill>
                <a:effectLst/>
                <a:latin typeface="Times New Roman" panose="02020603050405020304" pitchFamily="18" charset="0"/>
                <a:cs typeface="Times New Roman" panose="02020603050405020304" pitchFamily="18" charset="0"/>
              </a:rPr>
              <a:t>E’ strutturato in 3 </a:t>
            </a:r>
            <a:r>
              <a:rPr lang="it-IT" sz="2000" b="1" i="0" u="sng" dirty="0">
                <a:solidFill>
                  <a:srgbClr val="212529"/>
                </a:solidFill>
                <a:effectLst/>
                <a:latin typeface="Times New Roman" panose="02020603050405020304" pitchFamily="18" charset="0"/>
                <a:cs typeface="Times New Roman" panose="02020603050405020304" pitchFamily="18" charset="0"/>
              </a:rPr>
              <a:t>aree</a:t>
            </a:r>
          </a:p>
          <a:p>
            <a:pPr algn="l"/>
            <a:r>
              <a:rPr lang="it-IT" sz="2000" b="1" u="sng" dirty="0">
                <a:solidFill>
                  <a:srgbClr val="212529"/>
                </a:solidFill>
                <a:latin typeface="Times New Roman" panose="02020603050405020304" pitchFamily="18" charset="0"/>
                <a:cs typeface="Times New Roman" panose="02020603050405020304" pitchFamily="18" charset="0"/>
              </a:rPr>
              <a:t>Didattica</a:t>
            </a:r>
            <a:r>
              <a:rPr lang="it-IT" sz="2000" dirty="0">
                <a:solidFill>
                  <a:srgbClr val="212529"/>
                </a:solidFill>
                <a:latin typeface="Times New Roman" panose="02020603050405020304" pitchFamily="18" charset="0"/>
                <a:cs typeface="Times New Roman" panose="02020603050405020304" pitchFamily="18" charset="0"/>
              </a:rPr>
              <a:t> - </a:t>
            </a:r>
            <a:r>
              <a:rPr lang="it-IT" sz="2000" b="0" i="0" dirty="0">
                <a:solidFill>
                  <a:srgbClr val="212529"/>
                </a:solidFill>
                <a:effectLst/>
                <a:latin typeface="Times New Roman" panose="02020603050405020304" pitchFamily="18" charset="0"/>
                <a:cs typeface="Times New Roman" panose="02020603050405020304" pitchFamily="18" charset="0"/>
              </a:rPr>
              <a:t>Area delle competenze didattiche, metodologiche e relazionali</a:t>
            </a:r>
            <a:endParaRPr lang="it-IT" sz="2000" dirty="0">
              <a:solidFill>
                <a:srgbClr val="212529"/>
              </a:solidFill>
              <a:latin typeface="Times New Roman" panose="02020603050405020304" pitchFamily="18" charset="0"/>
              <a:cs typeface="Times New Roman" panose="02020603050405020304" pitchFamily="18" charset="0"/>
            </a:endParaRPr>
          </a:p>
          <a:p>
            <a:pPr algn="just"/>
            <a:r>
              <a:rPr lang="it-IT" sz="2000" b="1" i="0" u="sng" dirty="0">
                <a:solidFill>
                  <a:srgbClr val="212529"/>
                </a:solidFill>
                <a:effectLst/>
                <a:latin typeface="Times New Roman" panose="02020603050405020304" pitchFamily="18" charset="0"/>
                <a:cs typeface="Times New Roman" panose="02020603050405020304" pitchFamily="18" charset="0"/>
              </a:rPr>
              <a:t>Istituzione -  Comunità </a:t>
            </a:r>
            <a:r>
              <a:rPr lang="it-IT" sz="2000" b="0" i="0" dirty="0">
                <a:solidFill>
                  <a:srgbClr val="212529"/>
                </a:solidFill>
                <a:effectLst/>
                <a:latin typeface="Times New Roman" panose="02020603050405020304" pitchFamily="18" charset="0"/>
                <a:cs typeface="Times New Roman" panose="02020603050405020304" pitchFamily="18" charset="0"/>
              </a:rPr>
              <a:t>- Area delle competenze relative alla partecipazione alla vita della scuola e del contesto sociale</a:t>
            </a:r>
          </a:p>
          <a:p>
            <a:pPr algn="just"/>
            <a:r>
              <a:rPr lang="it-IT" sz="2000" b="1" i="0" u="sng" dirty="0">
                <a:solidFill>
                  <a:srgbClr val="212529"/>
                </a:solidFill>
                <a:effectLst/>
                <a:latin typeface="Times New Roman" panose="02020603050405020304" pitchFamily="18" charset="0"/>
                <a:cs typeface="Times New Roman" panose="02020603050405020304" pitchFamily="18" charset="0"/>
              </a:rPr>
              <a:t>Professione</a:t>
            </a:r>
            <a:r>
              <a:rPr lang="it-IT" sz="2000" b="0" i="0" dirty="0">
                <a:solidFill>
                  <a:srgbClr val="212529"/>
                </a:solidFill>
                <a:effectLst/>
                <a:latin typeface="Times New Roman" panose="02020603050405020304" pitchFamily="18" charset="0"/>
                <a:cs typeface="Times New Roman" panose="02020603050405020304" pitchFamily="18" charset="0"/>
              </a:rPr>
              <a:t> - Area della formazione continua, della cura della professionalità e dello sviluppo di nuove responsabilità</a:t>
            </a:r>
          </a:p>
          <a:p>
            <a:pPr algn="ctr"/>
            <a:endParaRPr lang="it-IT" sz="2000" dirty="0">
              <a:solidFill>
                <a:srgbClr val="212529"/>
              </a:solidFill>
              <a:latin typeface="Times New Roman" panose="02020603050405020304" pitchFamily="18" charset="0"/>
              <a:cs typeface="Times New Roman" panose="02020603050405020304" pitchFamily="18" charset="0"/>
            </a:endParaRPr>
          </a:p>
          <a:p>
            <a:pPr algn="ctr"/>
            <a:r>
              <a:rPr lang="it-IT" sz="2000" b="0" i="0" dirty="0">
                <a:solidFill>
                  <a:srgbClr val="212529"/>
                </a:solidFill>
                <a:effectLst/>
                <a:latin typeface="Times New Roman" panose="02020603050405020304" pitchFamily="18" charset="0"/>
                <a:cs typeface="Times New Roman" panose="02020603050405020304" pitchFamily="18" charset="0"/>
              </a:rPr>
              <a:t>ogni area è a sua volta articolata in 8 </a:t>
            </a:r>
            <a:r>
              <a:rPr lang="it-IT" sz="2000" b="1" i="0" u="sng" dirty="0">
                <a:solidFill>
                  <a:srgbClr val="212529"/>
                </a:solidFill>
                <a:effectLst/>
                <a:latin typeface="Times New Roman" panose="02020603050405020304" pitchFamily="18" charset="0"/>
                <a:cs typeface="Times New Roman" panose="02020603050405020304" pitchFamily="18" charset="0"/>
              </a:rPr>
              <a:t>standard</a:t>
            </a:r>
            <a:r>
              <a:rPr lang="it-IT" sz="2000" b="0" i="0" dirty="0">
                <a:solidFill>
                  <a:srgbClr val="212529"/>
                </a:solidFill>
                <a:effectLst/>
                <a:latin typeface="Times New Roman" panose="02020603050405020304" pitchFamily="18" charset="0"/>
                <a:cs typeface="Times New Roman" panose="02020603050405020304" pitchFamily="18" charset="0"/>
              </a:rPr>
              <a:t> minimi</a:t>
            </a:r>
          </a:p>
          <a:p>
            <a:pPr algn="ctr"/>
            <a:r>
              <a:rPr lang="it-IT" sz="2000" dirty="0">
                <a:solidFill>
                  <a:srgbClr val="212529"/>
                </a:solidFill>
                <a:latin typeface="Times New Roman" panose="02020603050405020304" pitchFamily="18" charset="0"/>
                <a:cs typeface="Times New Roman" panose="02020603050405020304" pitchFamily="18" charset="0"/>
              </a:rPr>
              <a:t>o</a:t>
            </a:r>
            <a:r>
              <a:rPr lang="it-IT" sz="2000" b="0" i="0" dirty="0">
                <a:solidFill>
                  <a:srgbClr val="212529"/>
                </a:solidFill>
                <a:effectLst/>
                <a:latin typeface="Times New Roman" panose="02020603050405020304" pitchFamily="18" charset="0"/>
                <a:cs typeface="Times New Roman" panose="02020603050405020304" pitchFamily="18" charset="0"/>
              </a:rPr>
              <a:t>gni standard è articolato in </a:t>
            </a:r>
            <a:r>
              <a:rPr lang="it-IT" sz="2000" b="1" i="0" u="sng" dirty="0">
                <a:solidFill>
                  <a:srgbClr val="212529"/>
                </a:solidFill>
                <a:effectLst/>
                <a:latin typeface="Times New Roman" panose="02020603050405020304" pitchFamily="18" charset="0"/>
                <a:cs typeface="Times New Roman" panose="02020603050405020304" pitchFamily="18" charset="0"/>
              </a:rPr>
              <a:t>competenze</a:t>
            </a:r>
            <a:r>
              <a:rPr lang="it-IT" sz="2000" b="0" i="0" dirty="0">
                <a:solidFill>
                  <a:srgbClr val="212529"/>
                </a:solidFill>
                <a:effectLst/>
                <a:latin typeface="Times New Roman" panose="02020603050405020304" pitchFamily="18" charset="0"/>
                <a:cs typeface="Times New Roman" panose="02020603050405020304" pitchFamily="18" charset="0"/>
              </a:rPr>
              <a:t> </a:t>
            </a:r>
          </a:p>
          <a:p>
            <a:pPr algn="ctr"/>
            <a:r>
              <a:rPr lang="it-IT" sz="2000" b="0" i="0" dirty="0">
                <a:solidFill>
                  <a:srgbClr val="212529"/>
                </a:solidFill>
                <a:effectLst/>
                <a:latin typeface="Times New Roman" panose="02020603050405020304" pitchFamily="18" charset="0"/>
                <a:cs typeface="Times New Roman" panose="02020603050405020304" pitchFamily="18" charset="0"/>
              </a:rPr>
              <a:t>(per un totale di 36 indicatori di competenze professionali)</a:t>
            </a:r>
          </a:p>
          <a:p>
            <a:pPr algn="l"/>
            <a:endParaRPr lang="it-IT" sz="2000" b="0" i="0" dirty="0">
              <a:solidFill>
                <a:srgbClr val="212529"/>
              </a:solidFill>
              <a:effectLst/>
              <a:latin typeface="Times New Roman" panose="02020603050405020304" pitchFamily="18" charset="0"/>
              <a:cs typeface="Times New Roman" panose="02020603050405020304" pitchFamily="18" charset="0"/>
            </a:endParaRPr>
          </a:p>
          <a:p>
            <a:pPr algn="l"/>
            <a:r>
              <a:rPr lang="it-IT" sz="2000" b="0" i="0" dirty="0">
                <a:solidFill>
                  <a:srgbClr val="212529"/>
                </a:solidFill>
                <a:effectLst/>
                <a:latin typeface="Times New Roman" panose="02020603050405020304" pitchFamily="18" charset="0"/>
                <a:cs typeface="Times New Roman" panose="02020603050405020304" pitchFamily="18" charset="0"/>
              </a:rPr>
              <a:t>Bilancio finale delle competenze e Bisogni formativi futuri da svolgere al termine dell’anno di prova</a:t>
            </a:r>
          </a:p>
          <a:p>
            <a:pPr algn="l"/>
            <a:r>
              <a:rPr lang="it-IT" sz="2000" b="0" i="0" dirty="0">
                <a:solidFill>
                  <a:srgbClr val="212529"/>
                </a:solidFill>
                <a:effectLst/>
                <a:latin typeface="Times New Roman" panose="02020603050405020304" pitchFamily="18" charset="0"/>
                <a:cs typeface="Times New Roman" panose="02020603050405020304" pitchFamily="18" charset="0"/>
              </a:rPr>
              <a:t>E’ strutturato in  2 soli livelli</a:t>
            </a:r>
          </a:p>
          <a:p>
            <a:pPr algn="l"/>
            <a:r>
              <a:rPr lang="it-IT" sz="2000" b="1" i="0" u="sng" dirty="0">
                <a:solidFill>
                  <a:srgbClr val="212529"/>
                </a:solidFill>
                <a:effectLst/>
                <a:latin typeface="Times New Roman" panose="02020603050405020304" pitchFamily="18" charset="0"/>
                <a:cs typeface="Times New Roman" panose="02020603050405020304" pitchFamily="18" charset="0"/>
              </a:rPr>
              <a:t>Aree</a:t>
            </a:r>
            <a:r>
              <a:rPr lang="it-IT" sz="2000" b="0" i="0" dirty="0">
                <a:solidFill>
                  <a:srgbClr val="212529"/>
                </a:solidFill>
                <a:effectLst/>
                <a:latin typeface="Times New Roman" panose="02020603050405020304" pitchFamily="18" charset="0"/>
                <a:cs typeface="Times New Roman" panose="02020603050405020304" pitchFamily="18" charset="0"/>
              </a:rPr>
              <a:t> e </a:t>
            </a:r>
            <a:r>
              <a:rPr lang="it-IT" sz="2000" b="1" i="0" u="sng" dirty="0">
                <a:solidFill>
                  <a:srgbClr val="212529"/>
                </a:solidFill>
                <a:effectLst/>
                <a:latin typeface="Times New Roman" panose="02020603050405020304" pitchFamily="18" charset="0"/>
                <a:cs typeface="Times New Roman" panose="02020603050405020304" pitchFamily="18" charset="0"/>
              </a:rPr>
              <a:t>Standard</a:t>
            </a:r>
            <a:endParaRPr lang="it-IT" sz="2000" b="0" i="0" dirty="0">
              <a:solidFill>
                <a:srgbClr val="212529"/>
              </a:solidFill>
              <a:effectLst/>
              <a:latin typeface="Times New Roman" panose="02020603050405020304" pitchFamily="18" charset="0"/>
              <a:cs typeface="Times New Roman" panose="02020603050405020304" pitchFamily="18" charset="0"/>
            </a:endParaRPr>
          </a:p>
        </p:txBody>
      </p:sp>
      <p:pic>
        <p:nvPicPr>
          <p:cNvPr id="4" name="Picture 8" descr="Carta del docente, come fare acquisti su Amazon | Wired Italia">
            <a:extLst>
              <a:ext uri="{FF2B5EF4-FFF2-40B4-BE49-F238E27FC236}">
                <a16:creationId xmlns:a16="http://schemas.microsoft.com/office/drawing/2014/main" id="{6BD598B7-4CA5-E65F-E14F-8F2A220982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056" y="4755905"/>
            <a:ext cx="2857500" cy="1892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527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AE9110C4-14B3-4133-5385-F7F5260CCBAF}"/>
              </a:ext>
            </a:extLst>
          </p:cNvPr>
          <p:cNvSpPr txBox="1"/>
          <p:nvPr/>
        </p:nvSpPr>
        <p:spPr>
          <a:xfrm>
            <a:off x="595086" y="232229"/>
            <a:ext cx="11161485" cy="6347892"/>
          </a:xfrm>
          <a:prstGeom prst="rect">
            <a:avLst/>
          </a:prstGeom>
          <a:noFill/>
        </p:spPr>
        <p:txBody>
          <a:bodyPr wrap="square">
            <a:spAutoFit/>
          </a:bodyPr>
          <a:lstStyle/>
          <a:p>
            <a:pPr algn="l"/>
            <a:endParaRPr lang="it-IT" sz="1050" b="0" i="0" u="none" strike="noStrike" baseline="0" dirty="0">
              <a:solidFill>
                <a:srgbClr val="000000"/>
              </a:solidFill>
              <a:latin typeface="Calibri" panose="020F0502020204030204" pitchFamily="34" charset="0"/>
            </a:endParaRPr>
          </a:p>
          <a:p>
            <a:pPr algn="ctr"/>
            <a:r>
              <a:rPr lang="it-IT" sz="2000" b="1" i="0" u="sng" strike="noStrike" baseline="0" dirty="0">
                <a:solidFill>
                  <a:srgbClr val="000000"/>
                </a:solidFill>
                <a:latin typeface="Times New Roman" panose="02020603050405020304" pitchFamily="18" charset="0"/>
              </a:rPr>
              <a:t>le attività formative hanno una durata complessiva di 50 ore organizzate in 4 fasi</a:t>
            </a:r>
          </a:p>
          <a:p>
            <a:pPr algn="ctr"/>
            <a:endParaRPr lang="it-IT" sz="2000" b="1" i="0" u="none" strike="noStrike" baseline="0" dirty="0">
              <a:solidFill>
                <a:srgbClr val="000000"/>
              </a:solidFill>
              <a:latin typeface="Times New Roman" panose="02020603050405020304" pitchFamily="18" charset="0"/>
            </a:endParaRPr>
          </a:p>
          <a:p>
            <a:r>
              <a:rPr lang="it-IT" sz="2000" b="0" i="0" u="none" strike="noStrike" baseline="0" dirty="0">
                <a:solidFill>
                  <a:srgbClr val="000000"/>
                </a:solidFill>
                <a:latin typeface="Times New Roman" panose="02020603050405020304" pitchFamily="18" charset="0"/>
              </a:rPr>
              <a:t>a. incontri propedeutici e di restituzione finale</a:t>
            </a:r>
          </a:p>
          <a:p>
            <a:r>
              <a:rPr lang="it-IT" sz="2000" b="0" i="0" u="none" strike="noStrike" baseline="0" dirty="0">
                <a:solidFill>
                  <a:srgbClr val="000000"/>
                </a:solidFill>
                <a:latin typeface="Times New Roman" panose="02020603050405020304" pitchFamily="18" charset="0"/>
              </a:rPr>
              <a:t>b. laboratori formativi</a:t>
            </a:r>
          </a:p>
          <a:p>
            <a:r>
              <a:rPr lang="it-IT" sz="2000" b="0" i="0" u="none" strike="noStrike" baseline="0" dirty="0">
                <a:solidFill>
                  <a:srgbClr val="000000"/>
                </a:solidFill>
                <a:latin typeface="Times New Roman" panose="02020603050405020304" pitchFamily="18" charset="0"/>
              </a:rPr>
              <a:t>c. </a:t>
            </a:r>
            <a:r>
              <a:rPr lang="it-IT" sz="2000" b="0" i="1" u="none" strike="noStrike" baseline="0" dirty="0">
                <a:solidFill>
                  <a:srgbClr val="000000"/>
                </a:solidFill>
                <a:latin typeface="Times New Roman" panose="02020603050405020304" pitchFamily="18" charset="0"/>
              </a:rPr>
              <a:t>peer to peer</a:t>
            </a:r>
            <a:r>
              <a:rPr lang="it-IT" sz="2000" dirty="0">
                <a:solidFill>
                  <a:srgbClr val="000000"/>
                </a:solidFill>
                <a:latin typeface="Times New Roman" panose="02020603050405020304" pitchFamily="18" charset="0"/>
              </a:rPr>
              <a:t> </a:t>
            </a:r>
            <a:r>
              <a:rPr lang="it-IT" sz="2000" b="0" u="none" strike="noStrike" baseline="0" dirty="0">
                <a:solidFill>
                  <a:srgbClr val="000000"/>
                </a:solidFill>
                <a:latin typeface="Times New Roman" panose="02020603050405020304" pitchFamily="18" charset="0"/>
              </a:rPr>
              <a:t>formazione tra pari e verifica in itinere</a:t>
            </a:r>
            <a:endParaRPr lang="it-IT" sz="2000" b="0" i="0" u="none" strike="noStrike" baseline="0" dirty="0">
              <a:solidFill>
                <a:srgbClr val="000000"/>
              </a:solidFill>
              <a:latin typeface="Times New Roman" panose="02020603050405020304" pitchFamily="18" charset="0"/>
            </a:endParaRPr>
          </a:p>
          <a:p>
            <a:r>
              <a:rPr lang="it-IT" sz="2000" b="0" i="0" u="none" strike="noStrike" baseline="0" dirty="0">
                <a:solidFill>
                  <a:srgbClr val="000000"/>
                </a:solidFill>
                <a:latin typeface="Times New Roman" panose="02020603050405020304" pitchFamily="18" charset="0"/>
              </a:rPr>
              <a:t>d. formazione on line su piattaforma INDIRE</a:t>
            </a:r>
          </a:p>
          <a:p>
            <a:endParaRPr lang="it-IT" sz="2000" b="1" dirty="0">
              <a:latin typeface="Times New Roman" panose="02020603050405020304" pitchFamily="18" charset="0"/>
              <a:cs typeface="Times New Roman" panose="02020603050405020304" pitchFamily="18" charset="0"/>
            </a:endParaRPr>
          </a:p>
          <a:p>
            <a:r>
              <a:rPr lang="it-IT" sz="2000" b="1" i="0" u="none" strike="noStrike" baseline="0" dirty="0">
                <a:latin typeface="Times New Roman" panose="02020603050405020304" pitchFamily="18" charset="0"/>
                <a:cs typeface="Times New Roman" panose="02020603050405020304" pitchFamily="18" charset="0"/>
              </a:rPr>
              <a:t>Incontro propedeutico o iniziale </a:t>
            </a:r>
          </a:p>
          <a:p>
            <a:pPr algn="just"/>
            <a:r>
              <a:rPr lang="it-IT" sz="2000" b="0" i="0" u="none" strike="noStrike" baseline="0" dirty="0">
                <a:latin typeface="Times New Roman" panose="02020603050405020304" pitchFamily="18" charset="0"/>
                <a:cs typeface="Times New Roman" panose="02020603050405020304" pitchFamily="18" charset="0"/>
              </a:rPr>
              <a:t>L’Amministrazione territoriale organizza un </a:t>
            </a:r>
            <a:r>
              <a:rPr lang="it-IT" sz="2000" b="1" i="0" u="sng" strike="noStrike" baseline="0" dirty="0">
                <a:latin typeface="Times New Roman" panose="02020603050405020304" pitchFamily="18" charset="0"/>
                <a:cs typeface="Times New Roman" panose="02020603050405020304" pitchFamily="18" charset="0"/>
              </a:rPr>
              <a:t>incontro</a:t>
            </a:r>
            <a:r>
              <a:rPr lang="it-IT" sz="2000" b="0" i="0" u="none" strike="noStrike" baseline="0" dirty="0">
                <a:latin typeface="Times New Roman" panose="02020603050405020304" pitchFamily="18" charset="0"/>
                <a:cs typeface="Times New Roman" panose="02020603050405020304" pitchFamily="18" charset="0"/>
              </a:rPr>
              <a:t> formativo con i docenti neoassunti allo scopo di illustrare le </a:t>
            </a:r>
            <a:r>
              <a:rPr lang="it-IT" sz="2000" b="1" i="0" u="sng" strike="noStrike" baseline="0" dirty="0">
                <a:latin typeface="Times New Roman" panose="02020603050405020304" pitchFamily="18" charset="0"/>
                <a:cs typeface="Times New Roman" panose="02020603050405020304" pitchFamily="18" charset="0"/>
              </a:rPr>
              <a:t>modalità generali </a:t>
            </a:r>
            <a:r>
              <a:rPr lang="it-IT" sz="2000" b="0" i="0" u="none" strike="noStrike" baseline="0" dirty="0">
                <a:latin typeface="Times New Roman" panose="02020603050405020304" pitchFamily="18" charset="0"/>
                <a:cs typeface="Times New Roman" panose="02020603050405020304" pitchFamily="18" charset="0"/>
              </a:rPr>
              <a:t>del percorso di formazione, il </a:t>
            </a:r>
            <a:r>
              <a:rPr lang="it-IT" sz="2000" b="1" i="0" u="sng" strike="noStrike" baseline="0" dirty="0">
                <a:latin typeface="Times New Roman" panose="02020603050405020304" pitchFamily="18" charset="0"/>
                <a:cs typeface="Times New Roman" panose="02020603050405020304" pitchFamily="18" charset="0"/>
              </a:rPr>
              <a:t>profilo professionale </a:t>
            </a:r>
            <a:r>
              <a:rPr lang="it-IT" sz="2000" b="0" i="0" u="none" strike="noStrike" baseline="0" dirty="0">
                <a:latin typeface="Times New Roman" panose="02020603050405020304" pitchFamily="18" charset="0"/>
                <a:cs typeface="Times New Roman" panose="02020603050405020304" pitchFamily="18" charset="0"/>
              </a:rPr>
              <a:t>atteso, le </a:t>
            </a:r>
            <a:r>
              <a:rPr lang="it-IT" sz="2000" b="1" i="0" u="sng" strike="noStrike" baseline="0" dirty="0">
                <a:latin typeface="Times New Roman" panose="02020603050405020304" pitchFamily="18" charset="0"/>
                <a:cs typeface="Times New Roman" panose="02020603050405020304" pitchFamily="18" charset="0"/>
              </a:rPr>
              <a:t>innovazioni</a:t>
            </a:r>
            <a:r>
              <a:rPr lang="it-IT" sz="2000" b="0" i="0" u="none" strike="noStrike" baseline="0" dirty="0">
                <a:latin typeface="Times New Roman" panose="02020603050405020304" pitchFamily="18" charset="0"/>
                <a:cs typeface="Times New Roman" panose="02020603050405020304" pitchFamily="18" charset="0"/>
              </a:rPr>
              <a:t> in atto</a:t>
            </a:r>
            <a:r>
              <a:rPr lang="it-IT" sz="2000" b="0" dirty="0">
                <a:latin typeface="Times New Roman" panose="02020603050405020304" pitchFamily="18" charset="0"/>
                <a:cs typeface="Times New Roman" panose="02020603050405020304" pitchFamily="18" charset="0"/>
              </a:rPr>
              <a:t> </a:t>
            </a:r>
            <a:r>
              <a:rPr lang="it-IT" sz="2000" i="0" u="none" strike="noStrike" baseline="0" dirty="0">
                <a:latin typeface="Times New Roman" panose="02020603050405020304" pitchFamily="18" charset="0"/>
                <a:cs typeface="Times New Roman" panose="02020603050405020304" pitchFamily="18" charset="0"/>
              </a:rPr>
              <a:t>(durata 03 h) </a:t>
            </a:r>
            <a:endParaRPr lang="it-IT" sz="2000" dirty="0">
              <a:latin typeface="Times New Roman" panose="02020603050405020304" pitchFamily="18" charset="0"/>
              <a:cs typeface="Times New Roman" panose="02020603050405020304" pitchFamily="18" charset="0"/>
            </a:endParaRPr>
          </a:p>
          <a:p>
            <a:endParaRPr lang="it-IT" sz="1800" b="0" i="0" u="none" strike="noStrike" baseline="0" dirty="0">
              <a:latin typeface="Calibri" panose="020F0502020204030204" pitchFamily="34" charset="0"/>
            </a:endParaRPr>
          </a:p>
          <a:p>
            <a:r>
              <a:rPr lang="it-IT" sz="2000" b="1" i="0" u="none" strike="noStrike" baseline="0" dirty="0">
                <a:latin typeface="Times New Roman" panose="02020603050405020304" pitchFamily="18" charset="0"/>
                <a:cs typeface="Times New Roman" panose="02020603050405020304" pitchFamily="18" charset="0"/>
              </a:rPr>
              <a:t>Laboratori formativi </a:t>
            </a:r>
          </a:p>
          <a:p>
            <a:pPr algn="just"/>
            <a:r>
              <a:rPr lang="it-IT" sz="2000" i="0" u="none" strike="noStrike" baseline="0" dirty="0">
                <a:latin typeface="Times New Roman" panose="02020603050405020304" pitchFamily="18" charset="0"/>
                <a:cs typeface="Times New Roman" panose="02020603050405020304" pitchFamily="18" charset="0"/>
              </a:rPr>
              <a:t>Il docente neoassunto partecipa </a:t>
            </a:r>
            <a:r>
              <a:rPr lang="it-IT" sz="2000" b="1" i="0" u="sng" strike="noStrike" baseline="0" dirty="0">
                <a:latin typeface="Times New Roman" panose="02020603050405020304" pitchFamily="18" charset="0"/>
                <a:cs typeface="Times New Roman" panose="02020603050405020304" pitchFamily="18" charset="0"/>
              </a:rPr>
              <a:t>obbligatoriamente</a:t>
            </a:r>
            <a:r>
              <a:rPr lang="it-IT" sz="2000" i="0" u="none" strike="noStrike" baseline="0" dirty="0">
                <a:latin typeface="Times New Roman" panose="02020603050405020304" pitchFamily="18" charset="0"/>
                <a:cs typeface="Times New Roman" panose="02020603050405020304" pitchFamily="18" charset="0"/>
              </a:rPr>
              <a:t> a </a:t>
            </a:r>
            <a:r>
              <a:rPr lang="it-IT" sz="2000" b="1" i="0" u="sng" strike="noStrike" baseline="0" dirty="0">
                <a:latin typeface="Times New Roman" panose="02020603050405020304" pitchFamily="18" charset="0"/>
                <a:cs typeface="Times New Roman" panose="02020603050405020304" pitchFamily="18" charset="0"/>
              </a:rPr>
              <a:t>4 laboratori della durata di 3 ore ciascuno</a:t>
            </a:r>
            <a:r>
              <a:rPr lang="it-IT" sz="2000" i="0" u="none" strike="noStrike" baseline="0" dirty="0">
                <a:latin typeface="Times New Roman" panose="02020603050405020304" pitchFamily="18" charset="0"/>
                <a:cs typeface="Times New Roman" panose="02020603050405020304" pitchFamily="18" charset="0"/>
              </a:rPr>
              <a:t>. I laboratori sviluppano </a:t>
            </a:r>
            <a:r>
              <a:rPr lang="it-IT" sz="2000" b="1" i="0" u="sng" strike="noStrike" baseline="0" dirty="0">
                <a:latin typeface="Times New Roman" panose="02020603050405020304" pitchFamily="18" charset="0"/>
                <a:cs typeface="Times New Roman" panose="02020603050405020304" pitchFamily="18" charset="0"/>
              </a:rPr>
              <a:t>aree trasversali </a:t>
            </a:r>
            <a:r>
              <a:rPr lang="it-IT" sz="2000" b="0" i="0" u="none" strike="noStrike" baseline="0" dirty="0">
                <a:latin typeface="Times New Roman" panose="02020603050405020304" pitchFamily="18" charset="0"/>
                <a:cs typeface="Times New Roman" panose="02020603050405020304" pitchFamily="18" charset="0"/>
              </a:rPr>
              <a:t>di particolare interesse. Ogni docente neoassunto ha la possibilità di </a:t>
            </a:r>
            <a:r>
              <a:rPr lang="it-IT" sz="2000" b="0" i="0" u="none" strike="noStrike" baseline="0" dirty="0">
                <a:solidFill>
                  <a:srgbClr val="000000"/>
                </a:solidFill>
                <a:latin typeface="Times New Roman" panose="02020603050405020304" pitchFamily="18" charset="0"/>
                <a:cs typeface="Times New Roman" panose="02020603050405020304" pitchFamily="18" charset="0"/>
              </a:rPr>
              <a:t>optare tra le diverse proposte formative offerte a livello territoriale. </a:t>
            </a:r>
            <a:endParaRPr lang="it-IT" sz="2000" b="0" dirty="0">
              <a:latin typeface="Times New Roman" panose="02020603050405020304" pitchFamily="18" charset="0"/>
              <a:cs typeface="Times New Roman" panose="02020603050405020304" pitchFamily="18" charset="0"/>
            </a:endParaRPr>
          </a:p>
          <a:p>
            <a:pPr algn="just"/>
            <a:r>
              <a:rPr lang="it-IT" sz="2000" b="0" dirty="0">
                <a:latin typeface="Times New Roman" panose="02020603050405020304" pitchFamily="18" charset="0"/>
                <a:cs typeface="Times New Roman" panose="02020603050405020304" pitchFamily="18" charset="0"/>
              </a:rPr>
              <a:t>O</a:t>
            </a:r>
            <a:r>
              <a:rPr lang="it-IT" sz="2000" i="0" u="none" strike="noStrike" baseline="0" dirty="0">
                <a:latin typeface="Times New Roman" panose="02020603050405020304" pitchFamily="18" charset="0"/>
                <a:cs typeface="Times New Roman" panose="02020603050405020304" pitchFamily="18" charset="0"/>
              </a:rPr>
              <a:t>biettivi: p</a:t>
            </a:r>
            <a:r>
              <a:rPr lang="it-IT" sz="2000" b="0" i="0" u="none" strike="noStrike" baseline="0" dirty="0">
                <a:latin typeface="Times New Roman" panose="02020603050405020304" pitchFamily="18" charset="0"/>
                <a:cs typeface="Times New Roman" panose="02020603050405020304" pitchFamily="18" charset="0"/>
              </a:rPr>
              <a:t>otenziare le competenze trasversali; approfondire conoscenze specifiche del docente; stimolare la condivisione di esperienze e la soluzione di problemi reali del contesto scuola </a:t>
            </a:r>
            <a:r>
              <a:rPr lang="it-IT" sz="2000" i="0" u="none" strike="noStrike" baseline="0" dirty="0">
                <a:latin typeface="Times New Roman" panose="02020603050405020304" pitchFamily="18" charset="0"/>
                <a:cs typeface="Times New Roman" panose="02020603050405020304" pitchFamily="18" charset="0"/>
              </a:rPr>
              <a:t>(durata 12 h)</a:t>
            </a:r>
          </a:p>
          <a:p>
            <a:pPr algn="just"/>
            <a:endParaRPr lang="it-IT" sz="2000" i="0" u="none" strike="noStrike" baseline="0" dirty="0">
              <a:latin typeface="Times New Roman" panose="02020603050405020304" pitchFamily="18" charset="0"/>
              <a:cs typeface="Times New Roman" panose="02020603050405020304" pitchFamily="18" charset="0"/>
            </a:endParaRPr>
          </a:p>
          <a:p>
            <a:endParaRPr lang="it-IT" dirty="0"/>
          </a:p>
        </p:txBody>
      </p:sp>
      <p:pic>
        <p:nvPicPr>
          <p:cNvPr id="4" name="Picture 4" descr="Immagini Insegnante | Vettori Gratuiti, Foto Stock e PSD">
            <a:extLst>
              <a:ext uri="{FF2B5EF4-FFF2-40B4-BE49-F238E27FC236}">
                <a16:creationId xmlns:a16="http://schemas.microsoft.com/office/drawing/2014/main" id="{2F607663-4BAA-745F-C6E8-8B0C5975F7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7999" y="928915"/>
            <a:ext cx="2409371" cy="1741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8201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246FA391-5713-E343-5959-DA5EF1CC3067}"/>
              </a:ext>
            </a:extLst>
          </p:cNvPr>
          <p:cNvSpPr txBox="1"/>
          <p:nvPr/>
        </p:nvSpPr>
        <p:spPr>
          <a:xfrm>
            <a:off x="418011" y="130629"/>
            <a:ext cx="11280503" cy="6555641"/>
          </a:xfrm>
          <a:prstGeom prst="rect">
            <a:avLst/>
          </a:prstGeom>
          <a:noFill/>
        </p:spPr>
        <p:txBody>
          <a:bodyPr wrap="square">
            <a:spAutoFit/>
          </a:bodyPr>
          <a:lstStyle/>
          <a:p>
            <a:r>
              <a:rPr lang="it-IT" sz="2000" b="1" i="1" u="none" strike="noStrike" baseline="0" dirty="0">
                <a:latin typeface="Times New Roman" panose="02020603050405020304" pitchFamily="18" charset="0"/>
                <a:cs typeface="Times New Roman" panose="02020603050405020304" pitchFamily="18" charset="0"/>
              </a:rPr>
              <a:t>Peer to peer </a:t>
            </a:r>
            <a:r>
              <a:rPr lang="it-IT" sz="2000" b="1" u="none" strike="noStrike" baseline="0" dirty="0">
                <a:solidFill>
                  <a:srgbClr val="000000"/>
                </a:solidFill>
                <a:latin typeface="Times New Roman" panose="02020603050405020304" pitchFamily="18" charset="0"/>
              </a:rPr>
              <a:t>formazione tra pari e verifica in itinere </a:t>
            </a:r>
            <a:endParaRPr lang="it-IT" sz="2000" b="1" u="none" strike="noStrike" baseline="0" dirty="0">
              <a:latin typeface="Times New Roman" panose="02020603050405020304" pitchFamily="18" charset="0"/>
              <a:cs typeface="Times New Roman" panose="02020603050405020304" pitchFamily="18" charset="0"/>
            </a:endParaRPr>
          </a:p>
          <a:p>
            <a:pPr algn="just"/>
            <a:r>
              <a:rPr lang="it-IT" sz="2000" b="0" i="0" u="none" strike="noStrike" baseline="0" dirty="0">
                <a:latin typeface="Times New Roman" panose="02020603050405020304" pitchFamily="18" charset="0"/>
                <a:cs typeface="Times New Roman" panose="02020603050405020304" pitchFamily="18" charset="0"/>
              </a:rPr>
              <a:t>Tale fase è articolata, di massima, in diversi momenti: n.03 ore di </a:t>
            </a:r>
            <a:r>
              <a:rPr lang="it-IT" sz="2000" b="1" i="0" u="sng" strike="noStrike" baseline="0" dirty="0">
                <a:latin typeface="Times New Roman" panose="02020603050405020304" pitchFamily="18" charset="0"/>
                <a:cs typeface="Times New Roman" panose="02020603050405020304" pitchFamily="18" charset="0"/>
              </a:rPr>
              <a:t>progettazione condivisa</a:t>
            </a:r>
            <a:r>
              <a:rPr lang="it-IT" sz="2000" dirty="0">
                <a:latin typeface="Times New Roman" panose="02020603050405020304" pitchFamily="18" charset="0"/>
                <a:cs typeface="Times New Roman" panose="02020603050405020304" pitchFamily="18" charset="0"/>
              </a:rPr>
              <a:t>;</a:t>
            </a:r>
            <a:r>
              <a:rPr lang="it-IT" sz="2000" b="0" i="0" u="none" strike="noStrike" baseline="0" dirty="0">
                <a:latin typeface="Times New Roman" panose="02020603050405020304" pitchFamily="18" charset="0"/>
                <a:cs typeface="Times New Roman" panose="02020603050405020304" pitchFamily="18" charset="0"/>
              </a:rPr>
              <a:t> n.04 ore di </a:t>
            </a:r>
            <a:r>
              <a:rPr lang="it-IT" sz="2000" b="1" i="0" u="sng" strike="noStrike" baseline="0" dirty="0">
                <a:latin typeface="Times New Roman" panose="02020603050405020304" pitchFamily="18" charset="0"/>
                <a:cs typeface="Times New Roman" panose="02020603050405020304" pitchFamily="18" charset="0"/>
              </a:rPr>
              <a:t>osservazione</a:t>
            </a:r>
            <a:r>
              <a:rPr lang="it-IT" sz="2000" b="0" i="0" u="none" strike="noStrike" baseline="0" dirty="0">
                <a:latin typeface="Times New Roman" panose="02020603050405020304" pitchFamily="18" charset="0"/>
                <a:cs typeface="Times New Roman" panose="02020603050405020304" pitchFamily="18" charset="0"/>
              </a:rPr>
              <a:t> del docente neoassunto nella classe del docente tutor</a:t>
            </a:r>
            <a:r>
              <a:rPr lang="it-IT" sz="2000" dirty="0">
                <a:latin typeface="Times New Roman" panose="02020603050405020304" pitchFamily="18" charset="0"/>
                <a:cs typeface="Times New Roman" panose="02020603050405020304" pitchFamily="18" charset="0"/>
              </a:rPr>
              <a:t>;</a:t>
            </a:r>
            <a:r>
              <a:rPr lang="it-IT" sz="2000" b="0" i="0" u="none" strike="noStrike" baseline="0" dirty="0">
                <a:latin typeface="Times New Roman" panose="02020603050405020304" pitchFamily="18" charset="0"/>
                <a:cs typeface="Times New Roman" panose="02020603050405020304" pitchFamily="18" charset="0"/>
              </a:rPr>
              <a:t> n.04 ore di </a:t>
            </a:r>
            <a:r>
              <a:rPr lang="it-IT" sz="2000" b="1" i="0" u="sng" strike="noStrike" baseline="0" dirty="0">
                <a:latin typeface="Times New Roman" panose="02020603050405020304" pitchFamily="18" charset="0"/>
                <a:cs typeface="Times New Roman" panose="02020603050405020304" pitchFamily="18" charset="0"/>
              </a:rPr>
              <a:t>osservazione</a:t>
            </a:r>
            <a:r>
              <a:rPr lang="it-IT" sz="2000" b="0" i="0" u="none" strike="noStrike" baseline="0" dirty="0">
                <a:latin typeface="Times New Roman" panose="02020603050405020304" pitchFamily="18" charset="0"/>
                <a:cs typeface="Times New Roman" panose="02020603050405020304" pitchFamily="18" charset="0"/>
              </a:rPr>
              <a:t> del docente tutor nella classe del docente neoassunto; n.01 ora di </a:t>
            </a:r>
            <a:r>
              <a:rPr lang="it-IT" sz="2000" b="1" i="0" u="sng" strike="noStrike" baseline="0" dirty="0">
                <a:latin typeface="Times New Roman" panose="02020603050405020304" pitchFamily="18" charset="0"/>
                <a:cs typeface="Times New Roman" panose="02020603050405020304" pitchFamily="18" charset="0"/>
              </a:rPr>
              <a:t>verifica</a:t>
            </a:r>
            <a:r>
              <a:rPr lang="it-IT" sz="2000" b="0" i="0" u="none" strike="noStrike" baseline="0" dirty="0">
                <a:latin typeface="Times New Roman" panose="02020603050405020304" pitchFamily="18" charset="0"/>
                <a:cs typeface="Times New Roman" panose="02020603050405020304" pitchFamily="18" charset="0"/>
              </a:rPr>
              <a:t> dell’esperienza svolta. </a:t>
            </a:r>
          </a:p>
          <a:p>
            <a:pPr algn="just"/>
            <a:r>
              <a:rPr lang="it-IT" sz="2000" b="0" i="0" u="none" strike="noStrike" baseline="0" dirty="0">
                <a:latin typeface="Times New Roman" panose="02020603050405020304" pitchFamily="18" charset="0"/>
                <a:cs typeface="Times New Roman" panose="02020603050405020304" pitchFamily="18" charset="0"/>
              </a:rPr>
              <a:t>Obiettivi: </a:t>
            </a:r>
            <a:r>
              <a:rPr lang="it-IT" sz="2000" dirty="0">
                <a:latin typeface="Times New Roman" panose="02020603050405020304" pitchFamily="18" charset="0"/>
                <a:cs typeface="Times New Roman" panose="02020603050405020304" pitchFamily="18" charset="0"/>
              </a:rPr>
              <a:t>s</a:t>
            </a:r>
            <a:r>
              <a:rPr lang="it-IT" sz="2000" b="0" i="0" u="none" strike="noStrike" baseline="0" dirty="0">
                <a:latin typeface="Times New Roman" panose="02020603050405020304" pitchFamily="18" charset="0"/>
                <a:cs typeface="Times New Roman" panose="02020603050405020304" pitchFamily="18" charset="0"/>
              </a:rPr>
              <a:t>viluppare competenze sulla conduzione della classe e sulle attività d’insegnamento, sul sostegno alla motivazione degli alunni, sulla costruzione di climi positivi e motivanti e sulle modalità di verifica formativa degli </a:t>
            </a:r>
            <a:r>
              <a:rPr lang="it-IT" sz="2000" i="0" u="none" strike="noStrike" baseline="0" dirty="0">
                <a:latin typeface="Times New Roman" panose="02020603050405020304" pitchFamily="18" charset="0"/>
                <a:cs typeface="Times New Roman" panose="02020603050405020304" pitchFamily="18" charset="0"/>
              </a:rPr>
              <a:t>apprendimenti</a:t>
            </a:r>
            <a:r>
              <a:rPr lang="it-IT" sz="2000" dirty="0">
                <a:latin typeface="Times New Roman" panose="02020603050405020304" pitchFamily="18" charset="0"/>
                <a:cs typeface="Times New Roman" panose="02020603050405020304" pitchFamily="18" charset="0"/>
              </a:rPr>
              <a:t> (durata </a:t>
            </a:r>
            <a:r>
              <a:rPr lang="it-IT" sz="2000" i="0" u="none" strike="noStrike" baseline="0" dirty="0">
                <a:latin typeface="Times New Roman" panose="02020603050405020304" pitchFamily="18" charset="0"/>
                <a:cs typeface="Times New Roman" panose="02020603050405020304" pitchFamily="18" charset="0"/>
              </a:rPr>
              <a:t>12 h) </a:t>
            </a:r>
            <a:endParaRPr lang="it-IT" sz="2000" dirty="0">
              <a:latin typeface="Times New Roman" panose="02020603050405020304" pitchFamily="18" charset="0"/>
              <a:cs typeface="Times New Roman" panose="02020603050405020304" pitchFamily="18" charset="0"/>
            </a:endParaRPr>
          </a:p>
          <a:p>
            <a:pPr algn="just"/>
            <a:endParaRPr lang="it-IT" sz="2000" b="0" i="0" u="none" strike="noStrike" baseline="0" dirty="0">
              <a:latin typeface="Times New Roman" panose="02020603050405020304" pitchFamily="18" charset="0"/>
              <a:cs typeface="Times New Roman" panose="02020603050405020304" pitchFamily="18" charset="0"/>
            </a:endParaRPr>
          </a:p>
          <a:p>
            <a:pPr algn="just"/>
            <a:r>
              <a:rPr lang="it-IT" sz="2000" b="1" u="none" strike="noStrike" baseline="0" dirty="0">
                <a:latin typeface="Times New Roman" panose="02020603050405020304" pitchFamily="18" charset="0"/>
                <a:cs typeface="Times New Roman" panose="02020603050405020304" pitchFamily="18" charset="0"/>
              </a:rPr>
              <a:t>Formazione on line </a:t>
            </a:r>
            <a:r>
              <a:rPr lang="it-IT" sz="2000" b="1" dirty="0">
                <a:latin typeface="Times New Roman" panose="02020603050405020304" pitchFamily="18" charset="0"/>
                <a:cs typeface="Times New Roman" panose="02020603050405020304" pitchFamily="18" charset="0"/>
              </a:rPr>
              <a:t>su piattaforma</a:t>
            </a:r>
            <a:r>
              <a:rPr lang="it-IT" sz="2000" b="1" u="none" strike="noStrike" baseline="0" dirty="0">
                <a:latin typeface="Times New Roman" panose="02020603050405020304" pitchFamily="18" charset="0"/>
                <a:cs typeface="Times New Roman" panose="02020603050405020304" pitchFamily="18" charset="0"/>
              </a:rPr>
              <a:t> INDIRE</a:t>
            </a:r>
          </a:p>
          <a:p>
            <a:pPr algn="just"/>
            <a:r>
              <a:rPr lang="it-IT" sz="2000" kern="0" dirty="0">
                <a:effectLst/>
                <a:latin typeface="Times New Roman" panose="02020603050405020304" pitchFamily="18" charset="0"/>
                <a:ea typeface="Calibri" panose="020F0502020204030204" pitchFamily="34" charset="0"/>
                <a:cs typeface="Times New Roman" panose="02020603050405020304" pitchFamily="18" charset="0"/>
              </a:rPr>
              <a:t>L’ambiente predisposto da INDIRE è disponibile da novembre 2023 e accompagna </a:t>
            </a:r>
            <a:r>
              <a:rPr lang="it-IT" sz="2000" b="1" u="sng" kern="0" dirty="0">
                <a:effectLst/>
                <a:latin typeface="Times New Roman" panose="02020603050405020304" pitchFamily="18" charset="0"/>
                <a:ea typeface="Calibri" panose="020F0502020204030204" pitchFamily="34" charset="0"/>
                <a:cs typeface="Times New Roman" panose="02020603050405020304" pitchFamily="18" charset="0"/>
              </a:rPr>
              <a:t>tutto</a:t>
            </a:r>
            <a:r>
              <a:rPr lang="it-IT" sz="2000" kern="0" dirty="0">
                <a:effectLst/>
                <a:latin typeface="Times New Roman" panose="02020603050405020304" pitchFamily="18" charset="0"/>
                <a:ea typeface="Calibri" panose="020F0502020204030204" pitchFamily="34" charset="0"/>
                <a:cs typeface="Times New Roman" panose="02020603050405020304" pitchFamily="18" charset="0"/>
              </a:rPr>
              <a:t> il percorso, consentendo al docente neoassunto di elaborare un proprio </a:t>
            </a:r>
            <a:r>
              <a:rPr lang="it-IT" sz="2000" b="1" u="sng" kern="0" dirty="0">
                <a:effectLst/>
                <a:latin typeface="Times New Roman" panose="02020603050405020304" pitchFamily="18" charset="0"/>
                <a:ea typeface="Calibri" panose="020F0502020204030204" pitchFamily="34" charset="0"/>
                <a:cs typeface="Times New Roman" panose="02020603050405020304" pitchFamily="18" charset="0"/>
              </a:rPr>
              <a:t>portfolio professionale</a:t>
            </a:r>
            <a:r>
              <a:rPr lang="it-IT" sz="2000" kern="0" dirty="0">
                <a:effectLst/>
                <a:latin typeface="Times New Roman" panose="02020603050405020304" pitchFamily="18" charset="0"/>
                <a:ea typeface="Calibri" panose="020F0502020204030204" pitchFamily="34" charset="0"/>
                <a:cs typeface="Times New Roman" panose="02020603050405020304" pitchFamily="18" charset="0"/>
              </a:rPr>
              <a:t>; rispondere a questionari per il monitoraggio delle diverse fasi del percorso formativo. Le attività </a:t>
            </a:r>
            <a:r>
              <a:rPr lang="it-IT" sz="2000" i="1" kern="0" dirty="0">
                <a:effectLst/>
                <a:latin typeface="Times New Roman" panose="02020603050405020304" pitchFamily="18" charset="0"/>
                <a:ea typeface="Calibri" panose="020F0502020204030204" pitchFamily="34" charset="0"/>
                <a:cs typeface="Times New Roman" panose="02020603050405020304" pitchFamily="18" charset="0"/>
              </a:rPr>
              <a:t>on line</a:t>
            </a:r>
            <a:r>
              <a:rPr lang="it-IT" sz="2000" kern="0" dirty="0">
                <a:effectLst/>
                <a:latin typeface="Times New Roman" panose="02020603050405020304" pitchFamily="18" charset="0"/>
                <a:ea typeface="Calibri" panose="020F0502020204030204" pitchFamily="34" charset="0"/>
                <a:cs typeface="Times New Roman" panose="02020603050405020304" pitchFamily="18" charset="0"/>
              </a:rPr>
              <a:t> permettono di documentare il percorso; riflettere sulle competenze acquisite; dare</a:t>
            </a:r>
            <a:r>
              <a:rPr lang="it-IT" sz="2000" kern="100" dirty="0">
                <a:latin typeface="Times New Roman" panose="02020603050405020304" pitchFamily="18" charset="0"/>
                <a:ea typeface="Calibri" panose="020F0502020204030204" pitchFamily="34" charset="0"/>
                <a:cs typeface="Times New Roman" panose="02020603050405020304" pitchFamily="18" charset="0"/>
              </a:rPr>
              <a:t> </a:t>
            </a:r>
            <a:r>
              <a:rPr lang="it-IT" sz="2000" kern="0" dirty="0">
                <a:effectLst/>
                <a:latin typeface="Times New Roman" panose="02020603050405020304" pitchFamily="18" charset="0"/>
                <a:ea typeface="Calibri" panose="020F0502020204030204" pitchFamily="34" charset="0"/>
                <a:cs typeface="Times New Roman" panose="02020603050405020304" pitchFamily="18" charset="0"/>
              </a:rPr>
              <a:t>un senso coerente al proprio agire. La presentazione del portfolio professionale al Comitato di</a:t>
            </a:r>
            <a:r>
              <a:rPr lang="it-IT" sz="2000" kern="100" dirty="0">
                <a:latin typeface="Times New Roman" panose="02020603050405020304" pitchFamily="18" charset="0"/>
                <a:ea typeface="Calibri" panose="020F0502020204030204" pitchFamily="34" charset="0"/>
                <a:cs typeface="Times New Roman" panose="02020603050405020304" pitchFamily="18" charset="0"/>
              </a:rPr>
              <a:t> </a:t>
            </a:r>
            <a:r>
              <a:rPr lang="it-IT" sz="2000" kern="0" dirty="0">
                <a:latin typeface="Times New Roman" panose="02020603050405020304" pitchFamily="18" charset="0"/>
                <a:ea typeface="Calibri" panose="020F0502020204030204" pitchFamily="34" charset="0"/>
                <a:cs typeface="Times New Roman" panose="02020603050405020304" pitchFamily="18" charset="0"/>
              </a:rPr>
              <a:t>V</a:t>
            </a:r>
            <a:r>
              <a:rPr lang="it-IT" sz="2000" kern="0" dirty="0">
                <a:effectLst/>
                <a:latin typeface="Times New Roman" panose="02020603050405020304" pitchFamily="18" charset="0"/>
                <a:ea typeface="Calibri" panose="020F0502020204030204" pitchFamily="34" charset="0"/>
                <a:cs typeface="Times New Roman" panose="02020603050405020304" pitchFamily="18" charset="0"/>
              </a:rPr>
              <a:t>alutazione sostituisce l’</a:t>
            </a:r>
            <a:r>
              <a:rPr lang="it-IT" sz="2000" b="1" u="sng" kern="0" dirty="0">
                <a:effectLst/>
                <a:latin typeface="Times New Roman" panose="02020603050405020304" pitchFamily="18" charset="0"/>
                <a:ea typeface="Calibri" panose="020F0502020204030204" pitchFamily="34" charset="0"/>
                <a:cs typeface="Times New Roman" panose="02020603050405020304" pitchFamily="18" charset="0"/>
              </a:rPr>
              <a:t>elaborazione</a:t>
            </a:r>
            <a:r>
              <a:rPr lang="it-IT" sz="2000" kern="0" dirty="0">
                <a:effectLst/>
                <a:latin typeface="Times New Roman" panose="02020603050405020304" pitchFamily="18" charset="0"/>
                <a:ea typeface="Calibri" panose="020F0502020204030204" pitchFamily="34" charset="0"/>
                <a:cs typeface="Times New Roman" panose="02020603050405020304" pitchFamily="18" charset="0"/>
              </a:rPr>
              <a:t> di ogni altra </a:t>
            </a:r>
            <a:r>
              <a:rPr lang="it-IT" sz="2000" b="1" u="sng" kern="0" dirty="0">
                <a:effectLst/>
                <a:latin typeface="Times New Roman" panose="02020603050405020304" pitchFamily="18" charset="0"/>
                <a:ea typeface="Calibri" panose="020F0502020204030204" pitchFamily="34" charset="0"/>
                <a:cs typeface="Times New Roman" panose="02020603050405020304" pitchFamily="18" charset="0"/>
              </a:rPr>
              <a:t>relazione</a:t>
            </a:r>
            <a:endParaRPr lang="it-IT"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it-IT" sz="2000" kern="100" dirty="0">
                <a:effectLst/>
                <a:latin typeface="Times New Roman" panose="02020603050405020304" pitchFamily="18" charset="0"/>
                <a:ea typeface="Calibri" panose="020F0502020204030204" pitchFamily="34" charset="0"/>
                <a:cs typeface="Times New Roman" panose="02020603050405020304" pitchFamily="18" charset="0"/>
              </a:rPr>
              <a:t>Obiettivi: stimolare l’analisi e la riflessione sul percorso formativo del docente neoassunto, al fine di migliorare la capacità di progettazione, realizzazione, valutazione delle attività didattiche (durata 20 h) </a:t>
            </a:r>
          </a:p>
          <a:p>
            <a:pPr algn="just"/>
            <a:endParaRPr lang="it-IT" sz="2000" dirty="0">
              <a:latin typeface="Times New Roman" panose="02020603050405020304" pitchFamily="18" charset="0"/>
              <a:cs typeface="Times New Roman" panose="02020603050405020304" pitchFamily="18" charset="0"/>
            </a:endParaRPr>
          </a:p>
          <a:p>
            <a:r>
              <a:rPr lang="it-IT" sz="2000" b="1" i="0" u="none" strike="noStrike" baseline="0" dirty="0">
                <a:latin typeface="Times New Roman" panose="02020603050405020304" pitchFamily="18" charset="0"/>
                <a:cs typeface="Times New Roman" panose="02020603050405020304" pitchFamily="18" charset="0"/>
              </a:rPr>
              <a:t>Incontro di restituzione finale </a:t>
            </a:r>
          </a:p>
          <a:p>
            <a:r>
              <a:rPr lang="it-IT" sz="2000" b="0" i="0" u="none" strike="noStrike" baseline="0" dirty="0">
                <a:latin typeface="Times New Roman" panose="02020603050405020304" pitchFamily="18" charset="0"/>
                <a:cs typeface="Times New Roman" panose="02020603050405020304" pitchFamily="18" charset="0"/>
              </a:rPr>
              <a:t>L’Amministrazione territoriale organizza un </a:t>
            </a:r>
            <a:r>
              <a:rPr lang="it-IT" sz="2000" b="1" i="0" u="sng" strike="noStrike" baseline="0" dirty="0">
                <a:latin typeface="Times New Roman" panose="02020603050405020304" pitchFamily="18" charset="0"/>
                <a:cs typeface="Times New Roman" panose="02020603050405020304" pitchFamily="18" charset="0"/>
              </a:rPr>
              <a:t>incontro</a:t>
            </a:r>
            <a:r>
              <a:rPr lang="it-IT" sz="2000" b="0" i="0" u="none" strike="noStrike" baseline="0" dirty="0">
                <a:latin typeface="Times New Roman" panose="02020603050405020304" pitchFamily="18" charset="0"/>
                <a:cs typeface="Times New Roman" panose="02020603050405020304" pitchFamily="18" charset="0"/>
              </a:rPr>
              <a:t> sul percorso di formazione sviluppato allo scopo di valutare complessivamente l’attività formativa e raccogliere feedback </a:t>
            </a:r>
            <a:r>
              <a:rPr lang="it-IT" sz="2000" i="0" u="none" strike="noStrike" baseline="0" dirty="0">
                <a:latin typeface="Times New Roman" panose="02020603050405020304" pitchFamily="18" charset="0"/>
                <a:cs typeface="Times New Roman" panose="02020603050405020304" pitchFamily="18" charset="0"/>
              </a:rPr>
              <a:t>(durata 3 h)</a:t>
            </a:r>
            <a:endParaRPr lang="it-IT" sz="2000" b="1" u="none" strike="noStrike" baseline="0" dirty="0">
              <a:latin typeface="Times New Roman" panose="02020603050405020304" pitchFamily="18" charset="0"/>
              <a:cs typeface="Times New Roman" panose="02020603050405020304" pitchFamily="18" charset="0"/>
            </a:endParaRPr>
          </a:p>
          <a:p>
            <a:pPr algn="ctr"/>
            <a:r>
              <a:rPr lang="it-IT" sz="2000" b="1" u="none" strike="noStrike" baseline="0" dirty="0">
                <a:latin typeface="Times New Roman" panose="02020603050405020304" pitchFamily="18" charset="0"/>
                <a:cs typeface="Times New Roman" panose="02020603050405020304" pitchFamily="18" charset="0"/>
              </a:rPr>
              <a:t>TOTALE = 50 h </a:t>
            </a:r>
            <a:endParaRPr lang="it-IT" sz="2000" u="none" strike="noStrike"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06087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E77170DF-3B64-9220-D249-04F859ED4A77}"/>
              </a:ext>
            </a:extLst>
          </p:cNvPr>
          <p:cNvSpPr txBox="1"/>
          <p:nvPr/>
        </p:nvSpPr>
        <p:spPr>
          <a:xfrm>
            <a:off x="508000" y="391886"/>
            <a:ext cx="11263086" cy="6378669"/>
          </a:xfrm>
          <a:prstGeom prst="rect">
            <a:avLst/>
          </a:prstGeom>
          <a:noFill/>
        </p:spPr>
        <p:txBody>
          <a:bodyPr wrap="square">
            <a:spAutoFit/>
          </a:bodyPr>
          <a:lstStyle/>
          <a:p>
            <a:pPr algn="l"/>
            <a:endParaRPr lang="it-IT" sz="1050" b="0" i="0" u="none" strike="noStrike" baseline="0" dirty="0">
              <a:solidFill>
                <a:srgbClr val="000000"/>
              </a:solidFill>
              <a:latin typeface="Calibri" panose="020F0502020204030204" pitchFamily="34" charset="0"/>
            </a:endParaRPr>
          </a:p>
          <a:p>
            <a:pPr algn="ctr"/>
            <a:r>
              <a:rPr lang="it-IT" sz="2000" b="0" i="0" u="none" strike="noStrike" baseline="0" dirty="0">
                <a:latin typeface="Times New Roman" panose="02020603050405020304" pitchFamily="18" charset="0"/>
                <a:cs typeface="Times New Roman" panose="02020603050405020304" pitchFamily="18" charset="0"/>
              </a:rPr>
              <a:t>Nel corrente a.s. 2023/2024, a seguito di rilevazione regionale dei bisogni formativi,</a:t>
            </a:r>
          </a:p>
          <a:p>
            <a:pPr algn="ctr"/>
            <a:r>
              <a:rPr lang="it-IT" sz="2000" b="0" i="0" u="none" strike="noStrike" baseline="0" dirty="0">
                <a:latin typeface="Times New Roman" panose="02020603050405020304" pitchFamily="18" charset="0"/>
                <a:cs typeface="Times New Roman" panose="02020603050405020304" pitchFamily="18" charset="0"/>
              </a:rPr>
              <a:t>saranno attivati i seguenti </a:t>
            </a:r>
            <a:r>
              <a:rPr lang="it-IT" sz="2000" b="1" i="0" u="none" strike="noStrike" baseline="0" dirty="0">
                <a:latin typeface="Times New Roman" panose="02020603050405020304" pitchFamily="18" charset="0"/>
                <a:cs typeface="Times New Roman" panose="02020603050405020304" pitchFamily="18" charset="0"/>
              </a:rPr>
              <a:t>Laboratori formativi</a:t>
            </a:r>
          </a:p>
          <a:p>
            <a:pPr marL="342900" indent="-342900">
              <a:buFont typeface="Wingdings" panose="05000000000000000000" pitchFamily="2" charset="2"/>
              <a:buChar char="§"/>
            </a:pPr>
            <a:r>
              <a:rPr lang="it-IT" sz="2000" dirty="0">
                <a:effectLst/>
                <a:latin typeface="Times New Roman" panose="02020603050405020304" pitchFamily="18" charset="0"/>
                <a:ea typeface="Calibri" panose="020F0502020204030204" pitchFamily="34" charset="0"/>
                <a:cs typeface="Times New Roman" panose="02020603050405020304" pitchFamily="18" charset="0"/>
              </a:rPr>
              <a:t>Tecnologie della didattica digitale e loro integrazione nel curricolo</a:t>
            </a:r>
          </a:p>
          <a:p>
            <a:pPr marL="342900" indent="-342900">
              <a:buFont typeface="Wingdings" panose="05000000000000000000" pitchFamily="2" charset="2"/>
              <a:buChar char="§"/>
            </a:pPr>
            <a:r>
              <a:rPr lang="it-IT" sz="2000" dirty="0">
                <a:effectLst/>
                <a:latin typeface="Times New Roman" panose="02020603050405020304" pitchFamily="18" charset="0"/>
                <a:ea typeface="Calibri" panose="020F0502020204030204" pitchFamily="34" charset="0"/>
                <a:cs typeface="Times New Roman" panose="02020603050405020304" pitchFamily="18" charset="0"/>
              </a:rPr>
              <a:t>Innovazione della didattica delle discipline e motivazione all’apprendimento</a:t>
            </a:r>
          </a:p>
          <a:p>
            <a:pPr marL="342900" indent="-342900">
              <a:buFont typeface="Wingdings" panose="05000000000000000000" pitchFamily="2" charset="2"/>
              <a:buChar char="§"/>
            </a:pPr>
            <a:r>
              <a:rPr lang="it-IT" sz="2000" dirty="0">
                <a:effectLst/>
                <a:latin typeface="Times New Roman" panose="02020603050405020304" pitchFamily="18" charset="0"/>
                <a:ea typeface="Calibri" panose="020F0502020204030204" pitchFamily="34" charset="0"/>
                <a:cs typeface="Times New Roman" panose="02020603050405020304" pitchFamily="18" charset="0"/>
              </a:rPr>
              <a:t>Bisogni educativi speciali</a:t>
            </a:r>
          </a:p>
          <a:p>
            <a:pPr marL="342900" indent="-342900">
              <a:buFont typeface="Wingdings" panose="05000000000000000000" pitchFamily="2" charset="2"/>
              <a:buChar char="§"/>
            </a:pPr>
            <a:r>
              <a:rPr lang="it-IT" sz="2000" dirty="0">
                <a:effectLst/>
                <a:latin typeface="Times New Roman" panose="02020603050405020304" pitchFamily="18" charset="0"/>
                <a:ea typeface="Calibri" panose="020F0502020204030204" pitchFamily="34" charset="0"/>
                <a:cs typeface="Times New Roman" panose="02020603050405020304" pitchFamily="18" charset="0"/>
              </a:rPr>
              <a:t>Gestione della classe e dinamiche relazionali, con particolare riferimento alla prevenzione dei fenomeni di violenza, bullismo e cyberbullismo, discriminazioni.</a:t>
            </a:r>
          </a:p>
          <a:p>
            <a:endParaRPr lang="it-IT" dirty="0">
              <a:solidFill>
                <a:srgbClr val="000000"/>
              </a:solidFill>
              <a:latin typeface="SymbolMT"/>
            </a:endParaRPr>
          </a:p>
          <a:p>
            <a:pPr algn="ctr"/>
            <a:r>
              <a:rPr lang="it-IT" sz="2000" b="0" i="0" u="none" strike="noStrike" baseline="0" dirty="0">
                <a:solidFill>
                  <a:srgbClr val="000000"/>
                </a:solidFill>
                <a:latin typeface="Times New Roman" panose="02020603050405020304" pitchFamily="18" charset="0"/>
              </a:rPr>
              <a:t>Nel corso del periodo di formazione il docente in periodo di prova cura la </a:t>
            </a:r>
            <a:r>
              <a:rPr lang="it-IT" sz="2000" b="1" i="0" u="sng" strike="noStrike" baseline="0" dirty="0">
                <a:solidFill>
                  <a:srgbClr val="000000"/>
                </a:solidFill>
                <a:latin typeface="Times New Roman" panose="02020603050405020304" pitchFamily="18" charset="0"/>
              </a:rPr>
              <a:t>predisposizione</a:t>
            </a:r>
            <a:r>
              <a:rPr lang="it-IT" sz="2000" b="0" i="0" u="none" strike="noStrike" baseline="0" dirty="0">
                <a:solidFill>
                  <a:srgbClr val="000000"/>
                </a:solidFill>
                <a:latin typeface="Times New Roman" panose="02020603050405020304" pitchFamily="18" charset="0"/>
              </a:rPr>
              <a:t> </a:t>
            </a:r>
          </a:p>
          <a:p>
            <a:pPr algn="ctr"/>
            <a:r>
              <a:rPr lang="it-IT" sz="2000" b="0" i="0" u="none" strike="noStrike" baseline="0" dirty="0">
                <a:solidFill>
                  <a:srgbClr val="000000"/>
                </a:solidFill>
                <a:latin typeface="Times New Roman" panose="02020603050405020304" pitchFamily="18" charset="0"/>
              </a:rPr>
              <a:t>di un proprio </a:t>
            </a:r>
            <a:r>
              <a:rPr lang="it-IT" sz="2000" b="1" i="0" u="sng" strike="noStrike" baseline="0" dirty="0">
                <a:solidFill>
                  <a:srgbClr val="000000"/>
                </a:solidFill>
                <a:latin typeface="Times New Roman" panose="02020603050405020304" pitchFamily="18" charset="0"/>
              </a:rPr>
              <a:t>portfolio </a:t>
            </a:r>
            <a:r>
              <a:rPr lang="it-IT" sz="2000" b="1" u="sng" strike="noStrike" baseline="0" dirty="0">
                <a:solidFill>
                  <a:srgbClr val="000000"/>
                </a:solidFill>
                <a:latin typeface="Times New Roman" panose="02020603050405020304" pitchFamily="18" charset="0"/>
              </a:rPr>
              <a:t>professionale</a:t>
            </a:r>
            <a:r>
              <a:rPr lang="it-IT" sz="2000" b="0" u="none" strike="noStrike" baseline="0" dirty="0">
                <a:solidFill>
                  <a:srgbClr val="000000"/>
                </a:solidFill>
                <a:latin typeface="Times New Roman" panose="02020603050405020304" pitchFamily="18" charset="0"/>
              </a:rPr>
              <a:t>, in formato </a:t>
            </a:r>
            <a:r>
              <a:rPr lang="it-IT" sz="2000" b="1" u="sng" strike="noStrike" baseline="0" dirty="0">
                <a:solidFill>
                  <a:srgbClr val="000000"/>
                </a:solidFill>
                <a:latin typeface="Times New Roman" panose="02020603050405020304" pitchFamily="18" charset="0"/>
              </a:rPr>
              <a:t>digitale</a:t>
            </a:r>
            <a:r>
              <a:rPr lang="it-IT" sz="2000" b="0" u="none" strike="noStrike" baseline="0" dirty="0">
                <a:solidFill>
                  <a:srgbClr val="000000"/>
                </a:solidFill>
                <a:latin typeface="Times New Roman" panose="02020603050405020304" pitchFamily="18" charset="0"/>
              </a:rPr>
              <a:t>, che dovrà contenere: </a:t>
            </a:r>
          </a:p>
          <a:p>
            <a:pPr algn="ctr"/>
            <a:endParaRPr lang="it-IT" sz="2000" b="0" u="none" strike="noStrike" baseline="0" dirty="0">
              <a:solidFill>
                <a:srgbClr val="000000"/>
              </a:solidFill>
              <a:latin typeface="Times New Roman" panose="02020603050405020304" pitchFamily="18" charset="0"/>
            </a:endParaRPr>
          </a:p>
          <a:p>
            <a:r>
              <a:rPr lang="it-IT" sz="2000" b="0" i="0" u="none" strike="noStrike" baseline="0" dirty="0">
                <a:solidFill>
                  <a:srgbClr val="000000"/>
                </a:solidFill>
                <a:latin typeface="Times New Roman" panose="02020603050405020304" pitchFamily="18" charset="0"/>
              </a:rPr>
              <a:t>a. uno spazio per la </a:t>
            </a:r>
            <a:r>
              <a:rPr lang="it-IT" sz="2000" b="1" i="0" u="sng" strike="noStrike" baseline="0" dirty="0">
                <a:solidFill>
                  <a:srgbClr val="000000"/>
                </a:solidFill>
                <a:latin typeface="Times New Roman" panose="02020603050405020304" pitchFamily="18" charset="0"/>
              </a:rPr>
              <a:t>descrizione</a:t>
            </a:r>
            <a:r>
              <a:rPr lang="it-IT" sz="2000" b="0" i="0" u="none" strike="noStrike" baseline="0" dirty="0">
                <a:solidFill>
                  <a:srgbClr val="000000"/>
                </a:solidFill>
                <a:latin typeface="Times New Roman" panose="02020603050405020304" pitchFamily="18" charset="0"/>
              </a:rPr>
              <a:t> del proprio curriculum professionale</a:t>
            </a:r>
          </a:p>
          <a:p>
            <a:r>
              <a:rPr lang="it-IT" sz="2000" b="0" i="0" u="none" strike="noStrike" baseline="0" dirty="0">
                <a:solidFill>
                  <a:srgbClr val="000000"/>
                </a:solidFill>
                <a:latin typeface="Times New Roman" panose="02020603050405020304" pitchFamily="18" charset="0"/>
              </a:rPr>
              <a:t>b. l’elaborazione di un </a:t>
            </a:r>
            <a:r>
              <a:rPr lang="it-IT" sz="2000" b="1" i="0" u="sng" strike="noStrike" baseline="0" dirty="0">
                <a:solidFill>
                  <a:srgbClr val="000000"/>
                </a:solidFill>
                <a:latin typeface="Times New Roman" panose="02020603050405020304" pitchFamily="18" charset="0"/>
              </a:rPr>
              <a:t>bilancio di competenze</a:t>
            </a:r>
            <a:r>
              <a:rPr lang="it-IT" sz="2000" b="0" i="0" u="none" strike="noStrike" baseline="0" dirty="0">
                <a:solidFill>
                  <a:srgbClr val="000000"/>
                </a:solidFill>
                <a:latin typeface="Times New Roman" panose="02020603050405020304" pitchFamily="18" charset="0"/>
              </a:rPr>
              <a:t> all’</a:t>
            </a:r>
            <a:r>
              <a:rPr lang="it-IT" sz="2000" b="1" i="0" u="sng" strike="noStrike" baseline="0" dirty="0">
                <a:solidFill>
                  <a:srgbClr val="000000"/>
                </a:solidFill>
                <a:latin typeface="Times New Roman" panose="02020603050405020304" pitchFamily="18" charset="0"/>
              </a:rPr>
              <a:t>inizio</a:t>
            </a:r>
            <a:r>
              <a:rPr lang="it-IT" sz="2000" b="0" i="0" u="none" strike="noStrike" baseline="0" dirty="0">
                <a:solidFill>
                  <a:srgbClr val="000000"/>
                </a:solidFill>
                <a:latin typeface="Times New Roman" panose="02020603050405020304" pitchFamily="18" charset="0"/>
              </a:rPr>
              <a:t> del percorso formativo</a:t>
            </a:r>
          </a:p>
          <a:p>
            <a:r>
              <a:rPr lang="it-IT" sz="2000" b="0" i="0" u="none" strike="noStrike" baseline="0" dirty="0">
                <a:solidFill>
                  <a:srgbClr val="000000"/>
                </a:solidFill>
                <a:latin typeface="Times New Roman" panose="02020603050405020304" pitchFamily="18" charset="0"/>
              </a:rPr>
              <a:t>c. la </a:t>
            </a:r>
            <a:r>
              <a:rPr lang="it-IT" sz="2000" b="1" i="0" u="sng" strike="noStrike" baseline="0" dirty="0">
                <a:solidFill>
                  <a:srgbClr val="000000"/>
                </a:solidFill>
                <a:latin typeface="Times New Roman" panose="02020603050405020304" pitchFamily="18" charset="0"/>
              </a:rPr>
              <a:t>documentazione</a:t>
            </a:r>
            <a:r>
              <a:rPr lang="it-IT" sz="2000" b="0" i="0" u="none" strike="noStrike" baseline="0" dirty="0">
                <a:solidFill>
                  <a:srgbClr val="000000"/>
                </a:solidFill>
                <a:latin typeface="Times New Roman" panose="02020603050405020304" pitchFamily="18" charset="0"/>
              </a:rPr>
              <a:t> di fasi significative della progettazione didattica, delle attività didattiche svolte, delle azioni di</a:t>
            </a:r>
            <a:r>
              <a:rPr lang="it-IT" sz="2000" dirty="0">
                <a:solidFill>
                  <a:srgbClr val="000000"/>
                </a:solidFill>
                <a:latin typeface="Times New Roman" panose="02020603050405020304" pitchFamily="18" charset="0"/>
              </a:rPr>
              <a:t> </a:t>
            </a:r>
            <a:r>
              <a:rPr lang="it-IT" sz="2000" b="0" i="0" u="none" strike="noStrike" baseline="0" dirty="0">
                <a:solidFill>
                  <a:srgbClr val="000000"/>
                </a:solidFill>
                <a:latin typeface="Times New Roman" panose="02020603050405020304" pitchFamily="18" charset="0"/>
              </a:rPr>
              <a:t>verifica intraprese</a:t>
            </a:r>
          </a:p>
          <a:p>
            <a:r>
              <a:rPr lang="it-IT" sz="2000" b="0" i="0" u="none" strike="noStrike" baseline="0" dirty="0">
                <a:solidFill>
                  <a:srgbClr val="000000"/>
                </a:solidFill>
                <a:latin typeface="Times New Roman" panose="02020603050405020304" pitchFamily="18" charset="0"/>
              </a:rPr>
              <a:t>d. la realizzazione di un </a:t>
            </a:r>
            <a:r>
              <a:rPr lang="it-IT" sz="2000" b="1" i="0" u="sng" strike="noStrike" baseline="0" dirty="0">
                <a:solidFill>
                  <a:srgbClr val="000000"/>
                </a:solidFill>
                <a:latin typeface="Times New Roman" panose="02020603050405020304" pitchFamily="18" charset="0"/>
              </a:rPr>
              <a:t>bilancio conclusivo </a:t>
            </a:r>
            <a:r>
              <a:rPr lang="it-IT" sz="2000" b="0" i="0" u="none" strike="noStrike" baseline="0" dirty="0">
                <a:solidFill>
                  <a:srgbClr val="000000"/>
                </a:solidFill>
                <a:latin typeface="Times New Roman" panose="02020603050405020304" pitchFamily="18" charset="0"/>
              </a:rPr>
              <a:t>e la previsione di un </a:t>
            </a:r>
            <a:r>
              <a:rPr lang="it-IT" sz="2000" b="1" i="0" u="sng" strike="noStrike" baseline="0" dirty="0">
                <a:solidFill>
                  <a:srgbClr val="000000"/>
                </a:solidFill>
                <a:latin typeface="Times New Roman" panose="02020603050405020304" pitchFamily="18" charset="0"/>
              </a:rPr>
              <a:t>piano di sviluppo professionale</a:t>
            </a:r>
            <a:endParaRPr lang="it-IT" sz="2000" b="0" i="0" u="none" strike="noStrike" baseline="0" dirty="0">
              <a:solidFill>
                <a:srgbClr val="000000"/>
              </a:solidFill>
              <a:latin typeface="Times New Roman" panose="02020603050405020304" pitchFamily="18" charset="0"/>
            </a:endParaRPr>
          </a:p>
          <a:p>
            <a:endParaRPr lang="it-IT" sz="2000" dirty="0">
              <a:solidFill>
                <a:srgbClr val="000000"/>
              </a:solidFill>
              <a:latin typeface="Times New Roman" panose="02020603050405020304" pitchFamily="18" charset="0"/>
            </a:endParaRPr>
          </a:p>
          <a:p>
            <a:pPr algn="ctr"/>
            <a:r>
              <a:rPr lang="it-IT" sz="2000" b="0" i="0" u="none" strike="noStrike" baseline="0" dirty="0">
                <a:solidFill>
                  <a:srgbClr val="000000"/>
                </a:solidFill>
                <a:latin typeface="Times New Roman" panose="02020603050405020304" pitchFamily="18" charset="0"/>
              </a:rPr>
              <a:t> Il portfolio professionale assume un preminente significato </a:t>
            </a:r>
            <a:r>
              <a:rPr lang="it-IT" sz="2000" b="1" i="0" u="sng" strike="noStrike" baseline="0" dirty="0">
                <a:solidFill>
                  <a:srgbClr val="000000"/>
                </a:solidFill>
                <a:latin typeface="Times New Roman" panose="02020603050405020304" pitchFamily="18" charset="0"/>
              </a:rPr>
              <a:t>formativo</a:t>
            </a:r>
            <a:r>
              <a:rPr lang="it-IT" sz="2000" b="0" i="0" u="none" strike="noStrike" baseline="0" dirty="0">
                <a:solidFill>
                  <a:srgbClr val="000000"/>
                </a:solidFill>
                <a:latin typeface="Times New Roman" panose="02020603050405020304" pitchFamily="18" charset="0"/>
              </a:rPr>
              <a:t> </a:t>
            </a:r>
          </a:p>
          <a:p>
            <a:pPr algn="ctr"/>
            <a:r>
              <a:rPr lang="it-IT" sz="2000" b="0" i="0" u="none" strike="noStrike" baseline="0" dirty="0">
                <a:solidFill>
                  <a:srgbClr val="000000"/>
                </a:solidFill>
                <a:latin typeface="Times New Roman" panose="02020603050405020304" pitchFamily="18" charset="0"/>
              </a:rPr>
              <a:t>per la </a:t>
            </a:r>
            <a:r>
              <a:rPr lang="it-IT" sz="2000" b="1" i="0" u="sng" strike="noStrike" baseline="0" dirty="0">
                <a:solidFill>
                  <a:srgbClr val="000000"/>
                </a:solidFill>
                <a:latin typeface="Times New Roman" panose="02020603050405020304" pitchFamily="18" charset="0"/>
              </a:rPr>
              <a:t>crescita professionale </a:t>
            </a:r>
            <a:r>
              <a:rPr lang="it-IT" sz="2000" b="0" i="0" u="none" strike="noStrike" baseline="0" dirty="0">
                <a:solidFill>
                  <a:srgbClr val="000000"/>
                </a:solidFill>
                <a:latin typeface="Times New Roman" panose="02020603050405020304" pitchFamily="18" charset="0"/>
              </a:rPr>
              <a:t>permanente di ogni insegnante.</a:t>
            </a:r>
          </a:p>
          <a:p>
            <a:endParaRPr lang="it-IT" sz="2000" b="0" i="0" u="none" strike="noStrike" baseline="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3736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A3A8597A-53DD-C603-EF9F-04B88C607B1E}"/>
              </a:ext>
            </a:extLst>
          </p:cNvPr>
          <p:cNvSpPr txBox="1"/>
          <p:nvPr/>
        </p:nvSpPr>
        <p:spPr>
          <a:xfrm>
            <a:off x="478971" y="682171"/>
            <a:ext cx="11245997" cy="5016758"/>
          </a:xfrm>
          <a:prstGeom prst="rect">
            <a:avLst/>
          </a:prstGeom>
          <a:noFill/>
        </p:spPr>
        <p:txBody>
          <a:bodyPr wrap="square">
            <a:spAutoFit/>
          </a:bodyPr>
          <a:lstStyle/>
          <a:p>
            <a:pPr algn="just"/>
            <a:r>
              <a:rPr lang="it-IT" sz="2000" b="1" u="none" strike="noStrike" baseline="0" dirty="0">
                <a:latin typeface="Times New Roman" panose="02020603050405020304" pitchFamily="18" charset="0"/>
                <a:cs typeface="Times New Roman" panose="02020603050405020304" pitchFamily="18" charset="0"/>
              </a:rPr>
              <a:t>Visite a scuole innovative</a:t>
            </a:r>
          </a:p>
          <a:p>
            <a:pPr algn="just"/>
            <a:r>
              <a:rPr lang="it-IT" sz="2000" b="0" i="0" u="none" strike="noStrike" baseline="0" dirty="0">
                <a:latin typeface="Times New Roman" panose="02020603050405020304" pitchFamily="18" charset="0"/>
                <a:cs typeface="Times New Roman" panose="02020603050405020304" pitchFamily="18" charset="0"/>
              </a:rPr>
              <a:t>A domanda degli interessati, per un massimo di n. </a:t>
            </a:r>
            <a:r>
              <a:rPr lang="it-IT" sz="2000" b="1" dirty="0">
                <a:latin typeface="Times New Roman" panose="02020603050405020304" pitchFamily="18" charset="0"/>
                <a:cs typeface="Times New Roman" panose="02020603050405020304" pitchFamily="18" charset="0"/>
              </a:rPr>
              <a:t>43</a:t>
            </a:r>
            <a:r>
              <a:rPr lang="it-IT" sz="2000" b="0" i="0" u="none" strike="noStrike" baseline="0" dirty="0">
                <a:latin typeface="Times New Roman" panose="02020603050405020304" pitchFamily="18" charset="0"/>
                <a:cs typeface="Times New Roman" panose="02020603050405020304" pitchFamily="18" charset="0"/>
              </a:rPr>
              <a:t> docenti a livello regionale (n.4.313 docenti a livello nazionale) saranno programmate, a cura dell’USR, </a:t>
            </a:r>
            <a:r>
              <a:rPr lang="it-IT" sz="2000" b="1" i="0" u="sng" strike="noStrike" baseline="0" dirty="0">
                <a:latin typeface="Times New Roman" panose="02020603050405020304" pitchFamily="18" charset="0"/>
                <a:cs typeface="Times New Roman" panose="02020603050405020304" pitchFamily="18" charset="0"/>
              </a:rPr>
              <a:t>visite in presenza</a:t>
            </a:r>
            <a:r>
              <a:rPr lang="it-IT" sz="2000" b="1" i="0" strike="noStrike" baseline="0" dirty="0">
                <a:latin typeface="Times New Roman" panose="02020603050405020304" pitchFamily="18" charset="0"/>
                <a:cs typeface="Times New Roman" panose="02020603050405020304" pitchFamily="18" charset="0"/>
              </a:rPr>
              <a:t> </a:t>
            </a:r>
            <a:r>
              <a:rPr lang="it-IT" sz="2000" b="0" i="0" u="none" strike="noStrike" baseline="0" dirty="0">
                <a:latin typeface="Times New Roman" panose="02020603050405020304" pitchFamily="18" charset="0"/>
                <a:cs typeface="Times New Roman" panose="02020603050405020304" pitchFamily="18" charset="0"/>
              </a:rPr>
              <a:t>di docenti neoassunti, singolarmente o organizzati in piccoli gruppi, presso le </a:t>
            </a:r>
            <a:r>
              <a:rPr lang="it-IT" sz="2000" b="1" i="0" u="sng" strike="noStrike" baseline="0" dirty="0">
                <a:latin typeface="Times New Roman" panose="02020603050405020304" pitchFamily="18" charset="0"/>
                <a:cs typeface="Times New Roman" panose="02020603050405020304" pitchFamily="18" charset="0"/>
              </a:rPr>
              <a:t>scuole di accoglienza</a:t>
            </a:r>
            <a:r>
              <a:rPr lang="it-IT" sz="2000" b="1" i="0" strike="noStrike" baseline="0" dirty="0">
                <a:latin typeface="Times New Roman" panose="02020603050405020304" pitchFamily="18" charset="0"/>
                <a:cs typeface="Times New Roman" panose="02020603050405020304" pitchFamily="18" charset="0"/>
              </a:rPr>
              <a:t> </a:t>
            </a:r>
            <a:r>
              <a:rPr lang="it-IT" sz="2000" b="0" i="0" u="none" strike="noStrike" baseline="0" dirty="0">
                <a:latin typeface="Times New Roman" panose="02020603050405020304" pitchFamily="18" charset="0"/>
                <a:cs typeface="Times New Roman" panose="02020603050405020304" pitchFamily="18" charset="0"/>
              </a:rPr>
              <a:t>che si caratterizzano per una consolidata </a:t>
            </a:r>
            <a:r>
              <a:rPr lang="it-IT" sz="2000" b="1" i="0" u="sng" strike="noStrike" baseline="0" dirty="0">
                <a:latin typeface="Times New Roman" panose="02020603050405020304" pitchFamily="18" charset="0"/>
                <a:cs typeface="Times New Roman" panose="02020603050405020304" pitchFamily="18" charset="0"/>
              </a:rPr>
              <a:t>vocazione</a:t>
            </a:r>
            <a:r>
              <a:rPr lang="it-IT" sz="2000" b="0" i="0" u="none" strike="noStrike" baseline="0" dirty="0">
                <a:latin typeface="Times New Roman" panose="02020603050405020304" pitchFamily="18" charset="0"/>
                <a:cs typeface="Times New Roman" panose="02020603050405020304" pitchFamily="18" charset="0"/>
              </a:rPr>
              <a:t> all’innovazione organizzativa e didattica. </a:t>
            </a:r>
          </a:p>
          <a:p>
            <a:pPr algn="just"/>
            <a:endParaRPr lang="it-IT" sz="2000" b="0" i="0" u="none" strike="noStrike" baseline="0" dirty="0">
              <a:latin typeface="Times New Roman" panose="02020603050405020304" pitchFamily="18" charset="0"/>
              <a:cs typeface="Times New Roman" panose="02020603050405020304" pitchFamily="18" charset="0"/>
            </a:endParaRPr>
          </a:p>
          <a:p>
            <a:pPr algn="just"/>
            <a:r>
              <a:rPr lang="it-IT" sz="2000" b="0" i="0" u="none" strike="noStrike" baseline="0" dirty="0">
                <a:latin typeface="Times New Roman" panose="02020603050405020304" pitchFamily="18" charset="0"/>
                <a:cs typeface="Times New Roman" panose="02020603050405020304" pitchFamily="18" charset="0"/>
              </a:rPr>
              <a:t>Le visite, per il loro carattere </a:t>
            </a:r>
            <a:r>
              <a:rPr lang="it-IT" sz="2000" b="1" i="0" u="sng" strike="noStrike" baseline="0" dirty="0">
                <a:latin typeface="Times New Roman" panose="02020603050405020304" pitchFamily="18" charset="0"/>
                <a:cs typeface="Times New Roman" panose="02020603050405020304" pitchFamily="18" charset="0"/>
              </a:rPr>
              <a:t>esperienziale</a:t>
            </a:r>
            <a:r>
              <a:rPr lang="it-IT" sz="2000" b="0" i="0" u="none" strike="noStrike" baseline="0" dirty="0">
                <a:latin typeface="Times New Roman" panose="02020603050405020304" pitchFamily="18" charset="0"/>
                <a:cs typeface="Times New Roman" panose="02020603050405020304" pitchFamily="18" charset="0"/>
              </a:rPr>
              <a:t> di immersione nel quotidiano, dovranno essere capaci di </a:t>
            </a:r>
            <a:r>
              <a:rPr lang="it-IT" sz="2000" b="1" i="0" u="sng" strike="noStrike" baseline="0" dirty="0">
                <a:latin typeface="Times New Roman" panose="02020603050405020304" pitchFamily="18" charset="0"/>
                <a:cs typeface="Times New Roman" panose="02020603050405020304" pitchFamily="18" charset="0"/>
              </a:rPr>
              <a:t>suscitare</a:t>
            </a:r>
            <a:r>
              <a:rPr lang="it-IT" sz="2000" b="0" i="0" u="none" strike="noStrike" baseline="0" dirty="0">
                <a:latin typeface="Times New Roman" panose="02020603050405020304" pitchFamily="18" charset="0"/>
                <a:cs typeface="Times New Roman" panose="02020603050405020304" pitchFamily="18" charset="0"/>
              </a:rPr>
              <a:t> motivazione, interesse, desiderio di impegnarsi in azioni di </a:t>
            </a:r>
            <a:r>
              <a:rPr lang="it-IT" sz="2000" b="1" i="0" u="sng" strike="noStrike" baseline="0" dirty="0">
                <a:latin typeface="Times New Roman" panose="02020603050405020304" pitchFamily="18" charset="0"/>
                <a:cs typeface="Times New Roman" panose="02020603050405020304" pitchFamily="18" charset="0"/>
              </a:rPr>
              <a:t>ricerca</a:t>
            </a:r>
            <a:r>
              <a:rPr lang="it-IT" sz="2000" b="0" i="0" u="none" strike="noStrike" baseline="0" dirty="0">
                <a:latin typeface="Times New Roman" panose="02020603050405020304" pitchFamily="18" charset="0"/>
                <a:cs typeface="Times New Roman" panose="02020603050405020304" pitchFamily="18" charset="0"/>
              </a:rPr>
              <a:t> e di </a:t>
            </a:r>
            <a:r>
              <a:rPr lang="it-IT" sz="2000" b="1" i="0" u="sng" strike="noStrike" baseline="0" dirty="0">
                <a:latin typeface="Times New Roman" panose="02020603050405020304" pitchFamily="18" charset="0"/>
                <a:cs typeface="Times New Roman" panose="02020603050405020304" pitchFamily="18" charset="0"/>
              </a:rPr>
              <a:t>miglioramento</a:t>
            </a:r>
            <a:r>
              <a:rPr lang="it-IT" sz="2000" b="0" i="0" u="none" strike="noStrike" baseline="0" dirty="0">
                <a:latin typeface="Times New Roman" panose="02020603050405020304" pitchFamily="18" charset="0"/>
                <a:cs typeface="Times New Roman" panose="02020603050405020304" pitchFamily="18" charset="0"/>
              </a:rPr>
              <a:t> e sono finalizzate a favorire il </a:t>
            </a:r>
            <a:r>
              <a:rPr lang="it-IT" sz="2000" b="1" i="0" u="sng" strike="noStrike" baseline="0" dirty="0">
                <a:latin typeface="Times New Roman" panose="02020603050405020304" pitchFamily="18" charset="0"/>
                <a:cs typeface="Times New Roman" panose="02020603050405020304" pitchFamily="18" charset="0"/>
              </a:rPr>
              <a:t>confronto</a:t>
            </a:r>
            <a:r>
              <a:rPr lang="it-IT" sz="2000" b="0" i="0" u="none" strike="noStrike" baseline="0" dirty="0">
                <a:latin typeface="Times New Roman" panose="02020603050405020304" pitchFamily="18" charset="0"/>
                <a:cs typeface="Times New Roman" panose="02020603050405020304" pitchFamily="18" charset="0"/>
              </a:rPr>
              <a:t>, il </a:t>
            </a:r>
            <a:r>
              <a:rPr lang="it-IT" sz="2000" b="1" i="0" u="sng" strike="noStrike" baseline="0" dirty="0">
                <a:latin typeface="Times New Roman" panose="02020603050405020304" pitchFamily="18" charset="0"/>
                <a:cs typeface="Times New Roman" panose="02020603050405020304" pitchFamily="18" charset="0"/>
              </a:rPr>
              <a:t>dialogo</a:t>
            </a:r>
            <a:r>
              <a:rPr lang="it-IT" sz="2000" b="0" i="0" u="none" strike="noStrike" baseline="0" dirty="0">
                <a:latin typeface="Times New Roman" panose="02020603050405020304" pitchFamily="18" charset="0"/>
                <a:cs typeface="Times New Roman" panose="02020603050405020304" pitchFamily="18" charset="0"/>
              </a:rPr>
              <a:t> e il </a:t>
            </a:r>
            <a:r>
              <a:rPr lang="it-IT" sz="2000" b="1" i="0" u="sng" strike="noStrike" baseline="0" dirty="0">
                <a:latin typeface="Times New Roman" panose="02020603050405020304" pitchFamily="18" charset="0"/>
                <a:cs typeface="Times New Roman" panose="02020603050405020304" pitchFamily="18" charset="0"/>
              </a:rPr>
              <a:t>reciproco</a:t>
            </a:r>
            <a:r>
              <a:rPr lang="it-IT" sz="2000" b="0" i="0" u="none" strike="noStrike" baseline="0" dirty="0">
                <a:latin typeface="Times New Roman" panose="02020603050405020304" pitchFamily="18" charset="0"/>
                <a:cs typeface="Times New Roman" panose="02020603050405020304" pitchFamily="18" charset="0"/>
              </a:rPr>
              <a:t> arricchimento.</a:t>
            </a:r>
          </a:p>
          <a:p>
            <a:pPr algn="l"/>
            <a:endParaRPr lang="it-IT" sz="2000" dirty="0">
              <a:latin typeface="Times New Roman" panose="02020603050405020304" pitchFamily="18" charset="0"/>
              <a:cs typeface="Times New Roman" panose="02020603050405020304" pitchFamily="18" charset="0"/>
            </a:endParaRPr>
          </a:p>
          <a:p>
            <a:pPr algn="just"/>
            <a:r>
              <a:rPr lang="it-IT" sz="2000" dirty="0">
                <a:latin typeface="Times New Roman" panose="02020603050405020304" pitchFamily="18" charset="0"/>
                <a:cs typeface="Times New Roman" panose="02020603050405020304" pitchFamily="18" charset="0"/>
              </a:rPr>
              <a:t>Ogni visita</a:t>
            </a:r>
            <a:r>
              <a:rPr lang="it-IT" sz="2000" b="0" i="0" u="none" strike="noStrike" baseline="0" dirty="0">
                <a:latin typeface="Times New Roman" panose="02020603050405020304" pitchFamily="18" charset="0"/>
                <a:cs typeface="Times New Roman" panose="02020603050405020304" pitchFamily="18" charset="0"/>
              </a:rPr>
              <a:t> dovrà prevedere la </a:t>
            </a:r>
            <a:r>
              <a:rPr lang="it-IT" sz="2000" b="1" i="0" u="sng" strike="noStrike" baseline="0" dirty="0">
                <a:latin typeface="Times New Roman" panose="02020603050405020304" pitchFamily="18" charset="0"/>
                <a:cs typeface="Times New Roman" panose="02020603050405020304" pitchFamily="18" charset="0"/>
              </a:rPr>
              <a:t>durata</a:t>
            </a:r>
            <a:r>
              <a:rPr lang="it-IT" sz="2000" b="0" i="0" u="none" strike="noStrike" baseline="0" dirty="0">
                <a:latin typeface="Times New Roman" panose="02020603050405020304" pitchFamily="18" charset="0"/>
                <a:cs typeface="Times New Roman" panose="02020603050405020304" pitchFamily="18" charset="0"/>
              </a:rPr>
              <a:t> massima di </a:t>
            </a:r>
            <a:r>
              <a:rPr lang="it-IT" sz="2000" b="1" i="0" u="sng" strike="noStrike" baseline="0" dirty="0">
                <a:latin typeface="Times New Roman" panose="02020603050405020304" pitchFamily="18" charset="0"/>
                <a:cs typeface="Times New Roman" panose="02020603050405020304" pitchFamily="18" charset="0"/>
              </a:rPr>
              <a:t>due</a:t>
            </a:r>
            <a:r>
              <a:rPr lang="it-IT" sz="2000" b="0" i="0" u="none" strike="noStrike" baseline="0" dirty="0">
                <a:latin typeface="Times New Roman" panose="02020603050405020304" pitchFamily="18" charset="0"/>
                <a:cs typeface="Times New Roman" panose="02020603050405020304" pitchFamily="18" charset="0"/>
              </a:rPr>
              <a:t> giornate di </a:t>
            </a:r>
            <a:r>
              <a:rPr lang="it-IT" sz="2000" b="0" i="1" u="none" strike="noStrike" baseline="0" dirty="0">
                <a:latin typeface="Times New Roman" panose="02020603050405020304" pitchFamily="18" charset="0"/>
                <a:cs typeface="Times New Roman" panose="02020603050405020304" pitchFamily="18" charset="0"/>
              </a:rPr>
              <a:t>full immersion </a:t>
            </a:r>
            <a:r>
              <a:rPr lang="it-IT" sz="2000" b="0" i="0" u="none" strike="noStrike" baseline="0" dirty="0">
                <a:latin typeface="Times New Roman" panose="02020603050405020304" pitchFamily="18" charset="0"/>
                <a:cs typeface="Times New Roman" panose="02020603050405020304" pitchFamily="18" charset="0"/>
              </a:rPr>
              <a:t>nelle scuole accoglienti, pari ad un massimo di n.</a:t>
            </a:r>
            <a:r>
              <a:rPr lang="it-IT" sz="2000" b="1" i="0" u="none" strike="noStrike" baseline="0" dirty="0">
                <a:latin typeface="Times New Roman" panose="02020603050405020304" pitchFamily="18" charset="0"/>
                <a:cs typeface="Times New Roman" panose="02020603050405020304" pitchFamily="18" charset="0"/>
              </a:rPr>
              <a:t>06 </a:t>
            </a:r>
            <a:r>
              <a:rPr lang="it-IT" sz="2000" b="0" i="0" u="none" strike="noStrike" baseline="0" dirty="0">
                <a:latin typeface="Times New Roman" panose="02020603050405020304" pitchFamily="18" charset="0"/>
                <a:cs typeface="Times New Roman" panose="02020603050405020304" pitchFamily="18" charset="0"/>
              </a:rPr>
              <a:t>ore per ognuna delle due giornate (totale n. 12 ore) ed è considerata </a:t>
            </a:r>
            <a:r>
              <a:rPr lang="it-IT" sz="2000" b="1" i="0" u="sng" strike="noStrike" baseline="0" dirty="0">
                <a:latin typeface="Times New Roman" panose="02020603050405020304" pitchFamily="18" charset="0"/>
                <a:cs typeface="Times New Roman" panose="02020603050405020304" pitchFamily="18" charset="0"/>
              </a:rPr>
              <a:t>sostitutiva</a:t>
            </a:r>
            <a:r>
              <a:rPr lang="it-IT" sz="2000" b="0" i="0" u="none" strike="noStrike" baseline="0" dirty="0">
                <a:latin typeface="Times New Roman" panose="02020603050405020304" pitchFamily="18" charset="0"/>
                <a:cs typeface="Times New Roman" panose="02020603050405020304" pitchFamily="18" charset="0"/>
              </a:rPr>
              <a:t>, relativamente alla sua durata, del monte ore dedicato ai laboratori formativi.</a:t>
            </a:r>
            <a:endParaRPr lang="it-IT" sz="2000" dirty="0">
              <a:latin typeface="Times New Roman" panose="02020603050405020304" pitchFamily="18" charset="0"/>
              <a:cs typeface="Times New Roman" panose="02020603050405020304" pitchFamily="18" charset="0"/>
            </a:endParaRPr>
          </a:p>
          <a:p>
            <a:pPr algn="l"/>
            <a:endParaRPr lang="it-IT" sz="2000" b="0" i="0" u="none" strike="noStrike" baseline="0" dirty="0">
              <a:latin typeface="Times New Roman" panose="02020603050405020304" pitchFamily="18" charset="0"/>
              <a:cs typeface="Times New Roman" panose="02020603050405020304" pitchFamily="18" charset="0"/>
            </a:endParaRPr>
          </a:p>
          <a:p>
            <a:pPr algn="just"/>
            <a:r>
              <a:rPr lang="it-IT" sz="2000" dirty="0">
                <a:latin typeface="Times New Roman" panose="02020603050405020304" pitchFamily="18" charset="0"/>
                <a:cs typeface="Times New Roman" panose="02020603050405020304" pitchFamily="18" charset="0"/>
              </a:rPr>
              <a:t>L’</a:t>
            </a:r>
            <a:r>
              <a:rPr lang="it-IT" sz="2000" b="0" i="0" u="none" strike="noStrike" baseline="0" dirty="0">
                <a:latin typeface="Times New Roman" panose="02020603050405020304" pitchFamily="18" charset="0"/>
                <a:cs typeface="Times New Roman" panose="02020603050405020304" pitchFamily="18" charset="0"/>
              </a:rPr>
              <a:t>USR rende </a:t>
            </a:r>
            <a:r>
              <a:rPr lang="it-IT" sz="2000" b="1" i="0" u="sng" strike="noStrike" baseline="0" dirty="0">
                <a:latin typeface="Times New Roman" panose="02020603050405020304" pitchFamily="18" charset="0"/>
                <a:cs typeface="Times New Roman" panose="02020603050405020304" pitchFamily="18" charset="0"/>
              </a:rPr>
              <a:t>pubblici</a:t>
            </a:r>
            <a:r>
              <a:rPr lang="it-IT" sz="2000" b="0" i="0" u="none" strike="noStrike" baseline="0" dirty="0">
                <a:latin typeface="Times New Roman" panose="02020603050405020304" pitchFamily="18" charset="0"/>
                <a:cs typeface="Times New Roman" panose="02020603050405020304" pitchFamily="18" charset="0"/>
              </a:rPr>
              <a:t> preliminarmente sia i </a:t>
            </a:r>
            <a:r>
              <a:rPr lang="it-IT" sz="2000" b="1" i="0" u="sng" strike="noStrike" baseline="0" dirty="0">
                <a:latin typeface="Times New Roman" panose="02020603050405020304" pitchFamily="18" charset="0"/>
                <a:cs typeface="Times New Roman" panose="02020603050405020304" pitchFamily="18" charset="0"/>
              </a:rPr>
              <a:t>criteri</a:t>
            </a:r>
            <a:r>
              <a:rPr lang="it-IT" sz="2000" b="0" i="0" u="none" strike="noStrike" baseline="0" dirty="0">
                <a:latin typeface="Times New Roman" panose="02020603050405020304" pitchFamily="18" charset="0"/>
                <a:cs typeface="Times New Roman" panose="02020603050405020304" pitchFamily="18" charset="0"/>
              </a:rPr>
              <a:t> adottati ai fini dell’</a:t>
            </a:r>
            <a:r>
              <a:rPr lang="it-IT" sz="2000" b="1" i="0" u="sng" strike="noStrike" baseline="0" dirty="0">
                <a:latin typeface="Times New Roman" panose="02020603050405020304" pitchFamily="18" charset="0"/>
                <a:cs typeface="Times New Roman" panose="02020603050405020304" pitchFamily="18" charset="0"/>
              </a:rPr>
              <a:t>individuazione</a:t>
            </a:r>
            <a:r>
              <a:rPr lang="it-IT" sz="2000" b="0" i="0" u="none" strike="noStrike" baseline="0" dirty="0">
                <a:latin typeface="Times New Roman" panose="02020603050405020304" pitchFamily="18" charset="0"/>
                <a:cs typeface="Times New Roman" panose="02020603050405020304" pitchFamily="18" charset="0"/>
              </a:rPr>
              <a:t> dei </a:t>
            </a:r>
            <a:r>
              <a:rPr lang="it-IT" sz="2000" b="1" i="0" u="sng" strike="noStrike" baseline="0" dirty="0">
                <a:latin typeface="Times New Roman" panose="02020603050405020304" pitchFamily="18" charset="0"/>
                <a:cs typeface="Times New Roman" panose="02020603050405020304" pitchFamily="18" charset="0"/>
              </a:rPr>
              <a:t>docenti</a:t>
            </a:r>
            <a:r>
              <a:rPr lang="it-IT" sz="2000" b="0" i="0" u="none" strike="noStrike" baseline="0" dirty="0">
                <a:latin typeface="Times New Roman" panose="02020603050405020304" pitchFamily="18" charset="0"/>
                <a:cs typeface="Times New Roman" panose="02020603050405020304" pitchFamily="18" charset="0"/>
              </a:rPr>
              <a:t> neoassunti partecipanti al </a:t>
            </a:r>
            <a:r>
              <a:rPr lang="it-IT" sz="2000" b="0" i="1" u="none" strike="noStrike" baseline="0" dirty="0">
                <a:latin typeface="Times New Roman" panose="02020603050405020304" pitchFamily="18" charset="0"/>
                <a:cs typeface="Times New Roman" panose="02020603050405020304" pitchFamily="18" charset="0"/>
              </a:rPr>
              <a:t>visiting</a:t>
            </a:r>
            <a:r>
              <a:rPr lang="it-IT" sz="2000" i="1" dirty="0">
                <a:latin typeface="Times New Roman" panose="02020603050405020304" pitchFamily="18" charset="0"/>
                <a:cs typeface="Times New Roman" panose="02020603050405020304" pitchFamily="18" charset="0"/>
              </a:rPr>
              <a:t> </a:t>
            </a:r>
            <a:r>
              <a:rPr lang="it-IT" sz="2000" dirty="0">
                <a:latin typeface="Times New Roman" panose="02020603050405020304" pitchFamily="18" charset="0"/>
                <a:cs typeface="Times New Roman" panose="02020603050405020304" pitchFamily="18" charset="0"/>
              </a:rPr>
              <a:t>sia i </a:t>
            </a:r>
            <a:r>
              <a:rPr lang="it-IT" sz="2000" b="1" u="sng" strike="noStrike" baseline="0" dirty="0">
                <a:latin typeface="Times New Roman" panose="02020603050405020304" pitchFamily="18" charset="0"/>
                <a:cs typeface="Times New Roman" panose="02020603050405020304" pitchFamily="18" charset="0"/>
              </a:rPr>
              <a:t>criteri</a:t>
            </a:r>
            <a:r>
              <a:rPr lang="it-IT" sz="2000" b="0" u="none" strike="noStrike" baseline="0" dirty="0">
                <a:latin typeface="Times New Roman" panose="02020603050405020304" pitchFamily="18" charset="0"/>
                <a:cs typeface="Times New Roman" panose="02020603050405020304" pitchFamily="18" charset="0"/>
              </a:rPr>
              <a:t> per l’</a:t>
            </a:r>
            <a:r>
              <a:rPr lang="it-IT" sz="2000" b="1" u="sng" strike="noStrike" baseline="0" dirty="0">
                <a:latin typeface="Times New Roman" panose="02020603050405020304" pitchFamily="18" charset="0"/>
                <a:cs typeface="Times New Roman" panose="02020603050405020304" pitchFamily="18" charset="0"/>
              </a:rPr>
              <a:t>individuazione</a:t>
            </a:r>
            <a:r>
              <a:rPr lang="it-IT" sz="2000" b="0" u="none" strike="noStrike" baseline="0" dirty="0">
                <a:latin typeface="Times New Roman" panose="02020603050405020304" pitchFamily="18" charset="0"/>
                <a:cs typeface="Times New Roman" panose="02020603050405020304" pitchFamily="18" charset="0"/>
              </a:rPr>
              <a:t> delle </a:t>
            </a:r>
            <a:r>
              <a:rPr lang="it-IT" sz="2000" b="1" u="sng" strike="noStrike" baseline="0" dirty="0">
                <a:latin typeface="Times New Roman" panose="02020603050405020304" pitchFamily="18" charset="0"/>
                <a:cs typeface="Times New Roman" panose="02020603050405020304" pitchFamily="18" charset="0"/>
              </a:rPr>
              <a:t>scuole</a:t>
            </a:r>
            <a:r>
              <a:rPr lang="it-IT" sz="2000" b="0" u="none" strike="noStrike" baseline="0" dirty="0">
                <a:latin typeface="Times New Roman" panose="02020603050405020304" pitchFamily="18" charset="0"/>
                <a:cs typeface="Times New Roman" panose="02020603050405020304" pitchFamily="18" charset="0"/>
              </a:rPr>
              <a:t> interessate al </a:t>
            </a:r>
            <a:r>
              <a:rPr lang="it-IT" sz="2000" b="0" i="1" u="none" strike="noStrike" baseline="0" dirty="0">
                <a:latin typeface="Times New Roman" panose="02020603050405020304" pitchFamily="18" charset="0"/>
                <a:cs typeface="Times New Roman" panose="02020603050405020304" pitchFamily="18" charset="0"/>
              </a:rPr>
              <a:t>visitng.</a:t>
            </a:r>
            <a:r>
              <a:rPr lang="it-IT" sz="2000" b="0" u="none" strike="noStrike" baseline="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956485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52A14DAA-49E3-45CF-318A-33038E9D1683}"/>
              </a:ext>
            </a:extLst>
          </p:cNvPr>
          <p:cNvSpPr txBox="1"/>
          <p:nvPr/>
        </p:nvSpPr>
        <p:spPr>
          <a:xfrm>
            <a:off x="486697" y="162233"/>
            <a:ext cx="11267768" cy="6555641"/>
          </a:xfrm>
          <a:prstGeom prst="rect">
            <a:avLst/>
          </a:prstGeom>
          <a:noFill/>
        </p:spPr>
        <p:txBody>
          <a:bodyPr wrap="square">
            <a:spAutoFit/>
          </a:bodyPr>
          <a:lstStyle/>
          <a:p>
            <a:pPr algn="ctr"/>
            <a:r>
              <a:rPr lang="it-IT" sz="2000" b="0" i="0" u="none" strike="noStrike" baseline="0" dirty="0">
                <a:latin typeface="Times New Roman" panose="02020603050405020304" pitchFamily="18" charset="0"/>
              </a:rPr>
              <a:t>All’inizio dell’anno scolastico il DS, sentito il parere del Collegio dei Docenti, </a:t>
            </a:r>
            <a:r>
              <a:rPr lang="it-IT" sz="2000" b="1" i="0" u="sng" strike="noStrike" baseline="0" dirty="0">
                <a:latin typeface="Times New Roman" panose="02020603050405020304" pitchFamily="18" charset="0"/>
              </a:rPr>
              <a:t>designa</a:t>
            </a:r>
            <a:r>
              <a:rPr lang="it-IT" sz="2000" b="0" i="0" u="none" strike="noStrike" baseline="0" dirty="0">
                <a:latin typeface="Times New Roman" panose="02020603050405020304" pitchFamily="18" charset="0"/>
              </a:rPr>
              <a:t> uno o più docenti con il compito di svolgere le </a:t>
            </a:r>
            <a:r>
              <a:rPr lang="it-IT" sz="2000" i="0" strike="noStrike" baseline="0" dirty="0">
                <a:latin typeface="Times New Roman" panose="02020603050405020304" pitchFamily="18" charset="0"/>
              </a:rPr>
              <a:t>funzioni di </a:t>
            </a:r>
            <a:r>
              <a:rPr lang="it-IT" sz="2000" b="1" i="0" u="sng" strike="noStrike" baseline="0" dirty="0">
                <a:latin typeface="Times New Roman" panose="02020603050405020304" pitchFamily="18" charset="0"/>
              </a:rPr>
              <a:t>tutor</a:t>
            </a:r>
            <a:r>
              <a:rPr lang="it-IT" sz="2000" b="1" i="0" strike="noStrike" baseline="0" dirty="0">
                <a:latin typeface="Times New Roman" panose="02020603050405020304" pitchFamily="18" charset="0"/>
              </a:rPr>
              <a:t> </a:t>
            </a:r>
            <a:r>
              <a:rPr lang="it-IT" sz="2000" b="0" i="0" u="none" strike="noStrike" baseline="0" dirty="0">
                <a:latin typeface="Times New Roman" panose="02020603050405020304" pitchFamily="18" charset="0"/>
              </a:rPr>
              <a:t>per i docenti in servizio presso l’istituzione scolastica. </a:t>
            </a:r>
          </a:p>
          <a:p>
            <a:pPr algn="ctr"/>
            <a:r>
              <a:rPr lang="it-IT" sz="2000" b="0" i="0" u="none" strike="noStrike" baseline="0" dirty="0">
                <a:latin typeface="Times New Roman" panose="02020603050405020304" pitchFamily="18" charset="0"/>
              </a:rPr>
              <a:t>Salvo motivata </a:t>
            </a:r>
            <a:r>
              <a:rPr lang="it-IT" sz="2000" b="1" i="0" u="sng" strike="noStrike" baseline="0" dirty="0">
                <a:latin typeface="Times New Roman" panose="02020603050405020304" pitchFamily="18" charset="0"/>
              </a:rPr>
              <a:t>impossibilità</a:t>
            </a:r>
            <a:r>
              <a:rPr lang="it-IT" sz="2000" b="0" i="0" u="none" strike="noStrike" baseline="0" dirty="0">
                <a:latin typeface="Times New Roman" panose="02020603050405020304" pitchFamily="18" charset="0"/>
              </a:rPr>
              <a:t> nel reperimento di risorse professionali, </a:t>
            </a:r>
          </a:p>
          <a:p>
            <a:pPr algn="ctr"/>
            <a:r>
              <a:rPr lang="it-IT" sz="2000" b="0" i="0" u="none" strike="noStrike" baseline="0" dirty="0">
                <a:latin typeface="Times New Roman" panose="02020603050405020304" pitchFamily="18" charset="0"/>
              </a:rPr>
              <a:t>un docente </a:t>
            </a:r>
            <a:r>
              <a:rPr lang="it-IT" sz="2000" b="1" u="sng" strike="noStrike" baseline="0" dirty="0">
                <a:latin typeface="Times New Roman" panose="02020603050405020304" pitchFamily="18" charset="0"/>
              </a:rPr>
              <a:t>tutor</a:t>
            </a:r>
            <a:r>
              <a:rPr lang="it-IT" sz="2000" b="0" i="1" u="none" strike="noStrike" baseline="0" dirty="0">
                <a:latin typeface="Times New Roman" panose="02020603050405020304" pitchFamily="18" charset="0"/>
              </a:rPr>
              <a:t> </a:t>
            </a:r>
            <a:r>
              <a:rPr lang="it-IT" sz="2000" b="0" i="0" u="none" strike="noStrike" baseline="0" dirty="0">
                <a:latin typeface="Times New Roman" panose="02020603050405020304" pitchFamily="18" charset="0"/>
              </a:rPr>
              <a:t>segue al massimo </a:t>
            </a:r>
            <a:r>
              <a:rPr lang="it-IT" sz="2000" b="1" i="0" u="sng" strike="noStrike" baseline="0" dirty="0">
                <a:latin typeface="Times New Roman" panose="02020603050405020304" pitchFamily="18" charset="0"/>
              </a:rPr>
              <a:t>tre</a:t>
            </a:r>
            <a:r>
              <a:rPr lang="it-IT" sz="2000" b="0" i="0" u="none" strike="noStrike" baseline="0" dirty="0">
                <a:latin typeface="Times New Roman" panose="02020603050405020304" pitchFamily="18" charset="0"/>
              </a:rPr>
              <a:t> docenti</a:t>
            </a:r>
          </a:p>
          <a:p>
            <a:pPr algn="l"/>
            <a:endParaRPr lang="it-IT" sz="2000" b="0" i="0" u="none" strike="noStrike" baseline="0" dirty="0">
              <a:solidFill>
                <a:srgbClr val="000000"/>
              </a:solidFill>
              <a:latin typeface="Times New Roman" panose="02020603050405020304" pitchFamily="18" charset="0"/>
            </a:endParaRPr>
          </a:p>
          <a:p>
            <a:pPr algn="ctr"/>
            <a:r>
              <a:rPr lang="it-IT" sz="2000" b="0" i="0" u="none" strike="noStrike" baseline="0" dirty="0">
                <a:solidFill>
                  <a:srgbClr val="000000"/>
                </a:solidFill>
                <a:latin typeface="Times New Roman" panose="02020603050405020304" pitchFamily="18" charset="0"/>
              </a:rPr>
              <a:t>Il docente tutor appartiene, nella scuola secondaria I e II grado, alla </a:t>
            </a:r>
            <a:r>
              <a:rPr lang="it-IT" sz="2000" b="1" i="0" u="sng" strike="noStrike" baseline="0" dirty="0">
                <a:solidFill>
                  <a:srgbClr val="000000"/>
                </a:solidFill>
                <a:latin typeface="Times New Roman" panose="02020603050405020304" pitchFamily="18" charset="0"/>
              </a:rPr>
              <a:t>medesima</a:t>
            </a:r>
            <a:r>
              <a:rPr lang="it-IT" sz="2000" b="0" i="0" u="none" strike="noStrike" baseline="0" dirty="0">
                <a:solidFill>
                  <a:srgbClr val="000000"/>
                </a:solidFill>
                <a:latin typeface="Times New Roman" panose="02020603050405020304" pitchFamily="18" charset="0"/>
              </a:rPr>
              <a:t> classe di concorso dei docenti in periodo di prova a lui affidati ovvero è in possesso della relativa abilitazione</a:t>
            </a:r>
          </a:p>
          <a:p>
            <a:pPr algn="ctr"/>
            <a:r>
              <a:rPr lang="it-IT" sz="2000" b="0" i="0" u="none" strike="noStrike" baseline="0" dirty="0">
                <a:solidFill>
                  <a:srgbClr val="000000"/>
                </a:solidFill>
                <a:latin typeface="Times New Roman" panose="02020603050405020304" pitchFamily="18" charset="0"/>
              </a:rPr>
              <a:t>In caso di motivata impossibilità, si procede alla designazione </a:t>
            </a:r>
          </a:p>
          <a:p>
            <a:pPr algn="ctr"/>
            <a:r>
              <a:rPr lang="it-IT" sz="2000" b="0" i="0" u="none" strike="noStrike" baseline="0" dirty="0">
                <a:solidFill>
                  <a:srgbClr val="000000"/>
                </a:solidFill>
                <a:latin typeface="Times New Roman" panose="02020603050405020304" pitchFamily="18" charset="0"/>
              </a:rPr>
              <a:t>per </a:t>
            </a:r>
            <a:r>
              <a:rPr lang="it-IT" sz="2000" b="1" i="0" u="sng" strike="noStrike" baseline="0" dirty="0">
                <a:solidFill>
                  <a:srgbClr val="000000"/>
                </a:solidFill>
                <a:latin typeface="Times New Roman" panose="02020603050405020304" pitchFamily="18" charset="0"/>
              </a:rPr>
              <a:t>classe affine </a:t>
            </a:r>
            <a:r>
              <a:rPr lang="it-IT" sz="2000" b="0" i="0" u="none" strike="noStrike" baseline="0" dirty="0">
                <a:solidFill>
                  <a:srgbClr val="000000"/>
                </a:solidFill>
                <a:latin typeface="Times New Roman" panose="02020603050405020304" pitchFamily="18" charset="0"/>
              </a:rPr>
              <a:t>ovvero per </a:t>
            </a:r>
            <a:r>
              <a:rPr lang="it-IT" sz="2000" b="1" i="0" u="sng" strike="noStrike" baseline="0" dirty="0">
                <a:solidFill>
                  <a:srgbClr val="000000"/>
                </a:solidFill>
                <a:latin typeface="Times New Roman" panose="02020603050405020304" pitchFamily="18" charset="0"/>
              </a:rPr>
              <a:t>area disciplinare</a:t>
            </a:r>
            <a:endParaRPr lang="it-IT" sz="2000" b="0" i="0" u="none" strike="noStrike" baseline="0" dirty="0">
              <a:solidFill>
                <a:srgbClr val="000000"/>
              </a:solidFill>
              <a:latin typeface="Times New Roman" panose="02020603050405020304" pitchFamily="18" charset="0"/>
            </a:endParaRPr>
          </a:p>
          <a:p>
            <a:pPr algn="l"/>
            <a:endParaRPr lang="it-IT" sz="2000" b="0" i="0" u="none" strike="noStrike" baseline="0" dirty="0">
              <a:solidFill>
                <a:srgbClr val="000000"/>
              </a:solidFill>
              <a:latin typeface="Times New Roman" panose="02020603050405020304" pitchFamily="18" charset="0"/>
            </a:endParaRPr>
          </a:p>
          <a:p>
            <a:pPr algn="ctr"/>
            <a:r>
              <a:rPr lang="it-IT" sz="2000" b="0" i="0" u="none" strike="noStrike" baseline="0" dirty="0">
                <a:solidFill>
                  <a:srgbClr val="000000"/>
                </a:solidFill>
                <a:latin typeface="Times New Roman" panose="02020603050405020304" pitchFamily="18" charset="0"/>
              </a:rPr>
              <a:t>Sono </a:t>
            </a:r>
            <a:r>
              <a:rPr lang="it-IT" sz="2000" b="1" i="0" u="sng" strike="noStrike" baseline="0" dirty="0">
                <a:solidFill>
                  <a:srgbClr val="000000"/>
                </a:solidFill>
                <a:latin typeface="Times New Roman" panose="02020603050405020304" pitchFamily="18" charset="0"/>
              </a:rPr>
              <a:t>criteri</a:t>
            </a:r>
            <a:r>
              <a:rPr lang="it-IT" sz="2000" b="0" i="0" u="none" strike="noStrike" baseline="0" dirty="0">
                <a:solidFill>
                  <a:srgbClr val="000000"/>
                </a:solidFill>
                <a:latin typeface="Times New Roman" panose="02020603050405020304" pitchFamily="18" charset="0"/>
              </a:rPr>
              <a:t> prioritari per la </a:t>
            </a:r>
            <a:r>
              <a:rPr lang="it-IT" sz="2000" b="1" i="0" u="sng" strike="noStrike" baseline="0" dirty="0">
                <a:solidFill>
                  <a:srgbClr val="000000"/>
                </a:solidFill>
                <a:latin typeface="Times New Roman" panose="02020603050405020304" pitchFamily="18" charset="0"/>
              </a:rPr>
              <a:t>designazione</a:t>
            </a:r>
            <a:r>
              <a:rPr lang="it-IT" sz="2000" b="0" i="0" u="none" strike="noStrike" baseline="0" dirty="0">
                <a:solidFill>
                  <a:srgbClr val="000000"/>
                </a:solidFill>
                <a:latin typeface="Times New Roman" panose="02020603050405020304" pitchFamily="18" charset="0"/>
              </a:rPr>
              <a:t> dei docenti tutor il </a:t>
            </a:r>
            <a:r>
              <a:rPr lang="it-IT" sz="2000" b="1" i="0" u="sng" strike="noStrike" baseline="0" dirty="0">
                <a:solidFill>
                  <a:srgbClr val="000000"/>
                </a:solidFill>
                <a:latin typeface="Times New Roman" panose="02020603050405020304" pitchFamily="18" charset="0"/>
              </a:rPr>
              <a:t>possesso</a:t>
            </a:r>
            <a:r>
              <a:rPr lang="it-IT" sz="2000" b="0" i="0" u="none" strike="noStrike" baseline="0" dirty="0">
                <a:solidFill>
                  <a:srgbClr val="000000"/>
                </a:solidFill>
                <a:latin typeface="Times New Roman" panose="02020603050405020304" pitchFamily="18" charset="0"/>
              </a:rPr>
              <a:t> di uno o più tra i </a:t>
            </a:r>
            <a:r>
              <a:rPr lang="it-IT" sz="2000" b="1" i="0" u="sng" strike="noStrike" baseline="0" dirty="0">
                <a:solidFill>
                  <a:srgbClr val="000000"/>
                </a:solidFill>
                <a:latin typeface="Times New Roman" panose="02020603050405020304" pitchFamily="18" charset="0"/>
              </a:rPr>
              <a:t>titoli</a:t>
            </a:r>
            <a:r>
              <a:rPr lang="it-IT" sz="2000" b="0" i="0" u="none" strike="noStrike" baseline="0" dirty="0">
                <a:solidFill>
                  <a:srgbClr val="000000"/>
                </a:solidFill>
                <a:latin typeface="Times New Roman" panose="02020603050405020304" pitchFamily="18" charset="0"/>
              </a:rPr>
              <a:t> previsti</a:t>
            </a:r>
          </a:p>
          <a:p>
            <a:pPr algn="ctr"/>
            <a:r>
              <a:rPr lang="it-IT" sz="2000" b="0" i="0" u="none" strike="noStrike" baseline="0" dirty="0">
                <a:solidFill>
                  <a:srgbClr val="000000"/>
                </a:solidFill>
                <a:latin typeface="Times New Roman" panose="02020603050405020304" pitchFamily="18" charset="0"/>
              </a:rPr>
              <a:t> per la designazione dei docenti tutor per i percorsi di abilitazione previsti dalla normativa vigente </a:t>
            </a:r>
          </a:p>
          <a:p>
            <a:pPr algn="ctr"/>
            <a:r>
              <a:rPr lang="it-IT" sz="2000" b="0" i="0" u="none" strike="noStrike" baseline="0" dirty="0">
                <a:solidFill>
                  <a:srgbClr val="000000"/>
                </a:solidFill>
                <a:latin typeface="Times New Roman" panose="02020603050405020304" pitchFamily="18" charset="0"/>
              </a:rPr>
              <a:t>e il possesso di </a:t>
            </a:r>
            <a:r>
              <a:rPr lang="it-IT" sz="2000" b="1" i="0" u="sng" strike="noStrike" baseline="0" dirty="0">
                <a:solidFill>
                  <a:srgbClr val="000000"/>
                </a:solidFill>
                <a:latin typeface="Times New Roman" panose="02020603050405020304" pitchFamily="18" charset="0"/>
              </a:rPr>
              <a:t>adeguate</a:t>
            </a:r>
            <a:r>
              <a:rPr lang="it-IT" sz="2000" b="0" i="0" u="none" strike="noStrike" baseline="0" dirty="0">
                <a:solidFill>
                  <a:srgbClr val="000000"/>
                </a:solidFill>
                <a:latin typeface="Times New Roman" panose="02020603050405020304" pitchFamily="18" charset="0"/>
              </a:rPr>
              <a:t> competenze culturali, </a:t>
            </a:r>
            <a:r>
              <a:rPr lang="it-IT" sz="2000" b="1" i="0" u="sng" strike="noStrike" baseline="0" dirty="0">
                <a:solidFill>
                  <a:srgbClr val="000000"/>
                </a:solidFill>
                <a:latin typeface="Times New Roman" panose="02020603050405020304" pitchFamily="18" charset="0"/>
              </a:rPr>
              <a:t>comprovate</a:t>
            </a:r>
            <a:r>
              <a:rPr lang="it-IT" sz="2000" b="0" i="0" u="none" strike="noStrike" baseline="0" dirty="0">
                <a:solidFill>
                  <a:srgbClr val="000000"/>
                </a:solidFill>
                <a:latin typeface="Times New Roman" panose="02020603050405020304" pitchFamily="18" charset="0"/>
              </a:rPr>
              <a:t> esperienze didattiche, </a:t>
            </a:r>
          </a:p>
          <a:p>
            <a:pPr algn="ctr"/>
            <a:r>
              <a:rPr lang="it-IT" sz="2000" b="1" i="0" u="sng" strike="noStrike" baseline="0" dirty="0">
                <a:solidFill>
                  <a:srgbClr val="000000"/>
                </a:solidFill>
                <a:latin typeface="Times New Roman" panose="02020603050405020304" pitchFamily="18" charset="0"/>
              </a:rPr>
              <a:t>attitudine</a:t>
            </a:r>
            <a:r>
              <a:rPr lang="it-IT" sz="2000" b="0" i="0" u="none" strike="noStrike" baseline="0" dirty="0">
                <a:solidFill>
                  <a:srgbClr val="000000"/>
                </a:solidFill>
                <a:latin typeface="Times New Roman" panose="02020603050405020304" pitchFamily="18" charset="0"/>
              </a:rPr>
              <a:t> a svolgere funzioni di tutoraggio, counseling, supervisione professionale</a:t>
            </a:r>
          </a:p>
          <a:p>
            <a:pPr algn="ctr"/>
            <a:endParaRPr lang="it-IT" sz="2000" dirty="0">
              <a:solidFill>
                <a:srgbClr val="000000"/>
              </a:solidFill>
              <a:latin typeface="Times New Roman" panose="02020603050405020304" pitchFamily="18" charset="0"/>
            </a:endParaRPr>
          </a:p>
          <a:p>
            <a:pPr algn="ctr"/>
            <a:r>
              <a:rPr lang="it-IT" sz="2000" b="1" dirty="0">
                <a:solidFill>
                  <a:srgbClr val="000000"/>
                </a:solidFill>
                <a:latin typeface="Times New Roman" panose="02020603050405020304" pitchFamily="18" charset="0"/>
              </a:rPr>
              <a:t>Il docente tutor </a:t>
            </a:r>
          </a:p>
          <a:p>
            <a:pPr algn="ctr"/>
            <a:endParaRPr lang="it-IT" sz="2000" b="1" dirty="0">
              <a:solidFill>
                <a:srgbClr val="000000"/>
              </a:solidFill>
              <a:latin typeface="Times New Roman" panose="02020603050405020304" pitchFamily="18" charset="0"/>
            </a:endParaRPr>
          </a:p>
          <a:p>
            <a:pPr marL="342900" indent="-342900">
              <a:buFont typeface="Wingdings" panose="05000000000000000000" pitchFamily="2" charset="2"/>
              <a:buChar char="§"/>
            </a:pPr>
            <a:r>
              <a:rPr lang="it-IT" sz="2000" b="1" i="0" u="sng" strike="noStrike" baseline="0" dirty="0">
                <a:solidFill>
                  <a:srgbClr val="000000"/>
                </a:solidFill>
                <a:latin typeface="Times New Roman" panose="02020603050405020304" pitchFamily="18" charset="0"/>
              </a:rPr>
              <a:t>accoglie</a:t>
            </a:r>
            <a:r>
              <a:rPr lang="it-IT" sz="2000" b="0" i="0" u="none" strike="noStrike" baseline="0" dirty="0">
                <a:solidFill>
                  <a:srgbClr val="000000"/>
                </a:solidFill>
                <a:latin typeface="Times New Roman" panose="02020603050405020304" pitchFamily="18" charset="0"/>
              </a:rPr>
              <a:t> il docente in periodo di prova nella comunità professionale</a:t>
            </a:r>
          </a:p>
          <a:p>
            <a:pPr marL="342900" indent="-342900">
              <a:buFont typeface="Wingdings" panose="05000000000000000000" pitchFamily="2" charset="2"/>
              <a:buChar char="§"/>
            </a:pPr>
            <a:r>
              <a:rPr lang="it-IT" sz="2000" b="0" i="0" u="none" strike="noStrike" baseline="0" dirty="0">
                <a:solidFill>
                  <a:srgbClr val="000000"/>
                </a:solidFill>
                <a:latin typeface="Times New Roman" panose="02020603050405020304" pitchFamily="18" charset="0"/>
              </a:rPr>
              <a:t>favorisce la sua </a:t>
            </a:r>
            <a:r>
              <a:rPr lang="it-IT" sz="2000" b="1" i="0" u="sng" strike="noStrike" baseline="0" dirty="0">
                <a:solidFill>
                  <a:srgbClr val="000000"/>
                </a:solidFill>
                <a:latin typeface="Times New Roman" panose="02020603050405020304" pitchFamily="18" charset="0"/>
              </a:rPr>
              <a:t>partecipazione</a:t>
            </a:r>
            <a:r>
              <a:rPr lang="it-IT" sz="2000" b="0" i="0" u="none" strike="noStrike" baseline="0" dirty="0">
                <a:solidFill>
                  <a:srgbClr val="000000"/>
                </a:solidFill>
                <a:latin typeface="Times New Roman" panose="02020603050405020304" pitchFamily="18" charset="0"/>
              </a:rPr>
              <a:t> ai diversi momenti della vita collegiale della scuola </a:t>
            </a:r>
            <a:endParaRPr lang="it-IT" sz="2000" dirty="0">
              <a:solidFill>
                <a:srgbClr val="000000"/>
              </a:solidFill>
              <a:latin typeface="Times New Roman" panose="02020603050405020304" pitchFamily="18" charset="0"/>
            </a:endParaRPr>
          </a:p>
          <a:p>
            <a:pPr marL="342900" indent="-342900">
              <a:buFont typeface="Wingdings" panose="05000000000000000000" pitchFamily="2" charset="2"/>
              <a:buChar char="§"/>
            </a:pPr>
            <a:r>
              <a:rPr lang="it-IT" sz="2000" b="0" i="0" u="none" strike="noStrike" baseline="0" dirty="0">
                <a:solidFill>
                  <a:srgbClr val="000000"/>
                </a:solidFill>
                <a:latin typeface="Times New Roman" panose="02020603050405020304" pitchFamily="18" charset="0"/>
              </a:rPr>
              <a:t>esercita ogni utile forma di </a:t>
            </a:r>
            <a:r>
              <a:rPr lang="it-IT" sz="2000" b="1" i="0" u="sng" strike="noStrike" baseline="0" dirty="0">
                <a:solidFill>
                  <a:srgbClr val="000000"/>
                </a:solidFill>
                <a:latin typeface="Times New Roman" panose="02020603050405020304" pitchFamily="18" charset="0"/>
              </a:rPr>
              <a:t>ascolto</a:t>
            </a:r>
            <a:r>
              <a:rPr lang="it-IT" sz="2000" b="0" i="0" u="none" strike="noStrike" baseline="0" dirty="0">
                <a:solidFill>
                  <a:srgbClr val="000000"/>
                </a:solidFill>
                <a:latin typeface="Times New Roman" panose="02020603050405020304" pitchFamily="18" charset="0"/>
              </a:rPr>
              <a:t>, </a:t>
            </a:r>
            <a:r>
              <a:rPr lang="it-IT" sz="2000" b="1" i="0" u="sng" strike="noStrike" baseline="0" dirty="0">
                <a:solidFill>
                  <a:srgbClr val="000000"/>
                </a:solidFill>
                <a:latin typeface="Times New Roman" panose="02020603050405020304" pitchFamily="18" charset="0"/>
              </a:rPr>
              <a:t>consulenza</a:t>
            </a:r>
            <a:r>
              <a:rPr lang="it-IT" sz="2000" b="0" i="0" u="none" strike="noStrike" baseline="0" dirty="0">
                <a:solidFill>
                  <a:srgbClr val="000000"/>
                </a:solidFill>
                <a:latin typeface="Times New Roman" panose="02020603050405020304" pitchFamily="18" charset="0"/>
              </a:rPr>
              <a:t>, </a:t>
            </a:r>
            <a:r>
              <a:rPr lang="it-IT" sz="2000" b="1" i="0" u="sng" strike="noStrike" baseline="0" dirty="0">
                <a:solidFill>
                  <a:srgbClr val="000000"/>
                </a:solidFill>
                <a:latin typeface="Times New Roman" panose="02020603050405020304" pitchFamily="18" charset="0"/>
              </a:rPr>
              <a:t>collaborazione</a:t>
            </a:r>
            <a:r>
              <a:rPr lang="it-IT" sz="2000" b="0" i="0" u="none" strike="noStrike" baseline="0" dirty="0">
                <a:solidFill>
                  <a:srgbClr val="000000"/>
                </a:solidFill>
                <a:latin typeface="Times New Roman" panose="02020603050405020304" pitchFamily="18" charset="0"/>
              </a:rPr>
              <a:t> per migliorare la qualità e l’efficacia dell’insegnamento</a:t>
            </a:r>
          </a:p>
        </p:txBody>
      </p:sp>
    </p:spTree>
    <p:extLst>
      <p:ext uri="{BB962C8B-B14F-4D97-AF65-F5344CB8AC3E}">
        <p14:creationId xmlns:p14="http://schemas.microsoft.com/office/powerpoint/2010/main" val="1017444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B6C1E25B-7B62-4E2E-AC63-2A537DB19860}"/>
              </a:ext>
            </a:extLst>
          </p:cNvPr>
          <p:cNvSpPr txBox="1"/>
          <p:nvPr/>
        </p:nvSpPr>
        <p:spPr>
          <a:xfrm>
            <a:off x="274320" y="310896"/>
            <a:ext cx="11558016" cy="6001643"/>
          </a:xfrm>
          <a:prstGeom prst="rect">
            <a:avLst/>
          </a:prstGeom>
          <a:noFill/>
        </p:spPr>
        <p:txBody>
          <a:bodyPr wrap="square">
            <a:spAutoFit/>
          </a:bodyPr>
          <a:lstStyle/>
          <a:p>
            <a:pPr algn="ctr"/>
            <a:r>
              <a:rPr lang="it-IT" sz="2400" b="0" i="0" u="none" strike="noStrike" baseline="0" dirty="0">
                <a:solidFill>
                  <a:srgbClr val="000000"/>
                </a:solidFill>
                <a:latin typeface="Times New Roman" panose="02020603050405020304" pitchFamily="18" charset="0"/>
                <a:cs typeface="Times New Roman" panose="02020603050405020304" pitchFamily="18" charset="0"/>
              </a:rPr>
              <a:t>La funzione di tutor si esplica altresì nella </a:t>
            </a:r>
            <a:r>
              <a:rPr lang="it-IT" sz="2400" b="1" i="0" u="sng" strike="noStrike" baseline="0" dirty="0">
                <a:solidFill>
                  <a:srgbClr val="000000"/>
                </a:solidFill>
                <a:latin typeface="Times New Roman" panose="02020603050405020304" pitchFamily="18" charset="0"/>
                <a:cs typeface="Times New Roman" panose="02020603050405020304" pitchFamily="18" charset="0"/>
              </a:rPr>
              <a:t>predisposizione</a:t>
            </a:r>
            <a:r>
              <a:rPr lang="it-IT" sz="2400" b="0" i="0" u="none" strike="noStrike" baseline="0" dirty="0">
                <a:solidFill>
                  <a:srgbClr val="000000"/>
                </a:solidFill>
                <a:latin typeface="Times New Roman" panose="02020603050405020304" pitchFamily="18" charset="0"/>
                <a:cs typeface="Times New Roman" panose="02020603050405020304" pitchFamily="18" charset="0"/>
              </a:rPr>
              <a:t> </a:t>
            </a:r>
          </a:p>
          <a:p>
            <a:pPr algn="ctr"/>
            <a:r>
              <a:rPr lang="it-IT" sz="2400" b="0" i="0" u="none" strike="noStrike" baseline="0" dirty="0">
                <a:solidFill>
                  <a:srgbClr val="000000"/>
                </a:solidFill>
                <a:latin typeface="Times New Roman" panose="02020603050405020304" pitchFamily="18" charset="0"/>
                <a:cs typeface="Times New Roman" panose="02020603050405020304" pitchFamily="18" charset="0"/>
              </a:rPr>
              <a:t>di momenti di reciproca </a:t>
            </a:r>
            <a:r>
              <a:rPr lang="it-IT" sz="2400" b="1" i="0" u="sng" strike="noStrike" baseline="0" dirty="0">
                <a:solidFill>
                  <a:srgbClr val="000000"/>
                </a:solidFill>
                <a:latin typeface="Times New Roman" panose="02020603050405020304" pitchFamily="18" charset="0"/>
                <a:cs typeface="Times New Roman" panose="02020603050405020304" pitchFamily="18" charset="0"/>
              </a:rPr>
              <a:t>osservazione</a:t>
            </a:r>
            <a:r>
              <a:rPr lang="it-IT" sz="2400" b="0" i="0" u="none" strike="noStrike" baseline="0" dirty="0">
                <a:solidFill>
                  <a:srgbClr val="000000"/>
                </a:solidFill>
                <a:latin typeface="Times New Roman" panose="02020603050405020304" pitchFamily="18" charset="0"/>
                <a:cs typeface="Times New Roman" panose="02020603050405020304" pitchFamily="18" charset="0"/>
              </a:rPr>
              <a:t> in classe.</a:t>
            </a:r>
          </a:p>
          <a:p>
            <a:pPr algn="ctr"/>
            <a:r>
              <a:rPr lang="it-IT" sz="2400" b="0" i="0" u="none" strike="noStrike" baseline="0" dirty="0">
                <a:solidFill>
                  <a:srgbClr val="000000"/>
                </a:solidFill>
                <a:latin typeface="Times New Roman" panose="02020603050405020304" pitchFamily="18" charset="0"/>
                <a:cs typeface="Times New Roman" panose="02020603050405020304" pitchFamily="18" charset="0"/>
              </a:rPr>
              <a:t>La </a:t>
            </a:r>
            <a:r>
              <a:rPr lang="it-IT" sz="2400" b="1" i="0" u="sng" strike="noStrike" baseline="0" dirty="0">
                <a:solidFill>
                  <a:srgbClr val="000000"/>
                </a:solidFill>
                <a:latin typeface="Times New Roman" panose="02020603050405020304" pitchFamily="18" charset="0"/>
                <a:cs typeface="Times New Roman" panose="02020603050405020304" pitchFamily="18" charset="0"/>
              </a:rPr>
              <a:t>collaborazione</a:t>
            </a:r>
            <a:r>
              <a:rPr lang="it-IT" sz="2400" b="0" i="0" u="none" strike="noStrike" baseline="0" dirty="0">
                <a:solidFill>
                  <a:srgbClr val="000000"/>
                </a:solidFill>
                <a:latin typeface="Times New Roman" panose="02020603050405020304" pitchFamily="18" charset="0"/>
                <a:cs typeface="Times New Roman" panose="02020603050405020304" pitchFamily="18" charset="0"/>
              </a:rPr>
              <a:t> può esplicarsi anche nella elaborazione, sperimentazione, </a:t>
            </a:r>
          </a:p>
          <a:p>
            <a:pPr algn="ctr"/>
            <a:r>
              <a:rPr lang="it-IT" sz="2400" b="0" i="0" u="none" strike="noStrike" baseline="0" dirty="0">
                <a:solidFill>
                  <a:srgbClr val="000000"/>
                </a:solidFill>
                <a:latin typeface="Times New Roman" panose="02020603050405020304" pitchFamily="18" charset="0"/>
                <a:cs typeface="Times New Roman" panose="02020603050405020304" pitchFamily="18" charset="0"/>
              </a:rPr>
              <a:t>validazione di </a:t>
            </a:r>
            <a:r>
              <a:rPr lang="it-IT" sz="2400" b="1" i="0" u="sng" strike="noStrike" baseline="0" dirty="0">
                <a:solidFill>
                  <a:srgbClr val="000000"/>
                </a:solidFill>
                <a:latin typeface="Times New Roman" panose="02020603050405020304" pitchFamily="18" charset="0"/>
                <a:cs typeface="Times New Roman" panose="02020603050405020304" pitchFamily="18" charset="0"/>
              </a:rPr>
              <a:t>risorse didattiche </a:t>
            </a:r>
            <a:r>
              <a:rPr lang="it-IT" sz="2400" b="0" i="0" u="none" strike="noStrike" baseline="0" dirty="0">
                <a:solidFill>
                  <a:srgbClr val="000000"/>
                </a:solidFill>
                <a:latin typeface="Times New Roman" panose="02020603050405020304" pitchFamily="18" charset="0"/>
                <a:cs typeface="Times New Roman" panose="02020603050405020304" pitchFamily="18" charset="0"/>
              </a:rPr>
              <a:t>e </a:t>
            </a:r>
            <a:r>
              <a:rPr lang="it-IT" sz="2400" b="1" i="0" u="sng" strike="noStrike" baseline="0" dirty="0">
                <a:solidFill>
                  <a:srgbClr val="000000"/>
                </a:solidFill>
                <a:latin typeface="Times New Roman" panose="02020603050405020304" pitchFamily="18" charset="0"/>
                <a:cs typeface="Times New Roman" panose="02020603050405020304" pitchFamily="18" charset="0"/>
              </a:rPr>
              <a:t>unità di apprendimento</a:t>
            </a:r>
            <a:r>
              <a:rPr lang="it-IT" sz="2400" b="0" i="0" u="none" strike="noStrike" baseline="0" dirty="0">
                <a:solidFill>
                  <a:srgbClr val="000000"/>
                </a:solidFill>
                <a:latin typeface="Times New Roman" panose="02020603050405020304" pitchFamily="18" charset="0"/>
                <a:cs typeface="Times New Roman" panose="02020603050405020304" pitchFamily="18" charset="0"/>
              </a:rPr>
              <a:t>. </a:t>
            </a:r>
            <a:endParaRPr lang="it-IT" sz="2400" dirty="0">
              <a:solidFill>
                <a:srgbClr val="000000"/>
              </a:solidFill>
              <a:latin typeface="Times New Roman" panose="02020603050405020304" pitchFamily="18" charset="0"/>
              <a:cs typeface="Times New Roman" panose="02020603050405020304" pitchFamily="18" charset="0"/>
            </a:endParaRPr>
          </a:p>
          <a:p>
            <a:pPr algn="ctr"/>
            <a:r>
              <a:rPr lang="it-IT" sz="2400" dirty="0">
                <a:solidFill>
                  <a:schemeClr val="tx1">
                    <a:lumMod val="50000"/>
                  </a:schemeClr>
                </a:solidFill>
                <a:latin typeface="Times New Roman" panose="02020603050405020304" pitchFamily="18" charset="0"/>
                <a:cs typeface="Times New Roman" panose="02020603050405020304" pitchFamily="18" charset="0"/>
              </a:rPr>
              <a:t>La figura del tutor cioè di un insegnante di ruolo </a:t>
            </a:r>
            <a:r>
              <a:rPr lang="it-IT" sz="2400" b="1" u="sng" dirty="0">
                <a:solidFill>
                  <a:schemeClr val="tx1">
                    <a:lumMod val="50000"/>
                  </a:schemeClr>
                </a:solidFill>
                <a:latin typeface="Times New Roman" panose="02020603050405020304" pitchFamily="18" charset="0"/>
                <a:cs typeface="Times New Roman" panose="02020603050405020304" pitchFamily="18" charset="0"/>
              </a:rPr>
              <a:t>esperto</a:t>
            </a:r>
            <a:r>
              <a:rPr lang="it-IT" sz="2400" dirty="0">
                <a:solidFill>
                  <a:schemeClr val="tx1">
                    <a:lumMod val="50000"/>
                  </a:schemeClr>
                </a:solidFill>
                <a:latin typeface="Times New Roman" panose="02020603050405020304" pitchFamily="18" charset="0"/>
                <a:cs typeface="Times New Roman" panose="02020603050405020304" pitchFamily="18" charset="0"/>
              </a:rPr>
              <a:t> che si rende disponibile ad </a:t>
            </a:r>
            <a:r>
              <a:rPr lang="it-IT" sz="2400" b="1" u="sng" dirty="0">
                <a:solidFill>
                  <a:schemeClr val="tx1">
                    <a:lumMod val="50000"/>
                  </a:schemeClr>
                </a:solidFill>
                <a:latin typeface="Times New Roman" panose="02020603050405020304" pitchFamily="18" charset="0"/>
                <a:cs typeface="Times New Roman" panose="02020603050405020304" pitchFamily="18" charset="0"/>
              </a:rPr>
              <a:t>accompagnare</a:t>
            </a:r>
            <a:r>
              <a:rPr lang="it-IT" sz="2400" dirty="0">
                <a:solidFill>
                  <a:schemeClr val="tx1">
                    <a:lumMod val="50000"/>
                  </a:schemeClr>
                </a:solidFill>
                <a:latin typeface="Times New Roman" panose="02020603050405020304" pitchFamily="18" charset="0"/>
                <a:cs typeface="Times New Roman" panose="02020603050405020304" pitchFamily="18" charset="0"/>
              </a:rPr>
              <a:t> un insegnante </a:t>
            </a:r>
            <a:r>
              <a:rPr lang="it-IT" sz="2400" b="1" u="sng" dirty="0">
                <a:solidFill>
                  <a:schemeClr val="tx1">
                    <a:lumMod val="50000"/>
                  </a:schemeClr>
                </a:solidFill>
                <a:latin typeface="Times New Roman" panose="02020603050405020304" pitchFamily="18" charset="0"/>
                <a:cs typeface="Times New Roman" panose="02020603050405020304" pitchFamily="18" charset="0"/>
              </a:rPr>
              <a:t>novizio</a:t>
            </a:r>
            <a:r>
              <a:rPr lang="it-IT" sz="2400" dirty="0">
                <a:solidFill>
                  <a:schemeClr val="tx1">
                    <a:lumMod val="50000"/>
                  </a:schemeClr>
                </a:solidFill>
                <a:latin typeface="Times New Roman" panose="02020603050405020304" pitchFamily="18" charset="0"/>
                <a:cs typeface="Times New Roman" panose="02020603050405020304" pitchFamily="18" charset="0"/>
              </a:rPr>
              <a:t> è un </a:t>
            </a:r>
            <a:r>
              <a:rPr lang="it-IT" sz="2400" b="1" u="sng" dirty="0">
                <a:solidFill>
                  <a:schemeClr val="tx1">
                    <a:lumMod val="50000"/>
                  </a:schemeClr>
                </a:solidFill>
                <a:latin typeface="Times New Roman" panose="02020603050405020304" pitchFamily="18" charset="0"/>
                <a:cs typeface="Times New Roman" panose="02020603050405020304" pitchFamily="18" charset="0"/>
              </a:rPr>
              <a:t>elemento</a:t>
            </a:r>
            <a:r>
              <a:rPr lang="it-IT" sz="2400" dirty="0">
                <a:solidFill>
                  <a:schemeClr val="tx1">
                    <a:lumMod val="50000"/>
                  </a:schemeClr>
                </a:solidFill>
                <a:latin typeface="Times New Roman" panose="02020603050405020304" pitchFamily="18" charset="0"/>
                <a:cs typeface="Times New Roman" panose="02020603050405020304" pitchFamily="18" charset="0"/>
              </a:rPr>
              <a:t> centrale in tutti i corsi di </a:t>
            </a:r>
            <a:r>
              <a:rPr lang="it-IT" sz="2400" b="1" i="1" u="sng" dirty="0">
                <a:solidFill>
                  <a:schemeClr val="tx1">
                    <a:lumMod val="50000"/>
                  </a:schemeClr>
                </a:solidFill>
                <a:latin typeface="Times New Roman" panose="02020603050405020304" pitchFamily="18" charset="0"/>
                <a:cs typeface="Times New Roman" panose="02020603050405020304" pitchFamily="18" charset="0"/>
              </a:rPr>
              <a:t>induction </a:t>
            </a:r>
          </a:p>
          <a:p>
            <a:pPr algn="ctr">
              <a:spcBef>
                <a:spcPts val="0"/>
              </a:spcBef>
              <a:buNone/>
            </a:pPr>
            <a:r>
              <a:rPr lang="it-IT" sz="2400" dirty="0">
                <a:solidFill>
                  <a:schemeClr val="tx1">
                    <a:lumMod val="50000"/>
                  </a:schemeClr>
                </a:solidFill>
                <a:latin typeface="Times New Roman" panose="02020603050405020304" pitchFamily="18" charset="0"/>
                <a:cs typeface="Times New Roman" panose="02020603050405020304" pitchFamily="18" charset="0"/>
              </a:rPr>
              <a:t>dalla metà degli anni ’90 ai primi anni del 2000 </a:t>
            </a:r>
          </a:p>
          <a:p>
            <a:pPr marL="0" algn="ctr">
              <a:spcBef>
                <a:spcPts val="0"/>
              </a:spcBef>
              <a:buNone/>
            </a:pPr>
            <a:endParaRPr lang="it-IT" sz="2400" dirty="0">
              <a:solidFill>
                <a:schemeClr val="tx1">
                  <a:lumMod val="50000"/>
                </a:schemeClr>
              </a:solidFill>
              <a:latin typeface="Times New Roman" panose="02020603050405020304" pitchFamily="18" charset="0"/>
              <a:cs typeface="Times New Roman" panose="02020603050405020304" pitchFamily="18" charset="0"/>
            </a:endParaRPr>
          </a:p>
          <a:p>
            <a:pPr marL="0" algn="ctr">
              <a:spcBef>
                <a:spcPts val="0"/>
              </a:spcBef>
              <a:buNone/>
            </a:pPr>
            <a:r>
              <a:rPr lang="it-IT" sz="2400" dirty="0">
                <a:solidFill>
                  <a:schemeClr val="tx1">
                    <a:lumMod val="50000"/>
                  </a:schemeClr>
                </a:solidFill>
                <a:latin typeface="Times New Roman" panose="02020603050405020304" pitchFamily="18" charset="0"/>
                <a:cs typeface="Times New Roman" panose="02020603050405020304" pitchFamily="18" charset="0"/>
              </a:rPr>
              <a:t>L’</a:t>
            </a:r>
            <a:r>
              <a:rPr lang="it-IT" sz="2400" i="1" dirty="0">
                <a:solidFill>
                  <a:schemeClr val="tx1">
                    <a:lumMod val="50000"/>
                  </a:schemeClr>
                </a:solidFill>
                <a:latin typeface="Times New Roman" panose="02020603050405020304" pitchFamily="18" charset="0"/>
                <a:cs typeface="Times New Roman" panose="02020603050405020304" pitchFamily="18" charset="0"/>
              </a:rPr>
              <a:t>induction</a:t>
            </a:r>
            <a:r>
              <a:rPr lang="it-IT" sz="2400" b="1" i="1" dirty="0">
                <a:solidFill>
                  <a:schemeClr val="tx1">
                    <a:lumMod val="50000"/>
                  </a:schemeClr>
                </a:solidFill>
                <a:latin typeface="Times New Roman" panose="02020603050405020304" pitchFamily="18" charset="0"/>
                <a:cs typeface="Times New Roman" panose="02020603050405020304" pitchFamily="18" charset="0"/>
              </a:rPr>
              <a:t> </a:t>
            </a:r>
            <a:r>
              <a:rPr lang="it-IT" sz="2400" dirty="0">
                <a:solidFill>
                  <a:schemeClr val="tx1">
                    <a:lumMod val="50000"/>
                  </a:schemeClr>
                </a:solidFill>
                <a:latin typeface="Times New Roman" panose="02020603050405020304" pitchFamily="18" charset="0"/>
                <a:cs typeface="Times New Roman" panose="02020603050405020304" pitchFamily="18" charset="0"/>
              </a:rPr>
              <a:t>è entrata sempre più a far parte di un approccio </a:t>
            </a:r>
            <a:r>
              <a:rPr lang="it-IT" sz="2400" b="1" u="sng" dirty="0">
                <a:solidFill>
                  <a:schemeClr val="tx1">
                    <a:lumMod val="50000"/>
                  </a:schemeClr>
                </a:solidFill>
                <a:latin typeface="Times New Roman" panose="02020603050405020304" pitchFamily="18" charset="0"/>
                <a:cs typeface="Times New Roman" panose="02020603050405020304" pitchFamily="18" charset="0"/>
              </a:rPr>
              <a:t>integrato</a:t>
            </a:r>
            <a:r>
              <a:rPr lang="it-IT" sz="2400" dirty="0">
                <a:solidFill>
                  <a:schemeClr val="tx1">
                    <a:lumMod val="50000"/>
                  </a:schemeClr>
                </a:solidFill>
                <a:latin typeface="Times New Roman" panose="02020603050405020304" pitchFamily="18" charset="0"/>
                <a:cs typeface="Times New Roman" panose="02020603050405020304" pitchFamily="18" charset="0"/>
              </a:rPr>
              <a:t>, al fine di fornire supporti, occasioni di sviluppo e momenti di valutazione, basati su </a:t>
            </a:r>
            <a:r>
              <a:rPr lang="it-IT" sz="2400" b="1" u="sng" dirty="0">
                <a:solidFill>
                  <a:schemeClr val="tx1">
                    <a:lumMod val="50000"/>
                  </a:schemeClr>
                </a:solidFill>
                <a:latin typeface="Times New Roman" panose="02020603050405020304" pitchFamily="18" charset="0"/>
                <a:cs typeface="Times New Roman" panose="02020603050405020304" pitchFamily="18" charset="0"/>
              </a:rPr>
              <a:t>standard</a:t>
            </a:r>
            <a:r>
              <a:rPr lang="it-IT" sz="2400" dirty="0">
                <a:solidFill>
                  <a:schemeClr val="tx1">
                    <a:lumMod val="50000"/>
                  </a:schemeClr>
                </a:solidFill>
                <a:latin typeface="Times New Roman" panose="02020603050405020304" pitchFamily="18" charset="0"/>
                <a:cs typeface="Times New Roman" panose="02020603050405020304" pitchFamily="18" charset="0"/>
              </a:rPr>
              <a:t> di insegnamento e di apprendimento, spesso caratterizzandosi per una forte componente di </a:t>
            </a:r>
            <a:r>
              <a:rPr lang="it-IT" sz="2400" b="1" u="sng" dirty="0">
                <a:solidFill>
                  <a:schemeClr val="tx1">
                    <a:lumMod val="50000"/>
                  </a:schemeClr>
                </a:solidFill>
                <a:latin typeface="Times New Roman" panose="02020603050405020304" pitchFamily="18" charset="0"/>
                <a:cs typeface="Times New Roman" panose="02020603050405020304" pitchFamily="18" charset="0"/>
              </a:rPr>
              <a:t>mentoring</a:t>
            </a:r>
            <a:r>
              <a:rPr lang="it-IT" sz="2400" u="sng" dirty="0">
                <a:solidFill>
                  <a:schemeClr val="tx1">
                    <a:lumMod val="50000"/>
                  </a:schemeClr>
                </a:solidFill>
                <a:latin typeface="Times New Roman" panose="02020603050405020304" pitchFamily="18" charset="0"/>
                <a:cs typeface="Times New Roman" panose="02020603050405020304" pitchFamily="18" charset="0"/>
              </a:rPr>
              <a:t>,</a:t>
            </a:r>
            <a:r>
              <a:rPr lang="it-IT" sz="2400" dirty="0">
                <a:solidFill>
                  <a:schemeClr val="tx1">
                    <a:lumMod val="50000"/>
                  </a:schemeClr>
                </a:solidFill>
                <a:latin typeface="Times New Roman" panose="02020603050405020304" pitchFamily="18" charset="0"/>
                <a:cs typeface="Times New Roman" panose="02020603050405020304" pitchFamily="18" charset="0"/>
              </a:rPr>
              <a:t> in grado di proporre </a:t>
            </a:r>
            <a:r>
              <a:rPr lang="it-IT" sz="2400" b="1" u="sng" dirty="0">
                <a:solidFill>
                  <a:schemeClr val="tx1">
                    <a:lumMod val="50000"/>
                  </a:schemeClr>
                </a:solidFill>
                <a:latin typeface="Times New Roman" panose="02020603050405020304" pitchFamily="18" charset="0"/>
                <a:cs typeface="Times New Roman" panose="02020603050405020304" pitchFamily="18" charset="0"/>
              </a:rPr>
              <a:t>sfide</a:t>
            </a:r>
            <a:r>
              <a:rPr lang="it-IT" sz="2400" dirty="0">
                <a:solidFill>
                  <a:schemeClr val="tx1">
                    <a:lumMod val="50000"/>
                  </a:schemeClr>
                </a:solidFill>
                <a:latin typeface="Times New Roman" panose="02020603050405020304" pitchFamily="18" charset="0"/>
                <a:cs typeface="Times New Roman" panose="02020603050405020304" pitchFamily="18" charset="0"/>
              </a:rPr>
              <a:t> e traiettorie di </a:t>
            </a:r>
            <a:r>
              <a:rPr lang="it-IT" sz="2400" b="1" u="sng" dirty="0">
                <a:solidFill>
                  <a:schemeClr val="tx1">
                    <a:lumMod val="50000"/>
                  </a:schemeClr>
                </a:solidFill>
                <a:latin typeface="Times New Roman" panose="02020603050405020304" pitchFamily="18" charset="0"/>
                <a:cs typeface="Times New Roman" panose="02020603050405020304" pitchFamily="18" charset="0"/>
              </a:rPr>
              <a:t>cambiamento</a:t>
            </a:r>
          </a:p>
          <a:p>
            <a:pPr marL="0" algn="ctr">
              <a:spcBef>
                <a:spcPts val="0"/>
              </a:spcBef>
              <a:buNone/>
            </a:pPr>
            <a:r>
              <a:rPr lang="it-IT" sz="2400" dirty="0">
                <a:solidFill>
                  <a:schemeClr val="tx1">
                    <a:lumMod val="50000"/>
                  </a:schemeClr>
                </a:solidFill>
                <a:latin typeface="Times New Roman" panose="02020603050405020304" pitchFamily="18" charset="0"/>
                <a:cs typeface="Times New Roman" panose="02020603050405020304" pitchFamily="18" charset="0"/>
              </a:rPr>
              <a:t>In linea con un «</a:t>
            </a:r>
            <a:r>
              <a:rPr lang="it-IT" sz="2400" b="1" u="sng" dirty="0">
                <a:solidFill>
                  <a:schemeClr val="tx1">
                    <a:lumMod val="50000"/>
                  </a:schemeClr>
                </a:solidFill>
                <a:latin typeface="Times New Roman" panose="02020603050405020304" pitchFamily="18" charset="0"/>
                <a:cs typeface="Times New Roman" panose="02020603050405020304" pitchFamily="18" charset="0"/>
              </a:rPr>
              <a:t>modello di crescita</a:t>
            </a:r>
            <a:r>
              <a:rPr lang="it-IT" sz="2400" dirty="0">
                <a:solidFill>
                  <a:schemeClr val="tx1">
                    <a:lumMod val="50000"/>
                  </a:schemeClr>
                </a:solidFill>
                <a:latin typeface="Times New Roman" panose="02020603050405020304" pitchFamily="18" charset="0"/>
                <a:cs typeface="Times New Roman" panose="02020603050405020304" pitchFamily="18" charset="0"/>
              </a:rPr>
              <a:t>», i nuovi insegnanti sono tenuti a contribuire </a:t>
            </a:r>
            <a:r>
              <a:rPr lang="it-IT" sz="2400" b="1" u="sng" dirty="0">
                <a:solidFill>
                  <a:schemeClr val="tx1">
                    <a:lumMod val="50000"/>
                  </a:schemeClr>
                </a:solidFill>
                <a:latin typeface="Times New Roman" panose="02020603050405020304" pitchFamily="18" charset="0"/>
                <a:cs typeface="Times New Roman" panose="02020603050405020304" pitchFamily="18" charset="0"/>
              </a:rPr>
              <a:t>attivamente</a:t>
            </a:r>
            <a:r>
              <a:rPr lang="it-IT" sz="2400" dirty="0">
                <a:solidFill>
                  <a:schemeClr val="tx1">
                    <a:lumMod val="50000"/>
                  </a:schemeClr>
                </a:solidFill>
                <a:latin typeface="Times New Roman" panose="02020603050405020304" pitchFamily="18" charset="0"/>
                <a:cs typeface="Times New Roman" panose="02020603050405020304" pitchFamily="18" charset="0"/>
              </a:rPr>
              <a:t> allo sviluppo  della scuola, proprio perché essi stessi hanno </a:t>
            </a:r>
            <a:r>
              <a:rPr lang="it-IT" sz="2400" b="1" u="sng" dirty="0">
                <a:solidFill>
                  <a:schemeClr val="tx1">
                    <a:lumMod val="50000"/>
                  </a:schemeClr>
                </a:solidFill>
                <a:latin typeface="Times New Roman" panose="02020603050405020304" pitchFamily="18" charset="0"/>
                <a:cs typeface="Times New Roman" panose="02020603050405020304" pitchFamily="18" charset="0"/>
              </a:rPr>
              <a:t>molto</a:t>
            </a:r>
            <a:r>
              <a:rPr lang="it-IT" sz="2400" dirty="0">
                <a:solidFill>
                  <a:schemeClr val="tx1">
                    <a:lumMod val="50000"/>
                  </a:schemeClr>
                </a:solidFill>
                <a:latin typeface="Times New Roman" panose="02020603050405020304" pitchFamily="18" charset="0"/>
                <a:cs typeface="Times New Roman" panose="02020603050405020304" pitchFamily="18" charset="0"/>
              </a:rPr>
              <a:t> da offrire</a:t>
            </a:r>
          </a:p>
          <a:p>
            <a:pPr marL="0" algn="ctr">
              <a:spcBef>
                <a:spcPts val="0"/>
              </a:spcBef>
              <a:buNone/>
            </a:pPr>
            <a:r>
              <a:rPr lang="it-IT" sz="2400" dirty="0">
                <a:solidFill>
                  <a:schemeClr val="tx1">
                    <a:lumMod val="50000"/>
                  </a:schemeClr>
                </a:solidFill>
                <a:latin typeface="Times New Roman" panose="02020603050405020304" pitchFamily="18" charset="0"/>
                <a:cs typeface="Times New Roman" panose="02020603050405020304" pitchFamily="18" charset="0"/>
              </a:rPr>
              <a:t> e </a:t>
            </a:r>
            <a:r>
              <a:rPr lang="it-IT" sz="2400" b="1" u="sng" dirty="0">
                <a:solidFill>
                  <a:schemeClr val="tx1">
                    <a:lumMod val="50000"/>
                  </a:schemeClr>
                </a:solidFill>
                <a:latin typeface="Times New Roman" panose="02020603050405020304" pitchFamily="18" charset="0"/>
                <a:cs typeface="Times New Roman" panose="02020603050405020304" pitchFamily="18" charset="0"/>
              </a:rPr>
              <a:t>intervengono</a:t>
            </a:r>
            <a:r>
              <a:rPr lang="it-IT" sz="2400" dirty="0">
                <a:solidFill>
                  <a:schemeClr val="tx1">
                    <a:lumMod val="50000"/>
                  </a:schemeClr>
                </a:solidFill>
                <a:latin typeface="Times New Roman" panose="02020603050405020304" pitchFamily="18" charset="0"/>
                <a:cs typeface="Times New Roman" panose="02020603050405020304" pitchFamily="18" charset="0"/>
              </a:rPr>
              <a:t> nei cambiamenti e nelle </a:t>
            </a:r>
            <a:r>
              <a:rPr lang="it-IT" sz="2400" b="1" u="sng" dirty="0">
                <a:solidFill>
                  <a:schemeClr val="tx1">
                    <a:lumMod val="50000"/>
                  </a:schemeClr>
                </a:solidFill>
                <a:latin typeface="Times New Roman" panose="02020603050405020304" pitchFamily="18" charset="0"/>
                <a:cs typeface="Times New Roman" panose="02020603050405020304" pitchFamily="18" charset="0"/>
              </a:rPr>
              <a:t>trasformazioni</a:t>
            </a:r>
            <a:r>
              <a:rPr lang="it-IT" sz="2400" dirty="0">
                <a:solidFill>
                  <a:schemeClr val="tx1">
                    <a:lumMod val="50000"/>
                  </a:schemeClr>
                </a:solidFill>
                <a:latin typeface="Times New Roman" panose="02020603050405020304" pitchFamily="18" charset="0"/>
                <a:cs typeface="Times New Roman" panose="02020603050405020304" pitchFamily="18" charset="0"/>
              </a:rPr>
              <a:t> della didattica e del fare scuola (Tickle, 2000)</a:t>
            </a:r>
          </a:p>
        </p:txBody>
      </p:sp>
    </p:spTree>
    <p:extLst>
      <p:ext uri="{BB962C8B-B14F-4D97-AF65-F5344CB8AC3E}">
        <p14:creationId xmlns:p14="http://schemas.microsoft.com/office/powerpoint/2010/main" val="1135769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31253E8B-151E-41F8-9030-328628C5192C}"/>
              </a:ext>
            </a:extLst>
          </p:cNvPr>
          <p:cNvSpPr txBox="1"/>
          <p:nvPr/>
        </p:nvSpPr>
        <p:spPr>
          <a:xfrm>
            <a:off x="585216" y="585217"/>
            <a:ext cx="11137392" cy="5262979"/>
          </a:xfrm>
          <a:prstGeom prst="rect">
            <a:avLst/>
          </a:prstGeom>
          <a:noFill/>
        </p:spPr>
        <p:txBody>
          <a:bodyPr wrap="square">
            <a:spAutoFit/>
          </a:bodyPr>
          <a:lstStyle/>
          <a:p>
            <a:pPr marL="0" algn="ctr">
              <a:spcBef>
                <a:spcPts val="0"/>
              </a:spcBef>
              <a:buNone/>
            </a:pPr>
            <a:r>
              <a:rPr lang="it-IT" sz="2800" dirty="0">
                <a:solidFill>
                  <a:schemeClr val="tx1">
                    <a:lumMod val="50000"/>
                  </a:schemeClr>
                </a:solidFill>
                <a:latin typeface="Times New Roman" panose="02020603050405020304" pitchFamily="18" charset="0"/>
                <a:cs typeface="Times New Roman" panose="02020603050405020304" pitchFamily="18" charset="0"/>
              </a:rPr>
              <a:t>L’</a:t>
            </a:r>
            <a:r>
              <a:rPr lang="it-IT" sz="2800" b="1" u="sng" dirty="0">
                <a:solidFill>
                  <a:schemeClr val="tx1">
                    <a:lumMod val="50000"/>
                  </a:schemeClr>
                </a:solidFill>
                <a:latin typeface="Times New Roman" panose="02020603050405020304" pitchFamily="18" charset="0"/>
                <a:cs typeface="Times New Roman" panose="02020603050405020304" pitchFamily="18" charset="0"/>
              </a:rPr>
              <a:t>induzione</a:t>
            </a:r>
            <a:r>
              <a:rPr lang="it-IT" sz="2800" dirty="0">
                <a:solidFill>
                  <a:schemeClr val="tx1">
                    <a:lumMod val="50000"/>
                  </a:schemeClr>
                </a:solidFill>
                <a:latin typeface="Times New Roman" panose="02020603050405020304" pitchFamily="18" charset="0"/>
                <a:cs typeface="Times New Roman" panose="02020603050405020304" pitchFamily="18" charset="0"/>
              </a:rPr>
              <a:t> di nuovi insegnanti diventa, quindi, un aspetto del più vasto concetto  di </a:t>
            </a:r>
            <a:r>
              <a:rPr lang="it-IT" sz="2800" b="1" u="sng" dirty="0">
                <a:solidFill>
                  <a:schemeClr val="tx1">
                    <a:lumMod val="50000"/>
                  </a:schemeClr>
                </a:solidFill>
                <a:latin typeface="Times New Roman" panose="02020603050405020304" pitchFamily="18" charset="0"/>
                <a:cs typeface="Times New Roman" panose="02020603050405020304" pitchFamily="18" charset="0"/>
              </a:rPr>
              <a:t>comunità di apprendimento</a:t>
            </a:r>
            <a:r>
              <a:rPr lang="it-IT" sz="2800" b="1" dirty="0">
                <a:solidFill>
                  <a:schemeClr val="tx1">
                    <a:lumMod val="50000"/>
                  </a:schemeClr>
                </a:solidFill>
                <a:latin typeface="Times New Roman" panose="02020603050405020304" pitchFamily="18" charset="0"/>
                <a:cs typeface="Times New Roman" panose="02020603050405020304" pitchFamily="18" charset="0"/>
              </a:rPr>
              <a:t> </a:t>
            </a:r>
            <a:r>
              <a:rPr lang="it-IT" sz="2800" dirty="0">
                <a:solidFill>
                  <a:schemeClr val="tx1">
                    <a:lumMod val="50000"/>
                  </a:schemeClr>
                </a:solidFill>
                <a:latin typeface="Times New Roman" panose="02020603050405020304" pitchFamily="18" charset="0"/>
                <a:cs typeface="Times New Roman" panose="02020603050405020304" pitchFamily="18" charset="0"/>
              </a:rPr>
              <a:t>della scuola</a:t>
            </a:r>
            <a:endParaRPr lang="it-IT" sz="2800" b="0" i="0" u="none" strike="noStrike" baseline="0" dirty="0">
              <a:solidFill>
                <a:srgbClr val="000000"/>
              </a:solidFill>
              <a:latin typeface="Times New Roman" panose="02020603050405020304" pitchFamily="18" charset="0"/>
              <a:cs typeface="Times New Roman" panose="02020603050405020304" pitchFamily="18" charset="0"/>
            </a:endParaRPr>
          </a:p>
          <a:p>
            <a:pPr marL="0" algn="ctr">
              <a:spcBef>
                <a:spcPts val="0"/>
              </a:spcBef>
              <a:buNone/>
            </a:pPr>
            <a:endParaRPr lang="it-IT" sz="2800" dirty="0">
              <a:solidFill>
                <a:schemeClr val="tx1">
                  <a:lumMod val="50000"/>
                </a:schemeClr>
              </a:solidFill>
              <a:latin typeface="Times New Roman" panose="02020603050405020304" pitchFamily="18" charset="0"/>
              <a:cs typeface="Times New Roman" panose="02020603050405020304" pitchFamily="18" charset="0"/>
            </a:endParaRPr>
          </a:p>
          <a:p>
            <a:pPr marL="0" algn="ctr">
              <a:spcBef>
                <a:spcPts val="0"/>
              </a:spcBef>
              <a:buNone/>
            </a:pPr>
            <a:r>
              <a:rPr lang="it-IT" sz="2800" dirty="0">
                <a:solidFill>
                  <a:schemeClr val="tx1">
                    <a:lumMod val="50000"/>
                  </a:schemeClr>
                </a:solidFill>
                <a:latin typeface="Times New Roman" panose="02020603050405020304" pitchFamily="18" charset="0"/>
                <a:cs typeface="Times New Roman" panose="02020603050405020304" pitchFamily="18" charset="0"/>
              </a:rPr>
              <a:t>Percorsi di </a:t>
            </a:r>
            <a:r>
              <a:rPr lang="it-IT" sz="2800" b="1" i="1" u="sng" dirty="0">
                <a:solidFill>
                  <a:schemeClr val="tx1">
                    <a:lumMod val="50000"/>
                  </a:schemeClr>
                </a:solidFill>
                <a:latin typeface="Times New Roman" panose="02020603050405020304" pitchFamily="18" charset="0"/>
                <a:cs typeface="Times New Roman" panose="02020603050405020304" pitchFamily="18" charset="0"/>
              </a:rPr>
              <a:t>induction</a:t>
            </a:r>
            <a:r>
              <a:rPr lang="it-IT" sz="2800" dirty="0">
                <a:solidFill>
                  <a:schemeClr val="tx1">
                    <a:lumMod val="50000"/>
                  </a:schemeClr>
                </a:solidFill>
                <a:latin typeface="Times New Roman" panose="02020603050405020304" pitchFamily="18" charset="0"/>
                <a:cs typeface="Times New Roman" panose="02020603050405020304" pitchFamily="18" charset="0"/>
              </a:rPr>
              <a:t> si caratterizzano per un «</a:t>
            </a:r>
            <a:r>
              <a:rPr lang="it-IT" sz="2800" b="1" u="sng" dirty="0">
                <a:solidFill>
                  <a:schemeClr val="tx1">
                    <a:lumMod val="50000"/>
                  </a:schemeClr>
                </a:solidFill>
                <a:latin typeface="Times New Roman" panose="02020603050405020304" pitchFamily="18" charset="0"/>
                <a:cs typeface="Times New Roman" panose="02020603050405020304" pitchFamily="18" charset="0"/>
              </a:rPr>
              <a:t>modello</a:t>
            </a:r>
            <a:r>
              <a:rPr lang="it-IT" sz="2800" u="sng" dirty="0">
                <a:solidFill>
                  <a:schemeClr val="tx1">
                    <a:lumMod val="50000"/>
                  </a:schemeClr>
                </a:solidFill>
                <a:latin typeface="Times New Roman" panose="02020603050405020304" pitchFamily="18" charset="0"/>
                <a:cs typeface="Times New Roman" panose="02020603050405020304" pitchFamily="18" charset="0"/>
              </a:rPr>
              <a:t> </a:t>
            </a:r>
            <a:r>
              <a:rPr lang="it-IT" sz="2800" b="1" u="sng" dirty="0">
                <a:solidFill>
                  <a:schemeClr val="tx1">
                    <a:lumMod val="50000"/>
                  </a:schemeClr>
                </a:solidFill>
                <a:latin typeface="Times New Roman" panose="02020603050405020304" pitchFamily="18" charset="0"/>
                <a:cs typeface="Times New Roman" panose="02020603050405020304" pitchFamily="18" charset="0"/>
              </a:rPr>
              <a:t>di alternanza</a:t>
            </a:r>
            <a:r>
              <a:rPr lang="it-IT" sz="2800" dirty="0">
                <a:solidFill>
                  <a:schemeClr val="tx1">
                    <a:lumMod val="50000"/>
                  </a:schemeClr>
                </a:solidFill>
                <a:latin typeface="Times New Roman" panose="02020603050405020304" pitchFamily="18" charset="0"/>
                <a:cs typeface="Times New Roman" panose="02020603050405020304" pitchFamily="18" charset="0"/>
              </a:rPr>
              <a:t>» che valorizza la </a:t>
            </a:r>
            <a:r>
              <a:rPr lang="it-IT" sz="2800" b="1" u="sng" dirty="0">
                <a:solidFill>
                  <a:schemeClr val="tx1">
                    <a:lumMod val="50000"/>
                  </a:schemeClr>
                </a:solidFill>
                <a:latin typeface="Times New Roman" panose="02020603050405020304" pitchFamily="18" charset="0"/>
                <a:cs typeface="Times New Roman" panose="02020603050405020304" pitchFamily="18" charset="0"/>
              </a:rPr>
              <a:t>ricorsività</a:t>
            </a:r>
            <a:r>
              <a:rPr lang="it-IT" sz="2800" dirty="0">
                <a:solidFill>
                  <a:schemeClr val="tx1">
                    <a:lumMod val="50000"/>
                  </a:schemeClr>
                </a:solidFill>
                <a:latin typeface="Times New Roman" panose="02020603050405020304" pitchFamily="18" charset="0"/>
                <a:cs typeface="Times New Roman" panose="02020603050405020304" pitchFamily="18" charset="0"/>
              </a:rPr>
              <a:t> tra </a:t>
            </a:r>
            <a:r>
              <a:rPr lang="it-IT" sz="2800" b="1" u="sng" dirty="0">
                <a:solidFill>
                  <a:schemeClr val="tx1">
                    <a:lumMod val="50000"/>
                  </a:schemeClr>
                </a:solidFill>
                <a:latin typeface="Times New Roman" panose="02020603050405020304" pitchFamily="18" charset="0"/>
                <a:cs typeface="Times New Roman" panose="02020603050405020304" pitchFamily="18" charset="0"/>
              </a:rPr>
              <a:t>immersione</a:t>
            </a:r>
            <a:r>
              <a:rPr lang="it-IT" sz="2800" dirty="0">
                <a:solidFill>
                  <a:schemeClr val="tx1">
                    <a:lumMod val="50000"/>
                  </a:schemeClr>
                </a:solidFill>
                <a:latin typeface="Times New Roman" panose="02020603050405020304" pitchFamily="18" charset="0"/>
                <a:cs typeface="Times New Roman" panose="02020603050405020304" pitchFamily="18" charset="0"/>
              </a:rPr>
              <a:t> nelle pratiche </a:t>
            </a:r>
          </a:p>
          <a:p>
            <a:pPr marL="0" algn="ctr">
              <a:spcBef>
                <a:spcPts val="0"/>
              </a:spcBef>
              <a:buNone/>
            </a:pPr>
            <a:r>
              <a:rPr lang="it-IT" sz="2800" dirty="0">
                <a:solidFill>
                  <a:schemeClr val="tx1">
                    <a:lumMod val="50000"/>
                  </a:schemeClr>
                </a:solidFill>
                <a:latin typeface="Times New Roman" panose="02020603050405020304" pitchFamily="18" charset="0"/>
                <a:cs typeface="Times New Roman" panose="02020603050405020304" pitchFamily="18" charset="0"/>
              </a:rPr>
              <a:t>e </a:t>
            </a:r>
            <a:r>
              <a:rPr lang="it-IT" sz="2800" b="1" u="sng" dirty="0">
                <a:solidFill>
                  <a:schemeClr val="tx1">
                    <a:lumMod val="50000"/>
                  </a:schemeClr>
                </a:solidFill>
                <a:latin typeface="Times New Roman" panose="02020603050405020304" pitchFamily="18" charset="0"/>
                <a:cs typeface="Times New Roman" panose="02020603050405020304" pitchFamily="18" charset="0"/>
              </a:rPr>
              <a:t>distanziamento</a:t>
            </a:r>
            <a:r>
              <a:rPr lang="it-IT" sz="2800" dirty="0">
                <a:solidFill>
                  <a:schemeClr val="tx1">
                    <a:lumMod val="50000"/>
                  </a:schemeClr>
                </a:solidFill>
                <a:latin typeface="Times New Roman" panose="02020603050405020304" pitchFamily="18" charset="0"/>
                <a:cs typeface="Times New Roman" panose="02020603050405020304" pitchFamily="18" charset="0"/>
              </a:rPr>
              <a:t> riflessivo</a:t>
            </a:r>
          </a:p>
          <a:p>
            <a:pPr marL="0" algn="ctr">
              <a:spcBef>
                <a:spcPts val="0"/>
              </a:spcBef>
              <a:buNone/>
            </a:pPr>
            <a:endParaRPr lang="it-IT" sz="2800" dirty="0">
              <a:solidFill>
                <a:schemeClr val="tx1">
                  <a:lumMod val="50000"/>
                </a:schemeClr>
              </a:solidFill>
              <a:latin typeface="Times New Roman" panose="02020603050405020304" pitchFamily="18" charset="0"/>
              <a:cs typeface="Times New Roman" panose="02020603050405020304" pitchFamily="18" charset="0"/>
            </a:endParaRPr>
          </a:p>
          <a:p>
            <a:pPr marL="0" algn="ctr">
              <a:spcBef>
                <a:spcPts val="0"/>
              </a:spcBef>
              <a:buNone/>
            </a:pPr>
            <a:r>
              <a:rPr lang="it-IT" sz="2800" dirty="0">
                <a:solidFill>
                  <a:schemeClr val="tx1">
                    <a:lumMod val="50000"/>
                  </a:schemeClr>
                </a:solidFill>
                <a:latin typeface="Times New Roman" panose="02020603050405020304" pitchFamily="18" charset="0"/>
                <a:cs typeface="Times New Roman" panose="02020603050405020304" pitchFamily="18" charset="0"/>
              </a:rPr>
              <a:t>Secondo tale visione, l’agire didattico è </a:t>
            </a:r>
            <a:r>
              <a:rPr lang="it-IT" sz="2800" b="1" u="sng" dirty="0">
                <a:solidFill>
                  <a:schemeClr val="tx1">
                    <a:lumMod val="50000"/>
                  </a:schemeClr>
                </a:solidFill>
                <a:latin typeface="Times New Roman" panose="02020603050405020304" pitchFamily="18" charset="0"/>
                <a:cs typeface="Times New Roman" panose="02020603050405020304" pitchFamily="18" charset="0"/>
              </a:rPr>
              <a:t>luogo</a:t>
            </a:r>
            <a:r>
              <a:rPr lang="it-IT" sz="2800" dirty="0">
                <a:solidFill>
                  <a:schemeClr val="tx1">
                    <a:lumMod val="50000"/>
                  </a:schemeClr>
                </a:solidFill>
                <a:latin typeface="Times New Roman" panose="02020603050405020304" pitchFamily="18" charset="0"/>
                <a:cs typeface="Times New Roman" panose="02020603050405020304" pitchFamily="18" charset="0"/>
              </a:rPr>
              <a:t> privilegiato </a:t>
            </a:r>
          </a:p>
          <a:p>
            <a:pPr marL="0" algn="ctr">
              <a:spcBef>
                <a:spcPts val="0"/>
              </a:spcBef>
              <a:buNone/>
            </a:pPr>
            <a:r>
              <a:rPr lang="it-IT" sz="2800" dirty="0">
                <a:solidFill>
                  <a:schemeClr val="tx1">
                    <a:lumMod val="50000"/>
                  </a:schemeClr>
                </a:solidFill>
                <a:latin typeface="Times New Roman" panose="02020603050405020304" pitchFamily="18" charset="0"/>
                <a:cs typeface="Times New Roman" panose="02020603050405020304" pitchFamily="18" charset="0"/>
              </a:rPr>
              <a:t>per </a:t>
            </a:r>
            <a:r>
              <a:rPr lang="it-IT" sz="2800" b="1" u="sng" dirty="0">
                <a:solidFill>
                  <a:schemeClr val="tx1">
                    <a:lumMod val="50000"/>
                  </a:schemeClr>
                </a:solidFill>
                <a:latin typeface="Times New Roman" panose="02020603050405020304" pitchFamily="18" charset="0"/>
                <a:cs typeface="Times New Roman" panose="02020603050405020304" pitchFamily="18" charset="0"/>
              </a:rPr>
              <a:t>esplorare</a:t>
            </a:r>
            <a:r>
              <a:rPr lang="it-IT" sz="2800" dirty="0">
                <a:solidFill>
                  <a:schemeClr val="tx1">
                    <a:lumMod val="50000"/>
                  </a:schemeClr>
                </a:solidFill>
                <a:latin typeface="Times New Roman" panose="02020603050405020304" pitchFamily="18" charset="0"/>
                <a:cs typeface="Times New Roman" panose="02020603050405020304" pitchFamily="18" charset="0"/>
              </a:rPr>
              <a:t> l’insegnamento e per </a:t>
            </a:r>
            <a:r>
              <a:rPr lang="it-IT" sz="2800" b="1" u="sng" dirty="0">
                <a:solidFill>
                  <a:schemeClr val="tx1">
                    <a:lumMod val="50000"/>
                  </a:schemeClr>
                </a:solidFill>
                <a:latin typeface="Times New Roman" panose="02020603050405020304" pitchFamily="18" charset="0"/>
                <a:cs typeface="Times New Roman" panose="02020603050405020304" pitchFamily="18" charset="0"/>
              </a:rPr>
              <a:t>raccordare</a:t>
            </a:r>
            <a:r>
              <a:rPr lang="it-IT" sz="2800" dirty="0">
                <a:solidFill>
                  <a:schemeClr val="tx1">
                    <a:lumMod val="50000"/>
                  </a:schemeClr>
                </a:solidFill>
                <a:latin typeface="Times New Roman" panose="02020603050405020304" pitchFamily="18" charset="0"/>
                <a:cs typeface="Times New Roman" panose="02020603050405020304" pitchFamily="18" charset="0"/>
              </a:rPr>
              <a:t> saperi teorici e pratici </a:t>
            </a:r>
          </a:p>
          <a:p>
            <a:pPr marL="0" algn="ctr">
              <a:spcBef>
                <a:spcPts val="0"/>
              </a:spcBef>
              <a:buNone/>
            </a:pPr>
            <a:r>
              <a:rPr lang="it-IT" sz="2800" dirty="0">
                <a:solidFill>
                  <a:schemeClr val="tx1">
                    <a:lumMod val="50000"/>
                  </a:schemeClr>
                </a:solidFill>
                <a:latin typeface="Times New Roman" panose="02020603050405020304" pitchFamily="18" charset="0"/>
                <a:cs typeface="Times New Roman" panose="02020603050405020304" pitchFamily="18" charset="0"/>
              </a:rPr>
              <a:t>all’interno della professione e può trovare nei processi </a:t>
            </a:r>
          </a:p>
          <a:p>
            <a:pPr marL="0" algn="ctr">
              <a:spcBef>
                <a:spcPts val="0"/>
              </a:spcBef>
              <a:buNone/>
            </a:pPr>
            <a:r>
              <a:rPr lang="it-IT" sz="2800" dirty="0">
                <a:solidFill>
                  <a:schemeClr val="tx1">
                    <a:lumMod val="50000"/>
                  </a:schemeClr>
                </a:solidFill>
                <a:latin typeface="Times New Roman" panose="02020603050405020304" pitchFamily="18" charset="0"/>
                <a:cs typeface="Times New Roman" panose="02020603050405020304" pitchFamily="18" charset="0"/>
              </a:rPr>
              <a:t>di </a:t>
            </a:r>
            <a:r>
              <a:rPr lang="it-IT" sz="2800" b="1" u="sng" dirty="0">
                <a:solidFill>
                  <a:schemeClr val="tx1">
                    <a:lumMod val="50000"/>
                  </a:schemeClr>
                </a:solidFill>
                <a:latin typeface="Times New Roman" panose="02020603050405020304" pitchFamily="18" charset="0"/>
                <a:cs typeface="Times New Roman" panose="02020603050405020304" pitchFamily="18" charset="0"/>
              </a:rPr>
              <a:t>co-esplicitazione</a:t>
            </a:r>
            <a:r>
              <a:rPr lang="it-IT" sz="2800" dirty="0">
                <a:solidFill>
                  <a:schemeClr val="tx1">
                    <a:lumMod val="50000"/>
                  </a:schemeClr>
                </a:solidFill>
                <a:latin typeface="Times New Roman" panose="02020603050405020304" pitchFamily="18" charset="0"/>
                <a:cs typeface="Times New Roman" panose="02020603050405020304" pitchFamily="18" charset="0"/>
              </a:rPr>
              <a:t> tra pari sostegni concreti </a:t>
            </a:r>
          </a:p>
          <a:p>
            <a:pPr marL="0" algn="ctr">
              <a:spcBef>
                <a:spcPts val="0"/>
              </a:spcBef>
              <a:buNone/>
            </a:pPr>
            <a:r>
              <a:rPr lang="it-IT" sz="2800" dirty="0">
                <a:solidFill>
                  <a:schemeClr val="tx1">
                    <a:lumMod val="50000"/>
                  </a:schemeClr>
                </a:solidFill>
                <a:latin typeface="Times New Roman" panose="02020603050405020304" pitchFamily="18" charset="0"/>
                <a:cs typeface="Times New Roman" panose="02020603050405020304" pitchFamily="18" charset="0"/>
              </a:rPr>
              <a:t>allo sviluppo </a:t>
            </a:r>
            <a:r>
              <a:rPr lang="it-IT" sz="2800" b="1" u="sng" dirty="0">
                <a:solidFill>
                  <a:schemeClr val="tx1">
                    <a:lumMod val="50000"/>
                  </a:schemeClr>
                </a:solidFill>
                <a:latin typeface="Times New Roman" panose="02020603050405020304" pitchFamily="18" charset="0"/>
                <a:cs typeface="Times New Roman" panose="02020603050405020304" pitchFamily="18" charset="0"/>
              </a:rPr>
              <a:t>intenzionale</a:t>
            </a:r>
            <a:r>
              <a:rPr lang="it-IT" sz="2800" dirty="0">
                <a:solidFill>
                  <a:schemeClr val="tx1">
                    <a:lumMod val="50000"/>
                  </a:schemeClr>
                </a:solidFill>
                <a:latin typeface="Times New Roman" panose="02020603050405020304" pitchFamily="18" charset="0"/>
                <a:cs typeface="Times New Roman" panose="02020603050405020304" pitchFamily="18" charset="0"/>
              </a:rPr>
              <a:t> della professionalità</a:t>
            </a:r>
            <a:endParaRPr lang="it-IT"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2330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CD4E61B-0BD5-63F2-90FD-599578DFBDD5}"/>
              </a:ext>
            </a:extLst>
          </p:cNvPr>
          <p:cNvSpPr txBox="1"/>
          <p:nvPr/>
        </p:nvSpPr>
        <p:spPr>
          <a:xfrm>
            <a:off x="457200" y="162233"/>
            <a:ext cx="11356257" cy="6863417"/>
          </a:xfrm>
          <a:prstGeom prst="rect">
            <a:avLst/>
          </a:prstGeom>
          <a:noFill/>
        </p:spPr>
        <p:txBody>
          <a:bodyPr wrap="square">
            <a:spAutoFit/>
          </a:bodyPr>
          <a:lstStyle/>
          <a:p>
            <a:pPr algn="ctr"/>
            <a:r>
              <a:rPr lang="it-IT" sz="2000" b="0" i="0" u="none" strike="noStrike" baseline="0" dirty="0">
                <a:solidFill>
                  <a:srgbClr val="000000"/>
                </a:solidFill>
                <a:latin typeface="Times New Roman" panose="02020603050405020304" pitchFamily="18" charset="0"/>
              </a:rPr>
              <a:t>All’attività del docente tutor è riconosciuto un </a:t>
            </a:r>
            <a:r>
              <a:rPr lang="it-IT" sz="2000" b="1" i="0" u="sng" strike="noStrike" baseline="0" dirty="0">
                <a:solidFill>
                  <a:srgbClr val="000000"/>
                </a:solidFill>
                <a:latin typeface="Times New Roman" panose="02020603050405020304" pitchFamily="18" charset="0"/>
              </a:rPr>
              <a:t>compenso</a:t>
            </a:r>
            <a:r>
              <a:rPr lang="it-IT" sz="2000" b="0" i="0" u="none" strike="noStrike" baseline="0" dirty="0">
                <a:solidFill>
                  <a:srgbClr val="000000"/>
                </a:solidFill>
                <a:latin typeface="Times New Roman" panose="02020603050405020304" pitchFamily="18" charset="0"/>
              </a:rPr>
              <a:t> economico </a:t>
            </a:r>
          </a:p>
          <a:p>
            <a:pPr algn="ctr"/>
            <a:r>
              <a:rPr lang="it-IT" sz="2000" b="0" i="0" u="none" strike="noStrike" baseline="0" dirty="0">
                <a:solidFill>
                  <a:srgbClr val="000000"/>
                </a:solidFill>
                <a:latin typeface="Times New Roman" panose="02020603050405020304" pitchFamily="18" charset="0"/>
              </a:rPr>
              <a:t>nell’ambito delle risorse assegnate all’istituzione scolastica per il MOF</a:t>
            </a:r>
          </a:p>
          <a:p>
            <a:pPr algn="ctr"/>
            <a:r>
              <a:rPr lang="it-IT" sz="2000" b="0" i="0" u="none" strike="noStrike" baseline="0" dirty="0">
                <a:solidFill>
                  <a:srgbClr val="000000"/>
                </a:solidFill>
                <a:latin typeface="Times New Roman" panose="02020603050405020304" pitchFamily="18" charset="0"/>
              </a:rPr>
              <a:t>Al docente tutor è riconosciuta, altresì, specifica </a:t>
            </a:r>
            <a:r>
              <a:rPr lang="it-IT" sz="2000" b="1" i="0" u="sng" strike="noStrike" baseline="0" dirty="0">
                <a:solidFill>
                  <a:srgbClr val="000000"/>
                </a:solidFill>
                <a:latin typeface="Times New Roman" panose="02020603050405020304" pitchFamily="18" charset="0"/>
              </a:rPr>
              <a:t>attestazione</a:t>
            </a:r>
            <a:r>
              <a:rPr lang="it-IT" sz="2000" b="0" i="0" u="none" strike="noStrike" baseline="0" dirty="0">
                <a:solidFill>
                  <a:srgbClr val="000000"/>
                </a:solidFill>
                <a:latin typeface="Times New Roman" panose="02020603050405020304" pitchFamily="18" charset="0"/>
              </a:rPr>
              <a:t> dell’attività svolta, </a:t>
            </a:r>
          </a:p>
          <a:p>
            <a:pPr algn="ctr"/>
            <a:r>
              <a:rPr lang="it-IT" sz="2000" b="0" i="0" u="none" strike="noStrike" baseline="0" dirty="0">
                <a:solidFill>
                  <a:srgbClr val="000000"/>
                </a:solidFill>
                <a:latin typeface="Times New Roman" panose="02020603050405020304" pitchFamily="18" charset="0"/>
              </a:rPr>
              <a:t>inserita nel curriculum professionale, parte integrante del fascicolo personale</a:t>
            </a:r>
          </a:p>
          <a:p>
            <a:pPr algn="ctr"/>
            <a:endParaRPr lang="it-IT" sz="2000" dirty="0">
              <a:solidFill>
                <a:srgbClr val="000000"/>
              </a:solidFill>
              <a:latin typeface="Times New Roman" panose="02020603050405020304" pitchFamily="18" charset="0"/>
            </a:endParaRPr>
          </a:p>
          <a:p>
            <a:pPr algn="ctr"/>
            <a:r>
              <a:rPr lang="it-IT" sz="2000" b="0" i="0" u="none" strike="noStrike" baseline="0" dirty="0">
                <a:solidFill>
                  <a:srgbClr val="000000"/>
                </a:solidFill>
                <a:latin typeface="Times New Roman" panose="02020603050405020304" pitchFamily="18" charset="0"/>
              </a:rPr>
              <a:t>Al termine dell’anno scolastico di svolgimento del percorso di formazione e periodo annuale di prova in servizio, nell’intervallo temporale che intercorre tra il </a:t>
            </a:r>
            <a:r>
              <a:rPr lang="it-IT" sz="2000" b="1" i="0" u="sng" strike="noStrike" baseline="0" dirty="0">
                <a:solidFill>
                  <a:srgbClr val="000000"/>
                </a:solidFill>
                <a:latin typeface="Times New Roman" panose="02020603050405020304" pitchFamily="18" charset="0"/>
              </a:rPr>
              <a:t>termine</a:t>
            </a:r>
            <a:r>
              <a:rPr lang="it-IT" sz="2000" b="0" i="0" u="none" strike="noStrike" baseline="0" dirty="0">
                <a:solidFill>
                  <a:srgbClr val="000000"/>
                </a:solidFill>
                <a:latin typeface="Times New Roman" panose="02020603050405020304" pitchFamily="18" charset="0"/>
              </a:rPr>
              <a:t> delle attività didattiche, </a:t>
            </a:r>
          </a:p>
          <a:p>
            <a:pPr algn="ctr"/>
            <a:r>
              <a:rPr lang="it-IT" sz="2000" b="0" i="0" u="none" strike="noStrike" baseline="0" dirty="0">
                <a:solidFill>
                  <a:srgbClr val="000000"/>
                </a:solidFill>
                <a:latin typeface="Times New Roman" panose="02020603050405020304" pitchFamily="18" charset="0"/>
              </a:rPr>
              <a:t>compresi gli esami di qualifica e di Stato, e la </a:t>
            </a:r>
            <a:r>
              <a:rPr lang="it-IT" sz="2000" b="1" i="0" u="sng" strike="noStrike" baseline="0" dirty="0">
                <a:solidFill>
                  <a:srgbClr val="000000"/>
                </a:solidFill>
                <a:latin typeface="Times New Roman" panose="02020603050405020304" pitchFamily="18" charset="0"/>
              </a:rPr>
              <a:t>conclusione</a:t>
            </a:r>
            <a:r>
              <a:rPr lang="it-IT" sz="2000" b="0" i="0" u="none" strike="noStrike" baseline="0" dirty="0">
                <a:solidFill>
                  <a:srgbClr val="000000"/>
                </a:solidFill>
                <a:latin typeface="Times New Roman" panose="02020603050405020304" pitchFamily="18" charset="0"/>
              </a:rPr>
              <a:t> dell’anno scolastico, </a:t>
            </a:r>
          </a:p>
          <a:p>
            <a:pPr algn="ctr"/>
            <a:r>
              <a:rPr lang="it-IT" sz="2000" b="0" i="0" u="none" strike="noStrike" baseline="0" dirty="0">
                <a:solidFill>
                  <a:srgbClr val="000000"/>
                </a:solidFill>
                <a:latin typeface="Times New Roman" panose="02020603050405020304" pitchFamily="18" charset="0"/>
              </a:rPr>
              <a:t>il Comitato di Valutazione è convocato dal DS</a:t>
            </a:r>
            <a:endParaRPr lang="it-IT" sz="2000" dirty="0">
              <a:solidFill>
                <a:srgbClr val="000000"/>
              </a:solidFill>
              <a:latin typeface="Times New Roman" panose="02020603050405020304" pitchFamily="18" charset="0"/>
            </a:endParaRPr>
          </a:p>
          <a:p>
            <a:pPr algn="ctr"/>
            <a:r>
              <a:rPr lang="it-IT" sz="2000" b="0" i="0" u="none" strike="noStrike" baseline="0" dirty="0">
                <a:solidFill>
                  <a:srgbClr val="000000"/>
                </a:solidFill>
                <a:latin typeface="Times New Roman" panose="02020603050405020304" pitchFamily="18" charset="0"/>
              </a:rPr>
              <a:t>per procedere all’</a:t>
            </a:r>
            <a:r>
              <a:rPr lang="it-IT" sz="2000" b="1" i="0" u="sng" strike="noStrike" baseline="0" dirty="0">
                <a:solidFill>
                  <a:srgbClr val="000000"/>
                </a:solidFill>
                <a:latin typeface="Times New Roman" panose="02020603050405020304" pitchFamily="18" charset="0"/>
              </a:rPr>
              <a:t>accertamento</a:t>
            </a:r>
            <a:r>
              <a:rPr lang="it-IT" sz="2000" b="0" i="0" u="none" strike="noStrike" baseline="0" dirty="0">
                <a:solidFill>
                  <a:srgbClr val="000000"/>
                </a:solidFill>
                <a:latin typeface="Times New Roman" panose="02020603050405020304" pitchFamily="18" charset="0"/>
              </a:rPr>
              <a:t> di cui all’art. 4</a:t>
            </a:r>
            <a:r>
              <a:rPr lang="it-IT" sz="2000" dirty="0">
                <a:solidFill>
                  <a:srgbClr val="000000"/>
                </a:solidFill>
                <a:latin typeface="Times New Roman" panose="02020603050405020304" pitchFamily="18" charset="0"/>
              </a:rPr>
              <a:t> </a:t>
            </a:r>
            <a:r>
              <a:rPr lang="it-IT" sz="2000" b="0" i="0" u="none" strike="noStrike" baseline="0" dirty="0">
                <a:solidFill>
                  <a:srgbClr val="000000"/>
                </a:solidFill>
                <a:latin typeface="Times New Roman" panose="02020603050405020304" pitchFamily="18" charset="0"/>
              </a:rPr>
              <a:t>comma 2 </a:t>
            </a:r>
            <a:r>
              <a:rPr lang="it-IT" sz="2000" i="0" u="none" strike="noStrike" baseline="0" dirty="0">
                <a:latin typeface="Times New Roman" panose="02020603050405020304" pitchFamily="18" charset="0"/>
                <a:cs typeface="Times New Roman" panose="02020603050405020304" pitchFamily="18" charset="0"/>
              </a:rPr>
              <a:t>DM n. 226/2022 </a:t>
            </a:r>
          </a:p>
          <a:p>
            <a:pPr algn="ctr"/>
            <a:r>
              <a:rPr lang="it-IT" sz="2000" b="0" i="0" u="none" strike="noStrike" baseline="0" dirty="0">
                <a:solidFill>
                  <a:srgbClr val="000000"/>
                </a:solidFill>
                <a:latin typeface="Times New Roman" panose="02020603050405020304" pitchFamily="18" charset="0"/>
              </a:rPr>
              <a:t>e conseguentemente all’espressione del </a:t>
            </a:r>
            <a:r>
              <a:rPr lang="it-IT" sz="2000" b="1" i="0" u="sng" strike="noStrike" baseline="0" dirty="0">
                <a:solidFill>
                  <a:srgbClr val="000000"/>
                </a:solidFill>
                <a:latin typeface="Times New Roman" panose="02020603050405020304" pitchFamily="18" charset="0"/>
              </a:rPr>
              <a:t>parere</a:t>
            </a:r>
            <a:r>
              <a:rPr lang="it-IT" sz="2000" b="0" i="0" u="none" strike="noStrike" baseline="0" dirty="0">
                <a:solidFill>
                  <a:srgbClr val="000000"/>
                </a:solidFill>
                <a:latin typeface="Times New Roman" panose="02020603050405020304" pitchFamily="18" charset="0"/>
              </a:rPr>
              <a:t> sul </a:t>
            </a:r>
            <a:r>
              <a:rPr lang="it-IT" sz="2000" b="1" i="0" u="sng" strike="noStrike" baseline="0" dirty="0">
                <a:solidFill>
                  <a:srgbClr val="000000"/>
                </a:solidFill>
                <a:latin typeface="Times New Roman" panose="02020603050405020304" pitchFamily="18" charset="0"/>
              </a:rPr>
              <a:t>superamento</a:t>
            </a:r>
            <a:r>
              <a:rPr lang="it-IT" sz="2000" b="0" i="0" u="none" strike="noStrike" baseline="0" dirty="0">
                <a:solidFill>
                  <a:srgbClr val="000000"/>
                </a:solidFill>
                <a:latin typeface="Times New Roman" panose="02020603050405020304" pitchFamily="18" charset="0"/>
              </a:rPr>
              <a:t> </a:t>
            </a:r>
          </a:p>
          <a:p>
            <a:pPr algn="ctr"/>
            <a:r>
              <a:rPr lang="it-IT" sz="2000" b="0" i="0" u="none" strike="noStrike" baseline="0" dirty="0">
                <a:solidFill>
                  <a:srgbClr val="000000"/>
                </a:solidFill>
                <a:latin typeface="Times New Roman" panose="02020603050405020304" pitchFamily="18" charset="0"/>
              </a:rPr>
              <a:t>del percorso di formazione e periodo annuale di prova in servizio</a:t>
            </a:r>
          </a:p>
          <a:p>
            <a:pPr algn="ctr"/>
            <a:endParaRPr lang="it-IT" sz="2000" dirty="0">
              <a:solidFill>
                <a:srgbClr val="000000"/>
              </a:solidFill>
              <a:latin typeface="Times New Roman" panose="02020603050405020304" pitchFamily="18" charset="0"/>
            </a:endParaRPr>
          </a:p>
          <a:p>
            <a:r>
              <a:rPr lang="it-IT" sz="2000" b="0" i="0" u="none" strike="noStrike" baseline="0" dirty="0">
                <a:latin typeface="Times New Roman" panose="02020603050405020304" pitchFamily="18" charset="0"/>
              </a:rPr>
              <a:t>Ai fini di tale </a:t>
            </a:r>
            <a:r>
              <a:rPr lang="it-IT" sz="2000" b="1" i="0" u="sng" strike="noStrike" baseline="0" dirty="0">
                <a:latin typeface="Times New Roman" panose="02020603050405020304" pitchFamily="18" charset="0"/>
              </a:rPr>
              <a:t>accertamento</a:t>
            </a:r>
            <a:r>
              <a:rPr lang="it-IT" sz="2000" b="0" i="0" u="none" strike="noStrike" baseline="0" dirty="0">
                <a:latin typeface="Times New Roman" panose="02020603050405020304" pitchFamily="18" charset="0"/>
              </a:rPr>
              <a:t>, il docente neoassunto sostiene un </a:t>
            </a:r>
            <a:r>
              <a:rPr lang="it-IT" sz="2000" b="1" i="0" u="sng" strike="noStrike" baseline="0" dirty="0">
                <a:latin typeface="Times New Roman" panose="02020603050405020304" pitchFamily="18" charset="0"/>
              </a:rPr>
              <a:t>colloquio</a:t>
            </a:r>
            <a:r>
              <a:rPr lang="it-IT" sz="2000" b="0" i="0" u="none" strike="noStrike" baseline="0" dirty="0">
                <a:latin typeface="Times New Roman" panose="02020603050405020304" pitchFamily="18" charset="0"/>
              </a:rPr>
              <a:t> innanzi al Comitato di Valutazione.</a:t>
            </a:r>
          </a:p>
          <a:p>
            <a:pPr algn="ctr"/>
            <a:r>
              <a:rPr lang="it-IT" sz="2000" dirty="0">
                <a:latin typeface="Times New Roman" panose="02020603050405020304" pitchFamily="18" charset="0"/>
              </a:rPr>
              <a:t>I</a:t>
            </a:r>
            <a:r>
              <a:rPr lang="it-IT" sz="2000" b="0" i="0" u="none" strike="noStrike" baseline="0" dirty="0">
                <a:latin typeface="Times New Roman" panose="02020603050405020304" pitchFamily="18" charset="0"/>
              </a:rPr>
              <a:t>l colloquio prende avvio dalla </a:t>
            </a:r>
            <a:r>
              <a:rPr lang="it-IT" sz="2000" b="1" i="0" u="sng" strike="noStrike" baseline="0" dirty="0">
                <a:latin typeface="Times New Roman" panose="02020603050405020304" pitchFamily="18" charset="0"/>
              </a:rPr>
              <a:t>presentazione</a:t>
            </a:r>
            <a:r>
              <a:rPr lang="it-IT" sz="2000" b="0" i="0" u="none" strike="noStrike" baseline="0" dirty="0">
                <a:latin typeface="Times New Roman" panose="02020603050405020304" pitchFamily="18" charset="0"/>
              </a:rPr>
              <a:t> delle attività di </a:t>
            </a:r>
            <a:r>
              <a:rPr lang="it-IT" sz="2000" b="1" i="0" u="sng" strike="noStrike" baseline="0" dirty="0">
                <a:latin typeface="Times New Roman" panose="02020603050405020304" pitchFamily="18" charset="0"/>
              </a:rPr>
              <a:t>insegnamento</a:t>
            </a:r>
            <a:r>
              <a:rPr lang="it-IT" sz="2000" b="0" i="0" u="none" strike="noStrike" baseline="0" dirty="0">
                <a:latin typeface="Times New Roman" panose="02020603050405020304" pitchFamily="18" charset="0"/>
              </a:rPr>
              <a:t> e </a:t>
            </a:r>
            <a:r>
              <a:rPr lang="it-IT" sz="2000" b="1" i="0" u="sng" strike="noStrike" baseline="0" dirty="0">
                <a:latin typeface="Times New Roman" panose="02020603050405020304" pitchFamily="18" charset="0"/>
              </a:rPr>
              <a:t>formazione</a:t>
            </a:r>
            <a:r>
              <a:rPr lang="it-IT" sz="2000" b="0" i="0" u="none" strike="noStrike" baseline="0" dirty="0">
                <a:latin typeface="Times New Roman" panose="02020603050405020304" pitchFamily="18" charset="0"/>
              </a:rPr>
              <a:t> e della relativa </a:t>
            </a:r>
            <a:r>
              <a:rPr lang="it-IT" sz="2000" b="1" i="0" u="sng" strike="noStrike" baseline="0" dirty="0">
                <a:latin typeface="Times New Roman" panose="02020603050405020304" pitchFamily="18" charset="0"/>
              </a:rPr>
              <a:t>documentazione</a:t>
            </a:r>
            <a:r>
              <a:rPr lang="it-IT" sz="2000" b="0" i="0" u="none" strike="noStrike" baseline="0" dirty="0">
                <a:latin typeface="Times New Roman" panose="02020603050405020304" pitchFamily="18" charset="0"/>
              </a:rPr>
              <a:t> contenuta nel </a:t>
            </a:r>
            <a:r>
              <a:rPr lang="it-IT" sz="2000" b="1" i="0" u="sng" strike="noStrike" baseline="0" dirty="0">
                <a:latin typeface="Times New Roman" panose="02020603050405020304" pitchFamily="18" charset="0"/>
              </a:rPr>
              <a:t>portfolio professionale</a:t>
            </a:r>
            <a:r>
              <a:rPr lang="it-IT" sz="2000" b="0" i="0" u="none" strike="noStrike" baseline="0" dirty="0">
                <a:latin typeface="Times New Roman" panose="02020603050405020304" pitchFamily="18" charset="0"/>
              </a:rPr>
              <a:t>, consegnato preliminarmente al DS </a:t>
            </a:r>
          </a:p>
          <a:p>
            <a:pPr algn="ctr"/>
            <a:r>
              <a:rPr lang="it-IT" sz="2000" b="0" i="0" u="none" strike="noStrike" baseline="0" dirty="0">
                <a:latin typeface="Times New Roman" panose="02020603050405020304" pitchFamily="18" charset="0"/>
              </a:rPr>
              <a:t>che lo </a:t>
            </a:r>
            <a:r>
              <a:rPr lang="it-IT" sz="2000" b="1" i="0" u="sng" strike="noStrike" baseline="0" dirty="0">
                <a:latin typeface="Times New Roman" panose="02020603050405020304" pitchFamily="18" charset="0"/>
              </a:rPr>
              <a:t>trasmette</a:t>
            </a:r>
            <a:r>
              <a:rPr lang="it-IT" sz="2000" b="0" i="0" u="none" strike="noStrike" baseline="0" dirty="0">
                <a:latin typeface="Times New Roman" panose="02020603050405020304" pitchFamily="18" charset="0"/>
              </a:rPr>
              <a:t> al Comitato almeno </a:t>
            </a:r>
            <a:r>
              <a:rPr lang="it-IT" sz="2000" b="1" i="0" u="sng" strike="noStrike" baseline="0" dirty="0">
                <a:latin typeface="Times New Roman" panose="02020603050405020304" pitchFamily="18" charset="0"/>
              </a:rPr>
              <a:t>cinque</a:t>
            </a:r>
            <a:r>
              <a:rPr lang="it-IT" sz="2000" b="0" i="0" u="none" strike="noStrike" baseline="0" dirty="0">
                <a:latin typeface="Times New Roman" panose="02020603050405020304" pitchFamily="18" charset="0"/>
              </a:rPr>
              <a:t> giorni </a:t>
            </a:r>
            <a:r>
              <a:rPr lang="it-IT" sz="2000" b="1" i="0" u="sng" strike="noStrike" baseline="0" dirty="0">
                <a:latin typeface="Times New Roman" panose="02020603050405020304" pitchFamily="18" charset="0"/>
              </a:rPr>
              <a:t>prima</a:t>
            </a:r>
            <a:r>
              <a:rPr lang="it-IT" sz="2000" b="0" i="0" u="none" strike="noStrike" baseline="0" dirty="0">
                <a:latin typeface="Times New Roman" panose="02020603050405020304" pitchFamily="18" charset="0"/>
              </a:rPr>
              <a:t> della data fissata per il colloquio</a:t>
            </a:r>
          </a:p>
          <a:p>
            <a:pPr algn="ctr"/>
            <a:endParaRPr lang="it-IT" sz="2000" b="0" i="0" u="none" strike="noStrike" baseline="0" dirty="0">
              <a:latin typeface="Times New Roman" panose="02020603050405020304" pitchFamily="18" charset="0"/>
            </a:endParaRPr>
          </a:p>
          <a:p>
            <a:pPr algn="ctr"/>
            <a:r>
              <a:rPr lang="it-IT" sz="2000" b="0" i="0" u="none" strike="noStrike" baseline="0" dirty="0">
                <a:latin typeface="Times New Roman" panose="02020603050405020304" pitchFamily="18" charset="0"/>
              </a:rPr>
              <a:t>L’</a:t>
            </a:r>
            <a:r>
              <a:rPr lang="it-IT" sz="2000" b="1" i="0" u="sng" strike="noStrike" baseline="0" dirty="0">
                <a:latin typeface="Times New Roman" panose="02020603050405020304" pitchFamily="18" charset="0"/>
              </a:rPr>
              <a:t>assenza</a:t>
            </a:r>
            <a:r>
              <a:rPr lang="it-IT" sz="2000" b="0" i="0" u="none" strike="noStrike" baseline="0" dirty="0">
                <a:latin typeface="Times New Roman" panose="02020603050405020304" pitchFamily="18" charset="0"/>
              </a:rPr>
              <a:t> al colloquio del docente neoassunto, ove non motivata da impedimenti </a:t>
            </a:r>
            <a:r>
              <a:rPr lang="it-IT" sz="2000" b="1" i="0" u="sng" strike="noStrike" baseline="0" dirty="0">
                <a:latin typeface="Times New Roman" panose="02020603050405020304" pitchFamily="18" charset="0"/>
              </a:rPr>
              <a:t>inderogabili</a:t>
            </a:r>
            <a:r>
              <a:rPr lang="it-IT" sz="2000" b="0" i="0" u="none" strike="noStrike" baseline="0" dirty="0">
                <a:latin typeface="Times New Roman" panose="02020603050405020304" pitchFamily="18" charset="0"/>
              </a:rPr>
              <a:t>, </a:t>
            </a:r>
          </a:p>
          <a:p>
            <a:pPr algn="ctr"/>
            <a:r>
              <a:rPr lang="it-IT" sz="2000" b="1" i="0" u="sng" strike="noStrike" baseline="0" dirty="0">
                <a:latin typeface="Times New Roman" panose="02020603050405020304" pitchFamily="18" charset="0"/>
              </a:rPr>
              <a:t>non preclude </a:t>
            </a:r>
            <a:r>
              <a:rPr lang="it-IT" sz="2000" b="0" i="0" u="none" strike="noStrike" baseline="0" dirty="0">
                <a:latin typeface="Times New Roman" panose="02020603050405020304" pitchFamily="18" charset="0"/>
              </a:rPr>
              <a:t>l’espressione del parere. </a:t>
            </a:r>
            <a:endParaRPr lang="it-IT" sz="2000" dirty="0">
              <a:latin typeface="Times New Roman" panose="02020603050405020304" pitchFamily="18" charset="0"/>
            </a:endParaRPr>
          </a:p>
          <a:p>
            <a:pPr algn="ctr"/>
            <a:r>
              <a:rPr lang="it-IT" sz="2000" b="0" i="0" u="none" strike="noStrike" baseline="0" dirty="0">
                <a:latin typeface="Times New Roman" panose="02020603050405020304" pitchFamily="18" charset="0"/>
              </a:rPr>
              <a:t>Il </a:t>
            </a:r>
            <a:r>
              <a:rPr lang="it-IT" sz="2000" b="1" i="0" u="sng" strike="noStrike" baseline="0" dirty="0">
                <a:latin typeface="Times New Roman" panose="02020603050405020304" pitchFamily="18" charset="0"/>
              </a:rPr>
              <a:t>rinvio</a:t>
            </a:r>
            <a:r>
              <a:rPr lang="it-IT" sz="2000" b="0" i="0" u="none" strike="noStrike" baseline="0" dirty="0">
                <a:latin typeface="Times New Roman" panose="02020603050405020304" pitchFamily="18" charset="0"/>
              </a:rPr>
              <a:t> del colloquio per impedimenti </a:t>
            </a:r>
            <a:r>
              <a:rPr lang="it-IT" sz="2000" b="1" i="0" u="sng" strike="noStrike" baseline="0" dirty="0">
                <a:latin typeface="Times New Roman" panose="02020603050405020304" pitchFamily="18" charset="0"/>
              </a:rPr>
              <a:t>non</a:t>
            </a:r>
            <a:r>
              <a:rPr lang="it-IT" sz="2000" b="0" i="0" u="none" strike="noStrike" baseline="0" dirty="0">
                <a:latin typeface="Times New Roman" panose="02020603050405020304" pitchFamily="18" charset="0"/>
              </a:rPr>
              <a:t> derogabili è consentito </a:t>
            </a:r>
            <a:r>
              <a:rPr lang="it-IT" sz="2000" b="1" i="0" u="sng" strike="noStrike" baseline="0" dirty="0">
                <a:latin typeface="Times New Roman" panose="02020603050405020304" pitchFamily="18" charset="0"/>
              </a:rPr>
              <a:t>una</a:t>
            </a:r>
            <a:r>
              <a:rPr lang="it-IT" sz="2000" b="0" i="0" u="none" strike="noStrike" baseline="0" dirty="0">
                <a:latin typeface="Times New Roman" panose="02020603050405020304" pitchFamily="18" charset="0"/>
              </a:rPr>
              <a:t> sola volta.</a:t>
            </a:r>
          </a:p>
          <a:p>
            <a:pPr algn="ctr"/>
            <a:r>
              <a:rPr lang="it-IT" sz="2000" b="0" i="0" u="none" strike="noStrike" baseline="0" dirty="0">
                <a:latin typeface="Times New Roman" panose="02020603050405020304" pitchFamily="18" charset="0"/>
              </a:rPr>
              <a:t> </a:t>
            </a:r>
          </a:p>
        </p:txBody>
      </p:sp>
    </p:spTree>
    <p:extLst>
      <p:ext uri="{BB962C8B-B14F-4D97-AF65-F5344CB8AC3E}">
        <p14:creationId xmlns:p14="http://schemas.microsoft.com/office/powerpoint/2010/main" val="2000693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8299D9EB-7E6C-E6CB-A638-7DAEDE3B82A9}"/>
              </a:ext>
            </a:extLst>
          </p:cNvPr>
          <p:cNvSpPr txBox="1"/>
          <p:nvPr/>
        </p:nvSpPr>
        <p:spPr>
          <a:xfrm>
            <a:off x="486697" y="589935"/>
            <a:ext cx="11297264" cy="6001643"/>
          </a:xfrm>
          <a:prstGeom prst="rect">
            <a:avLst/>
          </a:prstGeom>
          <a:noFill/>
        </p:spPr>
        <p:txBody>
          <a:bodyPr wrap="square">
            <a:spAutoFit/>
          </a:bodyPr>
          <a:lstStyle/>
          <a:p>
            <a:pPr algn="ctr"/>
            <a:r>
              <a:rPr lang="it-IT" sz="3200" b="0" i="0" u="none" strike="noStrike" baseline="0" dirty="0">
                <a:solidFill>
                  <a:srgbClr val="000000"/>
                </a:solidFill>
                <a:latin typeface="Times New Roman" panose="02020603050405020304" pitchFamily="18" charset="0"/>
              </a:rPr>
              <a:t>Il Comitato di Valutazione procede, </a:t>
            </a:r>
            <a:r>
              <a:rPr lang="it-IT" sz="3200" b="1" i="0" u="sng" strike="noStrike" baseline="0" dirty="0">
                <a:solidFill>
                  <a:srgbClr val="000000"/>
                </a:solidFill>
                <a:latin typeface="Times New Roman" panose="02020603050405020304" pitchFamily="18" charset="0"/>
              </a:rPr>
              <a:t>contestualmente</a:t>
            </a:r>
            <a:r>
              <a:rPr lang="it-IT" sz="3200" b="0" i="0" u="none" strike="noStrike" baseline="0" dirty="0">
                <a:solidFill>
                  <a:srgbClr val="000000"/>
                </a:solidFill>
                <a:latin typeface="Times New Roman" panose="02020603050405020304" pitchFamily="18" charset="0"/>
              </a:rPr>
              <a:t> al </a:t>
            </a:r>
            <a:r>
              <a:rPr lang="it-IT" sz="3200" b="1" i="0" u="sng" strike="noStrike" baseline="0" dirty="0">
                <a:solidFill>
                  <a:srgbClr val="000000"/>
                </a:solidFill>
                <a:latin typeface="Times New Roman" panose="02020603050405020304" pitchFamily="18" charset="0"/>
              </a:rPr>
              <a:t>colloquio</a:t>
            </a:r>
            <a:r>
              <a:rPr lang="it-IT" sz="3200" b="0" i="0" u="none" strike="noStrike" baseline="0" dirty="0">
                <a:solidFill>
                  <a:srgbClr val="000000"/>
                </a:solidFill>
                <a:latin typeface="Times New Roman" panose="02020603050405020304" pitchFamily="18" charset="0"/>
              </a:rPr>
              <a:t>, all’</a:t>
            </a:r>
            <a:r>
              <a:rPr lang="it-IT" sz="3200" b="1" i="0" u="sng" strike="noStrike" baseline="0" dirty="0">
                <a:solidFill>
                  <a:srgbClr val="000000"/>
                </a:solidFill>
                <a:latin typeface="Times New Roman" panose="02020603050405020304" pitchFamily="18" charset="0"/>
              </a:rPr>
              <a:t>accertamento</a:t>
            </a:r>
            <a:r>
              <a:rPr lang="it-IT" sz="3200" b="0" i="0" u="none" strike="noStrike" baseline="0" dirty="0">
                <a:solidFill>
                  <a:srgbClr val="000000"/>
                </a:solidFill>
                <a:latin typeface="Times New Roman" panose="02020603050405020304" pitchFamily="18" charset="0"/>
              </a:rPr>
              <a:t> di cui all’art. 4</a:t>
            </a:r>
            <a:r>
              <a:rPr lang="it-IT" sz="3200" dirty="0">
                <a:solidFill>
                  <a:srgbClr val="000000"/>
                </a:solidFill>
                <a:latin typeface="Times New Roman" panose="02020603050405020304" pitchFamily="18" charset="0"/>
              </a:rPr>
              <a:t> </a:t>
            </a:r>
            <a:r>
              <a:rPr lang="it-IT" sz="3200" b="0" i="0" u="none" strike="noStrike" baseline="0" dirty="0">
                <a:solidFill>
                  <a:srgbClr val="000000"/>
                </a:solidFill>
                <a:latin typeface="Times New Roman" panose="02020603050405020304" pitchFamily="18" charset="0"/>
              </a:rPr>
              <a:t>comma 2 </a:t>
            </a:r>
            <a:r>
              <a:rPr lang="it-IT" sz="3200" i="0" u="none" strike="noStrike" baseline="0" dirty="0">
                <a:latin typeface="Times New Roman" panose="02020603050405020304" pitchFamily="18" charset="0"/>
                <a:cs typeface="Times New Roman" panose="02020603050405020304" pitchFamily="18" charset="0"/>
              </a:rPr>
              <a:t>DM n. 226/2022</a:t>
            </a:r>
            <a:r>
              <a:rPr lang="it-IT" sz="3200" b="0" i="0" u="none" strike="noStrike" baseline="0" dirty="0">
                <a:solidFill>
                  <a:srgbClr val="000000"/>
                </a:solidFill>
                <a:latin typeface="Times New Roman" panose="02020603050405020304" pitchFamily="18" charset="0"/>
              </a:rPr>
              <a:t>, </a:t>
            </a:r>
            <a:r>
              <a:rPr lang="it-IT" sz="3200" b="1" i="0" u="sng" strike="noStrike" baseline="0" dirty="0">
                <a:solidFill>
                  <a:srgbClr val="000000"/>
                </a:solidFill>
                <a:latin typeface="Times New Roman" panose="02020603050405020304" pitchFamily="18" charset="0"/>
              </a:rPr>
              <a:t>verificando</a:t>
            </a:r>
            <a:r>
              <a:rPr lang="it-IT" sz="3200" b="0" i="0" u="none" strike="noStrike" baseline="0" dirty="0">
                <a:solidFill>
                  <a:srgbClr val="000000"/>
                </a:solidFill>
                <a:latin typeface="Times New Roman" panose="02020603050405020304" pitchFamily="18" charset="0"/>
              </a:rPr>
              <a:t> in maniera specifica la </a:t>
            </a:r>
            <a:r>
              <a:rPr lang="it-IT" sz="3200" b="1" i="0" u="sng" strike="noStrike" baseline="0" dirty="0">
                <a:solidFill>
                  <a:srgbClr val="000000"/>
                </a:solidFill>
                <a:latin typeface="Times New Roman" panose="02020603050405020304" pitchFamily="18" charset="0"/>
              </a:rPr>
              <a:t>traduzione</a:t>
            </a:r>
            <a:r>
              <a:rPr lang="it-IT" sz="3200" b="0" i="0" u="none" strike="noStrike" baseline="0" dirty="0">
                <a:solidFill>
                  <a:srgbClr val="000000"/>
                </a:solidFill>
                <a:latin typeface="Times New Roman" panose="02020603050405020304" pitchFamily="18" charset="0"/>
              </a:rPr>
              <a:t> in competenze didattiche pratiche delle conoscenze teoriche disciplinari e metodologiche del docente, negli </a:t>
            </a:r>
            <a:r>
              <a:rPr lang="it-IT" sz="3200" b="1" i="0" u="sng" strike="noStrike" baseline="0" dirty="0">
                <a:solidFill>
                  <a:srgbClr val="000000"/>
                </a:solidFill>
                <a:latin typeface="Times New Roman" panose="02020603050405020304" pitchFamily="18" charset="0"/>
              </a:rPr>
              <a:t>ambiti</a:t>
            </a:r>
            <a:r>
              <a:rPr lang="it-IT" sz="3200" b="0" i="0" u="none" strike="noStrike" baseline="0" dirty="0">
                <a:solidFill>
                  <a:srgbClr val="000000"/>
                </a:solidFill>
                <a:latin typeface="Times New Roman" panose="02020603050405020304" pitchFamily="18" charset="0"/>
              </a:rPr>
              <a:t> individuati nel medesimo comma, attraverso un </a:t>
            </a:r>
            <a:r>
              <a:rPr lang="it-IT" sz="3200" b="1" i="0" u="sng" strike="noStrike" baseline="0" dirty="0">
                <a:solidFill>
                  <a:srgbClr val="000000"/>
                </a:solidFill>
                <a:latin typeface="Times New Roman" panose="02020603050405020304" pitchFamily="18" charset="0"/>
              </a:rPr>
              <a:t>test finale</a:t>
            </a:r>
            <a:r>
              <a:rPr lang="it-IT" sz="3200" b="0" i="0" u="none" strike="noStrike" baseline="0" dirty="0">
                <a:solidFill>
                  <a:srgbClr val="000000"/>
                </a:solidFill>
                <a:latin typeface="Times New Roman" panose="02020603050405020304" pitchFamily="18" charset="0"/>
              </a:rPr>
              <a:t> sottoposto al docente e </a:t>
            </a:r>
            <a:r>
              <a:rPr lang="it-IT" sz="3200" b="1" i="0" u="sng" strike="noStrike" baseline="0" dirty="0">
                <a:solidFill>
                  <a:srgbClr val="000000"/>
                </a:solidFill>
                <a:latin typeface="Times New Roman" panose="02020603050405020304" pitchFamily="18" charset="0"/>
              </a:rPr>
              <a:t>consistente</a:t>
            </a:r>
            <a:r>
              <a:rPr lang="it-IT" sz="3200" b="0" i="0" u="none" strike="noStrike" baseline="0" dirty="0">
                <a:solidFill>
                  <a:srgbClr val="000000"/>
                </a:solidFill>
                <a:latin typeface="Times New Roman" panose="02020603050405020304" pitchFamily="18" charset="0"/>
              </a:rPr>
              <a:t> nella </a:t>
            </a:r>
            <a:r>
              <a:rPr lang="it-IT" sz="3200" b="1" i="0" u="sng" strike="noStrike" baseline="0" dirty="0">
                <a:solidFill>
                  <a:srgbClr val="000000"/>
                </a:solidFill>
                <a:latin typeface="Times New Roman" panose="02020603050405020304" pitchFamily="18" charset="0"/>
              </a:rPr>
              <a:t>discussione</a:t>
            </a:r>
            <a:r>
              <a:rPr lang="it-IT" sz="3200" b="0" i="0" u="none" strike="noStrike" baseline="0" dirty="0">
                <a:solidFill>
                  <a:srgbClr val="000000"/>
                </a:solidFill>
                <a:latin typeface="Times New Roman" panose="02020603050405020304" pitchFamily="18" charset="0"/>
              </a:rPr>
              <a:t> e </a:t>
            </a:r>
            <a:r>
              <a:rPr lang="it-IT" sz="3200" b="1" i="0" u="sng" strike="noStrike" baseline="0" dirty="0">
                <a:solidFill>
                  <a:srgbClr val="000000"/>
                </a:solidFill>
                <a:latin typeface="Times New Roman" panose="02020603050405020304" pitchFamily="18" charset="0"/>
              </a:rPr>
              <a:t>valutazione</a:t>
            </a:r>
            <a:r>
              <a:rPr lang="it-IT" sz="3200" b="0" i="0" u="none" strike="noStrike" baseline="0" dirty="0">
                <a:solidFill>
                  <a:srgbClr val="000000"/>
                </a:solidFill>
                <a:latin typeface="Times New Roman" panose="02020603050405020304" pitchFamily="18" charset="0"/>
              </a:rPr>
              <a:t> delle </a:t>
            </a:r>
            <a:r>
              <a:rPr lang="it-IT" sz="3200" b="1" i="0" u="sng" strike="noStrike" baseline="0" dirty="0">
                <a:solidFill>
                  <a:srgbClr val="000000"/>
                </a:solidFill>
                <a:latin typeface="Times New Roman" panose="02020603050405020304" pitchFamily="18" charset="0"/>
              </a:rPr>
              <a:t>risultanze</a:t>
            </a:r>
            <a:r>
              <a:rPr lang="it-IT" sz="3200" b="0" i="0" u="none" strike="noStrike" baseline="0" dirty="0">
                <a:solidFill>
                  <a:srgbClr val="000000"/>
                </a:solidFill>
                <a:latin typeface="Times New Roman" panose="02020603050405020304" pitchFamily="18" charset="0"/>
              </a:rPr>
              <a:t> della documentazione contenuta nell’</a:t>
            </a:r>
            <a:r>
              <a:rPr lang="it-IT" sz="3200" b="1" i="0" u="sng" strike="noStrike" baseline="0" dirty="0">
                <a:solidFill>
                  <a:srgbClr val="000000"/>
                </a:solidFill>
                <a:latin typeface="Times New Roman" panose="02020603050405020304" pitchFamily="18" charset="0"/>
              </a:rPr>
              <a:t>istruttoria</a:t>
            </a:r>
            <a:r>
              <a:rPr lang="it-IT" sz="3200" b="0" i="0" u="none" strike="noStrike" baseline="0" dirty="0">
                <a:solidFill>
                  <a:srgbClr val="000000"/>
                </a:solidFill>
                <a:latin typeface="Times New Roman" panose="02020603050405020304" pitchFamily="18" charset="0"/>
              </a:rPr>
              <a:t> formulata dal docente tutor accogliente e nella </a:t>
            </a:r>
            <a:r>
              <a:rPr lang="it-IT" sz="3200" b="1" i="0" u="sng" strike="noStrike" baseline="0" dirty="0">
                <a:solidFill>
                  <a:srgbClr val="000000"/>
                </a:solidFill>
                <a:latin typeface="Times New Roman" panose="02020603050405020304" pitchFamily="18" charset="0"/>
              </a:rPr>
              <a:t>relazione</a:t>
            </a:r>
            <a:r>
              <a:rPr lang="it-IT" sz="3200" b="0" i="0" u="none" strike="noStrike" baseline="0" dirty="0">
                <a:solidFill>
                  <a:srgbClr val="000000"/>
                </a:solidFill>
                <a:latin typeface="Times New Roman" panose="02020603050405020304" pitchFamily="18" charset="0"/>
              </a:rPr>
              <a:t> del DS, </a:t>
            </a:r>
          </a:p>
          <a:p>
            <a:pPr algn="ctr"/>
            <a:r>
              <a:rPr lang="it-IT" sz="3200" b="0" i="0" u="none" strike="noStrike" baseline="0" dirty="0">
                <a:solidFill>
                  <a:srgbClr val="000000"/>
                </a:solidFill>
                <a:latin typeface="Times New Roman" panose="02020603050405020304" pitchFamily="18" charset="0"/>
              </a:rPr>
              <a:t>con espresso riferimento all’acquisizione delle relative competenze, a seguito di </a:t>
            </a:r>
            <a:r>
              <a:rPr lang="it-IT" sz="3200" b="1" i="0" u="sng" strike="noStrike" baseline="0" dirty="0">
                <a:solidFill>
                  <a:srgbClr val="000000"/>
                </a:solidFill>
                <a:latin typeface="Times New Roman" panose="02020603050405020304" pitchFamily="18" charset="0"/>
              </a:rPr>
              <a:t>osservazione</a:t>
            </a:r>
            <a:r>
              <a:rPr lang="it-IT" sz="3200" b="0" i="0" u="none" strike="noStrike" baseline="0" dirty="0">
                <a:solidFill>
                  <a:srgbClr val="000000"/>
                </a:solidFill>
                <a:latin typeface="Times New Roman" panose="02020603050405020304" pitchFamily="18" charset="0"/>
              </a:rPr>
              <a:t> effettuata durante il percorso di formazione e periodo annuale di prova</a:t>
            </a:r>
          </a:p>
        </p:txBody>
      </p:sp>
    </p:spTree>
    <p:extLst>
      <p:ext uri="{BB962C8B-B14F-4D97-AF65-F5344CB8AC3E}">
        <p14:creationId xmlns:p14="http://schemas.microsoft.com/office/powerpoint/2010/main" val="27150310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87C372AD-AA1A-CED2-C6C5-545B8ED3B00A}"/>
              </a:ext>
            </a:extLst>
          </p:cNvPr>
          <p:cNvSpPr txBox="1"/>
          <p:nvPr/>
        </p:nvSpPr>
        <p:spPr>
          <a:xfrm>
            <a:off x="678426" y="560439"/>
            <a:ext cx="10899058" cy="5509200"/>
          </a:xfrm>
          <a:prstGeom prst="rect">
            <a:avLst/>
          </a:prstGeom>
          <a:noFill/>
        </p:spPr>
        <p:txBody>
          <a:bodyPr wrap="square">
            <a:spAutoFit/>
          </a:bodyPr>
          <a:lstStyle/>
          <a:p>
            <a:pPr algn="ctr"/>
            <a:endParaRPr lang="it-IT" sz="3200" b="0" i="0" u="none" strike="noStrike" baseline="0" dirty="0">
              <a:solidFill>
                <a:srgbClr val="000000"/>
              </a:solidFill>
              <a:latin typeface="Times New Roman" panose="02020603050405020304" pitchFamily="18" charset="0"/>
            </a:endParaRPr>
          </a:p>
          <a:p>
            <a:pPr algn="ctr"/>
            <a:r>
              <a:rPr lang="it-IT" sz="3200" b="0" i="0" u="none" strike="noStrike" baseline="0" dirty="0">
                <a:solidFill>
                  <a:srgbClr val="000000"/>
                </a:solidFill>
                <a:latin typeface="Times New Roman" panose="02020603050405020304" pitchFamily="18" charset="0"/>
              </a:rPr>
              <a:t>Per le </a:t>
            </a:r>
            <a:r>
              <a:rPr lang="it-IT" sz="3200" b="1" i="0" u="sng" strike="noStrike" baseline="0" dirty="0">
                <a:solidFill>
                  <a:srgbClr val="000000"/>
                </a:solidFill>
                <a:latin typeface="Times New Roman" panose="02020603050405020304" pitchFamily="18" charset="0"/>
              </a:rPr>
              <a:t>finalità</a:t>
            </a:r>
            <a:r>
              <a:rPr lang="it-IT" sz="3200" b="0" i="0" u="none" strike="noStrike" baseline="0" dirty="0">
                <a:solidFill>
                  <a:srgbClr val="000000"/>
                </a:solidFill>
                <a:latin typeface="Times New Roman" panose="02020603050405020304" pitchFamily="18" charset="0"/>
              </a:rPr>
              <a:t> di cui sopra e  per la </a:t>
            </a:r>
            <a:r>
              <a:rPr lang="it-IT" sz="3200" b="1" i="0" u="sng" strike="noStrike" baseline="0" dirty="0">
                <a:solidFill>
                  <a:srgbClr val="000000"/>
                </a:solidFill>
                <a:latin typeface="Times New Roman" panose="02020603050405020304" pitchFamily="18" charset="0"/>
              </a:rPr>
              <a:t>strutturazione</a:t>
            </a:r>
            <a:r>
              <a:rPr lang="it-IT" sz="3200" b="0" i="0" u="none" strike="noStrike" baseline="0" dirty="0">
                <a:solidFill>
                  <a:srgbClr val="000000"/>
                </a:solidFill>
                <a:latin typeface="Times New Roman" panose="02020603050405020304" pitchFamily="18" charset="0"/>
              </a:rPr>
              <a:t> dei momenti </a:t>
            </a:r>
            <a:r>
              <a:rPr lang="it-IT" sz="3200" b="1" i="0" u="sng" strike="noStrike" baseline="0" dirty="0">
                <a:solidFill>
                  <a:srgbClr val="000000"/>
                </a:solidFill>
                <a:latin typeface="Times New Roman" panose="02020603050405020304" pitchFamily="18" charset="0"/>
              </a:rPr>
              <a:t>osservativi</a:t>
            </a:r>
            <a:r>
              <a:rPr lang="it-IT" sz="3200" b="0" i="0" u="none" strike="noStrike" baseline="0" dirty="0">
                <a:solidFill>
                  <a:srgbClr val="000000"/>
                </a:solidFill>
                <a:latin typeface="Times New Roman" panose="02020603050405020304" pitchFamily="18" charset="0"/>
              </a:rPr>
              <a:t> a cura del docente tutor e del DS  è previsto </a:t>
            </a:r>
            <a:r>
              <a:rPr lang="it-IT" sz="3200" i="0" strike="noStrike" baseline="0" dirty="0">
                <a:solidFill>
                  <a:srgbClr val="000000"/>
                </a:solidFill>
                <a:latin typeface="Times New Roman" panose="02020603050405020304" pitchFamily="18" charset="0"/>
              </a:rPr>
              <a:t>l’</a:t>
            </a:r>
            <a:r>
              <a:rPr lang="it-IT" sz="3200" b="1" u="sng" dirty="0">
                <a:solidFill>
                  <a:srgbClr val="000000"/>
                </a:solidFill>
                <a:latin typeface="Times New Roman" panose="02020603050405020304" pitchFamily="18" charset="0"/>
              </a:rPr>
              <a:t>A</a:t>
            </a:r>
            <a:r>
              <a:rPr lang="it-IT" sz="3200" b="1" i="0" u="sng" strike="noStrike" baseline="0" dirty="0">
                <a:solidFill>
                  <a:srgbClr val="000000"/>
                </a:solidFill>
                <a:latin typeface="Times New Roman" panose="02020603050405020304" pitchFamily="18" charset="0"/>
              </a:rPr>
              <a:t>llegato A </a:t>
            </a:r>
            <a:r>
              <a:rPr lang="it-IT" sz="3200" b="0" i="0" u="none" strike="noStrike" baseline="0" dirty="0">
                <a:solidFill>
                  <a:srgbClr val="000000"/>
                </a:solidFill>
                <a:latin typeface="Times New Roman" panose="02020603050405020304" pitchFamily="18" charset="0"/>
              </a:rPr>
              <a:t>al DM </a:t>
            </a:r>
            <a:r>
              <a:rPr lang="it-IT" sz="3200" i="0" u="none" strike="noStrike" baseline="0" dirty="0">
                <a:latin typeface="Times New Roman" panose="02020603050405020304" pitchFamily="18" charset="0"/>
                <a:cs typeface="Times New Roman" panose="02020603050405020304" pitchFamily="18" charset="0"/>
              </a:rPr>
              <a:t>n. 226/2022,</a:t>
            </a:r>
            <a:r>
              <a:rPr lang="it-IT" sz="3200" b="0" i="0" u="none" strike="noStrike" baseline="0" dirty="0">
                <a:solidFill>
                  <a:srgbClr val="000000"/>
                </a:solidFill>
                <a:latin typeface="Times New Roman" panose="02020603050405020304" pitchFamily="18" charset="0"/>
              </a:rPr>
              <a:t> in cui si evidenziano gli </a:t>
            </a:r>
            <a:r>
              <a:rPr lang="it-IT" sz="3200" b="1" i="0" u="sng" strike="noStrike" baseline="0" dirty="0">
                <a:solidFill>
                  <a:srgbClr val="000000"/>
                </a:solidFill>
                <a:latin typeface="Times New Roman" panose="02020603050405020304" pitchFamily="18" charset="0"/>
              </a:rPr>
              <a:t>indicatori</a:t>
            </a:r>
            <a:r>
              <a:rPr lang="it-IT" sz="3200" b="0" i="0" u="none" strike="noStrike" baseline="0" dirty="0">
                <a:solidFill>
                  <a:srgbClr val="000000"/>
                </a:solidFill>
                <a:latin typeface="Times New Roman" panose="02020603050405020304" pitchFamily="18" charset="0"/>
              </a:rPr>
              <a:t> e i relativi </a:t>
            </a:r>
            <a:r>
              <a:rPr lang="it-IT" sz="3200" b="1" i="0" u="sng" strike="noStrike" baseline="0" dirty="0">
                <a:solidFill>
                  <a:srgbClr val="000000"/>
                </a:solidFill>
                <a:latin typeface="Times New Roman" panose="02020603050405020304" pitchFamily="18" charset="0"/>
              </a:rPr>
              <a:t>descrittori</a:t>
            </a:r>
            <a:r>
              <a:rPr lang="it-IT" sz="3200" b="0" i="0" u="none" strike="noStrike" baseline="0" dirty="0">
                <a:solidFill>
                  <a:srgbClr val="000000"/>
                </a:solidFill>
                <a:latin typeface="Times New Roman" panose="02020603050405020304" pitchFamily="18" charset="0"/>
              </a:rPr>
              <a:t> funzionali alla </a:t>
            </a:r>
            <a:r>
              <a:rPr lang="it-IT" sz="3200" b="1" i="0" u="sng" strike="noStrike" baseline="0" dirty="0">
                <a:solidFill>
                  <a:srgbClr val="000000"/>
                </a:solidFill>
                <a:latin typeface="Times New Roman" panose="02020603050405020304" pitchFamily="18" charset="0"/>
              </a:rPr>
              <a:t>verifica</a:t>
            </a:r>
            <a:r>
              <a:rPr lang="it-IT" sz="3200" b="0" i="0" u="none" strike="noStrike" baseline="0" dirty="0">
                <a:solidFill>
                  <a:srgbClr val="000000"/>
                </a:solidFill>
                <a:latin typeface="Times New Roman" panose="02020603050405020304" pitchFamily="18" charset="0"/>
              </a:rPr>
              <a:t> delle competenze di cui all’art. 4 comma 1 lettere a), b), c), </a:t>
            </a:r>
          </a:p>
          <a:p>
            <a:pPr algn="ctr"/>
            <a:r>
              <a:rPr lang="it-IT" sz="3200" b="0" i="0" u="none" strike="noStrike" baseline="0" dirty="0">
                <a:solidFill>
                  <a:srgbClr val="000000"/>
                </a:solidFill>
                <a:latin typeface="Times New Roman" panose="02020603050405020304" pitchFamily="18" charset="0"/>
              </a:rPr>
              <a:t>a tal fine significative e alla conseguente valutazione </a:t>
            </a:r>
          </a:p>
          <a:p>
            <a:pPr algn="ctr"/>
            <a:r>
              <a:rPr lang="it-IT" sz="3200" b="0" i="0" u="none" strike="noStrike" baseline="0" dirty="0">
                <a:solidFill>
                  <a:srgbClr val="000000"/>
                </a:solidFill>
                <a:latin typeface="Times New Roman" panose="02020603050405020304" pitchFamily="18" charset="0"/>
              </a:rPr>
              <a:t>Con successivo decreto ministeriale si provvede </a:t>
            </a:r>
          </a:p>
          <a:p>
            <a:pPr algn="ctr"/>
            <a:r>
              <a:rPr lang="it-IT" sz="3200" b="0" i="0" u="none" strike="noStrike" baseline="0" dirty="0">
                <a:solidFill>
                  <a:srgbClr val="000000"/>
                </a:solidFill>
                <a:latin typeface="Times New Roman" panose="02020603050405020304" pitchFamily="18" charset="0"/>
              </a:rPr>
              <a:t>ad eventuale </a:t>
            </a:r>
            <a:r>
              <a:rPr lang="it-IT" sz="3200" b="1" i="0" u="sng" strike="noStrike" baseline="0" dirty="0">
                <a:solidFill>
                  <a:srgbClr val="000000"/>
                </a:solidFill>
                <a:latin typeface="Times New Roman" panose="02020603050405020304" pitchFamily="18" charset="0"/>
              </a:rPr>
              <a:t>integrazione</a:t>
            </a:r>
            <a:r>
              <a:rPr lang="it-IT" sz="3200" b="0" i="0" u="none" strike="noStrike" baseline="0" dirty="0">
                <a:solidFill>
                  <a:srgbClr val="000000"/>
                </a:solidFill>
                <a:latin typeface="Times New Roman" panose="02020603050405020304" pitchFamily="18" charset="0"/>
              </a:rPr>
              <a:t> ed </a:t>
            </a:r>
            <a:r>
              <a:rPr lang="it-IT" sz="3200" b="1" i="0" u="sng" strike="noStrike" baseline="0" dirty="0">
                <a:solidFill>
                  <a:srgbClr val="000000"/>
                </a:solidFill>
                <a:latin typeface="Times New Roman" panose="02020603050405020304" pitchFamily="18" charset="0"/>
              </a:rPr>
              <a:t>aggiornamento</a:t>
            </a:r>
            <a:r>
              <a:rPr lang="it-IT" sz="3200" b="0" i="0" u="none" strike="noStrike" baseline="0" dirty="0">
                <a:solidFill>
                  <a:srgbClr val="000000"/>
                </a:solidFill>
                <a:latin typeface="Times New Roman" panose="02020603050405020304" pitchFamily="18" charset="0"/>
              </a:rPr>
              <a:t> </a:t>
            </a:r>
          </a:p>
          <a:p>
            <a:pPr algn="ctr"/>
            <a:r>
              <a:rPr lang="it-IT" sz="3200" b="0" i="0" u="none" strike="noStrike" baseline="0" dirty="0">
                <a:solidFill>
                  <a:srgbClr val="000000"/>
                </a:solidFill>
                <a:latin typeface="Times New Roman" panose="02020603050405020304" pitchFamily="18" charset="0"/>
              </a:rPr>
              <a:t>degli indicatori e dei descrittori </a:t>
            </a:r>
          </a:p>
          <a:p>
            <a:pPr algn="ctr"/>
            <a:r>
              <a:rPr lang="it-IT" sz="3200" b="0" i="0" u="none" strike="noStrike" baseline="0" dirty="0">
                <a:solidFill>
                  <a:srgbClr val="000000"/>
                </a:solidFill>
                <a:latin typeface="Times New Roman" panose="02020603050405020304" pitchFamily="18" charset="0"/>
              </a:rPr>
              <a:t>di valutazione di cui al citato </a:t>
            </a:r>
            <a:r>
              <a:rPr lang="it-IT" sz="3200" b="1" i="0" u="sng" strike="noStrike" baseline="0" dirty="0">
                <a:solidFill>
                  <a:srgbClr val="000000"/>
                </a:solidFill>
                <a:latin typeface="Times New Roman" panose="02020603050405020304" pitchFamily="18" charset="0"/>
              </a:rPr>
              <a:t>Allegato A</a:t>
            </a:r>
            <a:endParaRPr lang="it-IT" sz="3200" b="0"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7278733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2D1E3F5B-CD7E-E15A-A4EE-1FA4B4E8EF82}"/>
              </a:ext>
            </a:extLst>
          </p:cNvPr>
          <p:cNvSpPr txBox="1"/>
          <p:nvPr/>
        </p:nvSpPr>
        <p:spPr>
          <a:xfrm>
            <a:off x="560439" y="353961"/>
            <a:ext cx="11430000" cy="6494085"/>
          </a:xfrm>
          <a:prstGeom prst="rect">
            <a:avLst/>
          </a:prstGeom>
          <a:noFill/>
        </p:spPr>
        <p:txBody>
          <a:bodyPr wrap="square">
            <a:spAutoFit/>
          </a:bodyPr>
          <a:lstStyle/>
          <a:p>
            <a:pPr algn="ctr"/>
            <a:r>
              <a:rPr lang="it-IT" sz="3200" b="0" i="0" u="none" strike="noStrike" baseline="0" dirty="0">
                <a:solidFill>
                  <a:srgbClr val="000000"/>
                </a:solidFill>
                <a:latin typeface="Times New Roman" panose="02020603050405020304" pitchFamily="18" charset="0"/>
              </a:rPr>
              <a:t>All’esito dell’attività di valutazione, </a:t>
            </a:r>
            <a:endParaRPr lang="it-IT" sz="3200" dirty="0">
              <a:solidFill>
                <a:srgbClr val="000000"/>
              </a:solidFill>
              <a:latin typeface="Times New Roman" panose="02020603050405020304" pitchFamily="18" charset="0"/>
            </a:endParaRPr>
          </a:p>
          <a:p>
            <a:pPr algn="ctr"/>
            <a:r>
              <a:rPr lang="it-IT" sz="3200" b="0" i="0" u="none" strike="noStrike" baseline="0" dirty="0">
                <a:solidFill>
                  <a:srgbClr val="000000"/>
                </a:solidFill>
                <a:latin typeface="Times New Roman" panose="02020603050405020304" pitchFamily="18" charset="0"/>
              </a:rPr>
              <a:t>il Comitato si riunisce per l’</a:t>
            </a:r>
            <a:r>
              <a:rPr lang="it-IT" sz="3200" b="1" i="0" u="sng" strike="noStrike" baseline="0" dirty="0">
                <a:solidFill>
                  <a:srgbClr val="000000"/>
                </a:solidFill>
                <a:latin typeface="Times New Roman" panose="02020603050405020304" pitchFamily="18" charset="0"/>
              </a:rPr>
              <a:t>espressione</a:t>
            </a:r>
            <a:r>
              <a:rPr lang="it-IT" sz="3200" b="0" i="0" u="none" strike="noStrike" baseline="0" dirty="0">
                <a:solidFill>
                  <a:srgbClr val="000000"/>
                </a:solidFill>
                <a:latin typeface="Times New Roman" panose="02020603050405020304" pitchFamily="18" charset="0"/>
              </a:rPr>
              <a:t> del </a:t>
            </a:r>
            <a:r>
              <a:rPr lang="it-IT" sz="3200" b="1" i="0" u="sng" strike="noStrike" baseline="0" dirty="0">
                <a:solidFill>
                  <a:srgbClr val="000000"/>
                </a:solidFill>
                <a:latin typeface="Times New Roman" panose="02020603050405020304" pitchFamily="18" charset="0"/>
              </a:rPr>
              <a:t>parere</a:t>
            </a:r>
            <a:endParaRPr lang="it-IT" sz="3200" b="0" i="0" u="none" strike="noStrike" baseline="0" dirty="0">
              <a:solidFill>
                <a:srgbClr val="000000"/>
              </a:solidFill>
              <a:latin typeface="Times New Roman" panose="02020603050405020304" pitchFamily="18" charset="0"/>
            </a:endParaRPr>
          </a:p>
          <a:p>
            <a:pPr algn="ctr"/>
            <a:endParaRPr lang="it-IT" sz="3200" b="0" i="0" u="none" strike="noStrike" baseline="0" dirty="0">
              <a:solidFill>
                <a:srgbClr val="000000"/>
              </a:solidFill>
              <a:latin typeface="Times New Roman" panose="02020603050405020304" pitchFamily="18" charset="0"/>
            </a:endParaRPr>
          </a:p>
          <a:p>
            <a:pPr algn="ctr"/>
            <a:r>
              <a:rPr lang="it-IT" sz="3200" b="0" i="0" u="none" strike="noStrike" baseline="0" dirty="0">
                <a:solidFill>
                  <a:srgbClr val="000000"/>
                </a:solidFill>
                <a:latin typeface="Times New Roman" panose="02020603050405020304" pitchFamily="18" charset="0"/>
              </a:rPr>
              <a:t>Il docente tutor presenta le </a:t>
            </a:r>
            <a:r>
              <a:rPr lang="it-IT" sz="3200" b="1" i="0" u="sng" strike="noStrike" baseline="0" dirty="0">
                <a:solidFill>
                  <a:srgbClr val="000000"/>
                </a:solidFill>
                <a:latin typeface="Times New Roman" panose="02020603050405020304" pitchFamily="18" charset="0"/>
              </a:rPr>
              <a:t>risultanze</a:t>
            </a:r>
            <a:r>
              <a:rPr lang="it-IT" sz="3200" b="0" i="0" u="none" strike="noStrike" baseline="0" dirty="0">
                <a:solidFill>
                  <a:srgbClr val="000000"/>
                </a:solidFill>
                <a:latin typeface="Times New Roman" panose="02020603050405020304" pitchFamily="18" charset="0"/>
              </a:rPr>
              <a:t> emergenti dall’istruttoria compiuta in merito alle attività formative predisposte </a:t>
            </a:r>
          </a:p>
          <a:p>
            <a:pPr algn="ctr"/>
            <a:r>
              <a:rPr lang="it-IT" sz="3200" b="0" i="0" u="none" strike="noStrike" baseline="0" dirty="0">
                <a:solidFill>
                  <a:srgbClr val="000000"/>
                </a:solidFill>
                <a:latin typeface="Times New Roman" panose="02020603050405020304" pitchFamily="18" charset="0"/>
              </a:rPr>
              <a:t>e alle </a:t>
            </a:r>
            <a:r>
              <a:rPr lang="it-IT" sz="3200" b="1" i="0" u="sng" strike="noStrike" baseline="0" dirty="0">
                <a:solidFill>
                  <a:srgbClr val="000000"/>
                </a:solidFill>
                <a:latin typeface="Times New Roman" panose="02020603050405020304" pitchFamily="18" charset="0"/>
              </a:rPr>
              <a:t>esperienze</a:t>
            </a:r>
            <a:r>
              <a:rPr lang="it-IT" sz="3200" b="0" i="0" u="none" strike="noStrike" baseline="0" dirty="0">
                <a:solidFill>
                  <a:srgbClr val="000000"/>
                </a:solidFill>
                <a:latin typeface="Times New Roman" panose="02020603050405020304" pitchFamily="18" charset="0"/>
              </a:rPr>
              <a:t> di insegnamento e </a:t>
            </a:r>
            <a:r>
              <a:rPr lang="it-IT" sz="3200" b="1" i="0" u="sng" strike="noStrike" baseline="0" dirty="0">
                <a:solidFill>
                  <a:srgbClr val="000000"/>
                </a:solidFill>
                <a:latin typeface="Times New Roman" panose="02020603050405020304" pitchFamily="18" charset="0"/>
              </a:rPr>
              <a:t>partecipazione</a:t>
            </a:r>
            <a:r>
              <a:rPr lang="it-IT" sz="3200" b="0" i="0" u="none" strike="noStrike" baseline="0" dirty="0">
                <a:solidFill>
                  <a:srgbClr val="000000"/>
                </a:solidFill>
                <a:latin typeface="Times New Roman" panose="02020603050405020304" pitchFamily="18" charset="0"/>
              </a:rPr>
              <a:t> </a:t>
            </a:r>
          </a:p>
          <a:p>
            <a:pPr algn="ctr"/>
            <a:r>
              <a:rPr lang="it-IT" sz="3200" b="0" i="0" u="none" strike="noStrike" baseline="0" dirty="0">
                <a:solidFill>
                  <a:srgbClr val="000000"/>
                </a:solidFill>
                <a:latin typeface="Times New Roman" panose="02020603050405020304" pitchFamily="18" charset="0"/>
              </a:rPr>
              <a:t>alla vita della scuola del docente neoassunto, </a:t>
            </a:r>
          </a:p>
          <a:p>
            <a:pPr algn="ctr"/>
            <a:r>
              <a:rPr lang="it-IT" sz="3200" b="0" i="0" u="none" strike="noStrike" baseline="0" dirty="0">
                <a:solidFill>
                  <a:srgbClr val="000000"/>
                </a:solidFill>
                <a:latin typeface="Times New Roman" panose="02020603050405020304" pitchFamily="18" charset="0"/>
              </a:rPr>
              <a:t>nonché agli esiti della </a:t>
            </a:r>
            <a:r>
              <a:rPr lang="it-IT" sz="3200" b="1" i="0" u="sng" strike="noStrike" baseline="0" dirty="0">
                <a:solidFill>
                  <a:srgbClr val="000000"/>
                </a:solidFill>
                <a:latin typeface="Times New Roman" panose="02020603050405020304" pitchFamily="18" charset="0"/>
              </a:rPr>
              <a:t>verifica</a:t>
            </a:r>
            <a:r>
              <a:rPr lang="it-IT" sz="3200" b="0" i="0" u="none" strike="noStrike" baseline="0" dirty="0">
                <a:solidFill>
                  <a:srgbClr val="000000"/>
                </a:solidFill>
                <a:latin typeface="Times New Roman" panose="02020603050405020304" pitchFamily="18" charset="0"/>
              </a:rPr>
              <a:t> </a:t>
            </a:r>
            <a:r>
              <a:rPr lang="it-IT" sz="3200" dirty="0">
                <a:solidFill>
                  <a:srgbClr val="000000"/>
                </a:solidFill>
                <a:latin typeface="Times New Roman" panose="02020603050405020304" pitchFamily="18" charset="0"/>
              </a:rPr>
              <a:t>tramite </a:t>
            </a:r>
            <a:r>
              <a:rPr lang="it-IT" sz="3200" b="1" u="sng" dirty="0">
                <a:solidFill>
                  <a:srgbClr val="000000"/>
                </a:solidFill>
                <a:latin typeface="Times New Roman" panose="02020603050405020304" pitchFamily="18" charset="0"/>
              </a:rPr>
              <a:t>test finale</a:t>
            </a:r>
            <a:endParaRPr lang="it-IT" sz="3200" dirty="0">
              <a:solidFill>
                <a:srgbClr val="000000"/>
              </a:solidFill>
              <a:latin typeface="Times New Roman" panose="02020603050405020304" pitchFamily="18" charset="0"/>
            </a:endParaRPr>
          </a:p>
          <a:p>
            <a:pPr algn="ctr"/>
            <a:endParaRPr lang="it-IT" sz="2000" b="0" i="0" u="none" strike="noStrike" baseline="0" dirty="0">
              <a:solidFill>
                <a:srgbClr val="000000"/>
              </a:solidFill>
              <a:latin typeface="Times New Roman" panose="02020603050405020304" pitchFamily="18" charset="0"/>
            </a:endParaRPr>
          </a:p>
          <a:p>
            <a:pPr algn="ctr"/>
            <a:r>
              <a:rPr lang="it-IT" sz="3200" b="0" i="0" u="none" strike="noStrike" baseline="0" dirty="0">
                <a:solidFill>
                  <a:srgbClr val="000000"/>
                </a:solidFill>
                <a:latin typeface="Times New Roman" panose="02020603050405020304" pitchFamily="18" charset="0"/>
              </a:rPr>
              <a:t>Il </a:t>
            </a:r>
            <a:r>
              <a:rPr lang="it-IT" sz="3200" dirty="0">
                <a:solidFill>
                  <a:srgbClr val="000000"/>
                </a:solidFill>
                <a:latin typeface="Times New Roman" panose="02020603050405020304" pitchFamily="18" charset="0"/>
              </a:rPr>
              <a:t>DS</a:t>
            </a:r>
            <a:r>
              <a:rPr lang="it-IT" sz="3200" b="0" i="0" u="none" strike="noStrike" baseline="0" dirty="0">
                <a:solidFill>
                  <a:srgbClr val="000000"/>
                </a:solidFill>
                <a:latin typeface="Times New Roman" panose="02020603050405020304" pitchFamily="18" charset="0"/>
              </a:rPr>
              <a:t> presenta una </a:t>
            </a:r>
            <a:r>
              <a:rPr lang="it-IT" sz="3200" b="1" i="0" u="sng" strike="noStrike" baseline="0" dirty="0">
                <a:solidFill>
                  <a:srgbClr val="000000"/>
                </a:solidFill>
                <a:latin typeface="Times New Roman" panose="02020603050405020304" pitchFamily="18" charset="0"/>
              </a:rPr>
              <a:t>relazione</a:t>
            </a:r>
            <a:r>
              <a:rPr lang="it-IT" sz="3200" b="0" i="0" u="none" strike="noStrike" baseline="0" dirty="0">
                <a:solidFill>
                  <a:srgbClr val="000000"/>
                </a:solidFill>
                <a:latin typeface="Times New Roman" panose="02020603050405020304" pitchFamily="18" charset="0"/>
              </a:rPr>
              <a:t> per ogni docente comprensiva della </a:t>
            </a:r>
            <a:r>
              <a:rPr lang="it-IT" sz="3200" b="1" i="0" u="sng" strike="noStrike" baseline="0" dirty="0">
                <a:solidFill>
                  <a:srgbClr val="000000"/>
                </a:solidFill>
                <a:latin typeface="Times New Roman" panose="02020603050405020304" pitchFamily="18" charset="0"/>
              </a:rPr>
              <a:t>documentazione</a:t>
            </a:r>
            <a:r>
              <a:rPr lang="it-IT" sz="3200" b="0" i="0" u="none" strike="noStrike" baseline="0" dirty="0">
                <a:solidFill>
                  <a:srgbClr val="000000"/>
                </a:solidFill>
                <a:latin typeface="Times New Roman" panose="02020603050405020304" pitchFamily="18" charset="0"/>
              </a:rPr>
              <a:t> delle attività di </a:t>
            </a:r>
            <a:r>
              <a:rPr lang="it-IT" sz="3200" b="1" i="0" u="sng" strike="noStrike" baseline="0" dirty="0">
                <a:solidFill>
                  <a:srgbClr val="000000"/>
                </a:solidFill>
                <a:latin typeface="Times New Roman" panose="02020603050405020304" pitchFamily="18" charset="0"/>
              </a:rPr>
              <a:t>formazione</a:t>
            </a:r>
            <a:r>
              <a:rPr lang="it-IT" sz="3200" b="0" i="0" u="none" strike="noStrike" baseline="0" dirty="0">
                <a:solidFill>
                  <a:srgbClr val="000000"/>
                </a:solidFill>
                <a:latin typeface="Times New Roman" panose="02020603050405020304" pitchFamily="18" charset="0"/>
              </a:rPr>
              <a:t>, </a:t>
            </a:r>
          </a:p>
          <a:p>
            <a:pPr algn="ctr"/>
            <a:r>
              <a:rPr lang="it-IT" sz="3200" b="0" i="0" u="none" strike="noStrike" baseline="0" dirty="0">
                <a:solidFill>
                  <a:srgbClr val="000000"/>
                </a:solidFill>
                <a:latin typeface="Times New Roman" panose="02020603050405020304" pitchFamily="18" charset="0"/>
              </a:rPr>
              <a:t>delle forme di </a:t>
            </a:r>
            <a:r>
              <a:rPr lang="it-IT" sz="3200" b="1" i="0" u="sng" strike="noStrike" baseline="0" dirty="0">
                <a:solidFill>
                  <a:srgbClr val="000000"/>
                </a:solidFill>
                <a:latin typeface="Times New Roman" panose="02020603050405020304" pitchFamily="18" charset="0"/>
              </a:rPr>
              <a:t>tutoring</a:t>
            </a:r>
            <a:r>
              <a:rPr lang="it-IT" sz="3200" b="0" i="0" u="none" strike="noStrike" baseline="0" dirty="0">
                <a:solidFill>
                  <a:srgbClr val="000000"/>
                </a:solidFill>
                <a:latin typeface="Times New Roman" panose="02020603050405020304" pitchFamily="18" charset="0"/>
              </a:rPr>
              <a:t>, e di ogni altro </a:t>
            </a:r>
            <a:r>
              <a:rPr lang="it-IT" sz="3200" b="1" i="0" u="sng" strike="noStrike" baseline="0" dirty="0">
                <a:solidFill>
                  <a:srgbClr val="000000"/>
                </a:solidFill>
                <a:latin typeface="Times New Roman" panose="02020603050405020304" pitchFamily="18" charset="0"/>
              </a:rPr>
              <a:t>elemento</a:t>
            </a:r>
            <a:r>
              <a:rPr lang="it-IT" sz="3200" b="0" i="0" u="none" strike="noStrike" baseline="0" dirty="0">
                <a:solidFill>
                  <a:srgbClr val="000000"/>
                </a:solidFill>
                <a:latin typeface="Times New Roman" panose="02020603050405020304" pitchFamily="18" charset="0"/>
              </a:rPr>
              <a:t> informativo </a:t>
            </a:r>
          </a:p>
          <a:p>
            <a:pPr algn="ctr"/>
            <a:r>
              <a:rPr lang="it-IT" sz="3200" b="0" i="0" u="none" strike="noStrike" baseline="0" dirty="0">
                <a:solidFill>
                  <a:srgbClr val="000000"/>
                </a:solidFill>
                <a:latin typeface="Times New Roman" panose="02020603050405020304" pitchFamily="18" charset="0"/>
              </a:rPr>
              <a:t>o </a:t>
            </a:r>
            <a:r>
              <a:rPr lang="it-IT" sz="3200" b="1" i="0" u="sng" strike="noStrike" baseline="0" dirty="0">
                <a:solidFill>
                  <a:srgbClr val="000000"/>
                </a:solidFill>
                <a:latin typeface="Times New Roman" panose="02020603050405020304" pitchFamily="18" charset="0"/>
              </a:rPr>
              <a:t>evidenza</a:t>
            </a:r>
            <a:r>
              <a:rPr lang="it-IT" sz="3200" b="0" i="0" u="none" strike="noStrike" baseline="0" dirty="0">
                <a:solidFill>
                  <a:srgbClr val="000000"/>
                </a:solidFill>
                <a:latin typeface="Times New Roman" panose="02020603050405020304" pitchFamily="18" charset="0"/>
              </a:rPr>
              <a:t> utile all’espressione del parere </a:t>
            </a:r>
            <a:endParaRPr lang="it-IT" sz="32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1285341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62050A3B-6A93-EBB5-0868-BD85CD080F5B}"/>
              </a:ext>
            </a:extLst>
          </p:cNvPr>
          <p:cNvSpPr txBox="1"/>
          <p:nvPr/>
        </p:nvSpPr>
        <p:spPr>
          <a:xfrm>
            <a:off x="1120877" y="781666"/>
            <a:ext cx="10589342" cy="4031873"/>
          </a:xfrm>
          <a:prstGeom prst="rect">
            <a:avLst/>
          </a:prstGeom>
          <a:noFill/>
        </p:spPr>
        <p:txBody>
          <a:bodyPr wrap="square">
            <a:spAutoFit/>
          </a:bodyPr>
          <a:lstStyle/>
          <a:p>
            <a:pPr algn="ctr"/>
            <a:r>
              <a:rPr lang="it-IT" sz="3200" b="0" i="0" u="none" strike="noStrike" baseline="0" dirty="0">
                <a:solidFill>
                  <a:srgbClr val="000000"/>
                </a:solidFill>
                <a:latin typeface="Times New Roman" panose="02020603050405020304" pitchFamily="18" charset="0"/>
              </a:rPr>
              <a:t>Il </a:t>
            </a:r>
            <a:r>
              <a:rPr lang="it-IT" sz="3200" b="1" i="0" u="sng" strike="noStrike" baseline="0" dirty="0">
                <a:solidFill>
                  <a:srgbClr val="000000"/>
                </a:solidFill>
                <a:latin typeface="Times New Roman" panose="02020603050405020304" pitchFamily="18" charset="0"/>
              </a:rPr>
              <a:t>parere</a:t>
            </a:r>
            <a:r>
              <a:rPr lang="it-IT" sz="3200" b="0" i="0" u="none" strike="noStrike" baseline="0" dirty="0">
                <a:solidFill>
                  <a:srgbClr val="000000"/>
                </a:solidFill>
                <a:latin typeface="Times New Roman" panose="02020603050405020304" pitchFamily="18" charset="0"/>
              </a:rPr>
              <a:t> del Comitato è </a:t>
            </a:r>
            <a:r>
              <a:rPr lang="it-IT" sz="3200" b="1" i="0" u="sng" strike="noStrike" baseline="0" dirty="0">
                <a:solidFill>
                  <a:srgbClr val="000000"/>
                </a:solidFill>
                <a:latin typeface="Times New Roman" panose="02020603050405020304" pitchFamily="18" charset="0"/>
              </a:rPr>
              <a:t>obbligatorio</a:t>
            </a:r>
            <a:r>
              <a:rPr lang="it-IT" sz="3200" b="0" i="0" u="none" strike="noStrike" baseline="0" dirty="0">
                <a:solidFill>
                  <a:srgbClr val="000000"/>
                </a:solidFill>
                <a:latin typeface="Times New Roman" panose="02020603050405020304" pitchFamily="18" charset="0"/>
              </a:rPr>
              <a:t>, </a:t>
            </a:r>
          </a:p>
          <a:p>
            <a:pPr algn="ctr"/>
            <a:r>
              <a:rPr lang="it-IT" sz="3200" b="0" i="0" u="none" strike="noStrike" baseline="0" dirty="0">
                <a:solidFill>
                  <a:srgbClr val="000000"/>
                </a:solidFill>
                <a:latin typeface="Times New Roman" panose="02020603050405020304" pitchFamily="18" charset="0"/>
              </a:rPr>
              <a:t>ma </a:t>
            </a:r>
            <a:r>
              <a:rPr lang="it-IT" sz="3200" b="1" i="0" u="sng" strike="noStrike" baseline="0" dirty="0">
                <a:solidFill>
                  <a:srgbClr val="000000"/>
                </a:solidFill>
                <a:latin typeface="Times New Roman" panose="02020603050405020304" pitchFamily="18" charset="0"/>
              </a:rPr>
              <a:t>non vincolante</a:t>
            </a:r>
            <a:r>
              <a:rPr lang="it-IT" sz="3200" b="1" i="0" strike="noStrike" baseline="0" dirty="0">
                <a:solidFill>
                  <a:srgbClr val="000000"/>
                </a:solidFill>
                <a:latin typeface="Times New Roman" panose="02020603050405020304" pitchFamily="18" charset="0"/>
              </a:rPr>
              <a:t> </a:t>
            </a:r>
            <a:r>
              <a:rPr lang="it-IT" sz="3200" b="0" i="0" u="none" strike="noStrike" baseline="0" dirty="0">
                <a:solidFill>
                  <a:srgbClr val="000000"/>
                </a:solidFill>
                <a:latin typeface="Times New Roman" panose="02020603050405020304" pitchFamily="18" charset="0"/>
              </a:rPr>
              <a:t>per il DS</a:t>
            </a:r>
          </a:p>
          <a:p>
            <a:pPr algn="ctr"/>
            <a:r>
              <a:rPr lang="it-IT" sz="3200" b="0" i="0" u="none" strike="noStrike" baseline="0" dirty="0">
                <a:solidFill>
                  <a:srgbClr val="000000"/>
                </a:solidFill>
                <a:latin typeface="Times New Roman" panose="02020603050405020304" pitchFamily="18" charset="0"/>
              </a:rPr>
              <a:t> che può discostarsene con atto </a:t>
            </a:r>
            <a:r>
              <a:rPr lang="it-IT" sz="3200" b="1" i="0" u="sng" strike="noStrike" baseline="0" dirty="0">
                <a:solidFill>
                  <a:srgbClr val="000000"/>
                </a:solidFill>
                <a:latin typeface="Times New Roman" panose="02020603050405020304" pitchFamily="18" charset="0"/>
              </a:rPr>
              <a:t>motivato</a:t>
            </a:r>
            <a:r>
              <a:rPr lang="it-IT" sz="3200" b="0" i="0" u="none" strike="noStrike" baseline="0" dirty="0">
                <a:solidFill>
                  <a:srgbClr val="000000"/>
                </a:solidFill>
                <a:latin typeface="Times New Roman" panose="02020603050405020304" pitchFamily="18" charset="0"/>
              </a:rPr>
              <a:t>, </a:t>
            </a:r>
          </a:p>
          <a:p>
            <a:pPr algn="ctr"/>
            <a:r>
              <a:rPr lang="it-IT" sz="3200" b="0" i="0" u="none" strike="noStrike" baseline="0" dirty="0">
                <a:solidFill>
                  <a:srgbClr val="000000"/>
                </a:solidFill>
                <a:latin typeface="Times New Roman" panose="02020603050405020304" pitchFamily="18" charset="0"/>
              </a:rPr>
              <a:t>fermo restando che il </a:t>
            </a:r>
            <a:r>
              <a:rPr lang="it-IT" sz="3200" b="1" i="0" u="sng" strike="noStrike" baseline="0" dirty="0">
                <a:solidFill>
                  <a:srgbClr val="000000"/>
                </a:solidFill>
                <a:latin typeface="Times New Roman" panose="02020603050405020304" pitchFamily="18" charset="0"/>
              </a:rPr>
              <a:t>mancato</a:t>
            </a:r>
            <a:r>
              <a:rPr lang="it-IT" sz="3200" b="0" i="0" u="none" strike="noStrike" baseline="0" dirty="0">
                <a:solidFill>
                  <a:srgbClr val="000000"/>
                </a:solidFill>
                <a:latin typeface="Times New Roman" panose="02020603050405020304" pitchFamily="18" charset="0"/>
              </a:rPr>
              <a:t> superamento </a:t>
            </a:r>
          </a:p>
          <a:p>
            <a:pPr algn="ctr"/>
            <a:r>
              <a:rPr lang="it-IT" sz="3200" b="0" i="0" u="none" strike="noStrike" baseline="0" dirty="0">
                <a:solidFill>
                  <a:srgbClr val="000000"/>
                </a:solidFill>
                <a:latin typeface="Times New Roman" panose="02020603050405020304" pitchFamily="18" charset="0"/>
              </a:rPr>
              <a:t>della </a:t>
            </a:r>
            <a:r>
              <a:rPr lang="it-IT" sz="3200" b="1" i="0" u="sng" strike="noStrike" baseline="0" dirty="0">
                <a:solidFill>
                  <a:srgbClr val="000000"/>
                </a:solidFill>
                <a:latin typeface="Times New Roman" panose="02020603050405020304" pitchFamily="18" charset="0"/>
              </a:rPr>
              <a:t>verifica</a:t>
            </a:r>
            <a:r>
              <a:rPr lang="it-IT" sz="3200" b="0" i="0" u="none" strike="noStrike" baseline="0" dirty="0">
                <a:solidFill>
                  <a:srgbClr val="000000"/>
                </a:solidFill>
                <a:latin typeface="Times New Roman" panose="02020603050405020304" pitchFamily="18" charset="0"/>
              </a:rPr>
              <a:t> tramite </a:t>
            </a:r>
            <a:r>
              <a:rPr lang="it-IT" sz="3200" b="1" i="0" u="sng" strike="noStrike" baseline="0" dirty="0">
                <a:solidFill>
                  <a:srgbClr val="000000"/>
                </a:solidFill>
                <a:latin typeface="Times New Roman" panose="02020603050405020304" pitchFamily="18" charset="0"/>
              </a:rPr>
              <a:t>test finale</a:t>
            </a:r>
            <a:r>
              <a:rPr lang="it-IT" sz="3200" b="0" i="0" u="none" strike="noStrike" baseline="0" dirty="0">
                <a:solidFill>
                  <a:srgbClr val="000000"/>
                </a:solidFill>
                <a:latin typeface="Times New Roman" panose="02020603050405020304" pitchFamily="18" charset="0"/>
              </a:rPr>
              <a:t> </a:t>
            </a:r>
          </a:p>
          <a:p>
            <a:pPr algn="ctr"/>
            <a:r>
              <a:rPr lang="it-IT" sz="3200" b="0" i="0" u="none" strike="noStrike" baseline="0" dirty="0">
                <a:solidFill>
                  <a:srgbClr val="000000"/>
                </a:solidFill>
                <a:latin typeface="Times New Roman" panose="02020603050405020304" pitchFamily="18" charset="0"/>
              </a:rPr>
              <a:t>comporta il mancato </a:t>
            </a:r>
            <a:r>
              <a:rPr lang="it-IT" sz="3200" b="1" i="0" u="sng" strike="noStrike" baseline="0" dirty="0">
                <a:solidFill>
                  <a:srgbClr val="000000"/>
                </a:solidFill>
                <a:latin typeface="Times New Roman" panose="02020603050405020304" pitchFamily="18" charset="0"/>
              </a:rPr>
              <a:t>superamento</a:t>
            </a:r>
            <a:r>
              <a:rPr lang="it-IT" sz="3200" b="0" i="0" u="none" strike="noStrike" baseline="0" dirty="0">
                <a:solidFill>
                  <a:srgbClr val="000000"/>
                </a:solidFill>
                <a:latin typeface="Times New Roman" panose="02020603050405020304" pitchFamily="18" charset="0"/>
              </a:rPr>
              <a:t> </a:t>
            </a:r>
          </a:p>
          <a:p>
            <a:pPr algn="ctr"/>
            <a:r>
              <a:rPr lang="it-IT" sz="3200" b="0" i="0" u="none" strike="noStrike" baseline="0" dirty="0">
                <a:solidFill>
                  <a:srgbClr val="000000"/>
                </a:solidFill>
                <a:latin typeface="Times New Roman" panose="02020603050405020304" pitchFamily="18" charset="0"/>
              </a:rPr>
              <a:t>del percorso di formazione e periodo annuale di prova </a:t>
            </a:r>
          </a:p>
          <a:p>
            <a:pPr algn="ctr"/>
            <a:endParaRPr lang="it-IT" sz="3200" b="0" i="0" u="none" strike="noStrike" baseline="0" dirty="0">
              <a:solidFill>
                <a:srgbClr val="000000"/>
              </a:solidFill>
              <a:latin typeface="Times New Roman" panose="02020603050405020304" pitchFamily="18" charset="0"/>
            </a:endParaRPr>
          </a:p>
        </p:txBody>
      </p:sp>
      <p:pic>
        <p:nvPicPr>
          <p:cNvPr id="4" name="Picture 8" descr="Carta del docente, come fare acquisti su Amazon | Wired Italia">
            <a:extLst>
              <a:ext uri="{FF2B5EF4-FFF2-40B4-BE49-F238E27FC236}">
                <a16:creationId xmlns:a16="http://schemas.microsoft.com/office/drawing/2014/main" id="{E7DF6EED-0FC4-2F3E-DD0C-D99C5C45CC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0969" y="4516981"/>
            <a:ext cx="7123470" cy="1892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7852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E9A405A5-EE19-4478-5EE3-59DBA8FBEFD3}"/>
              </a:ext>
            </a:extLst>
          </p:cNvPr>
          <p:cNvSpPr txBox="1"/>
          <p:nvPr/>
        </p:nvSpPr>
        <p:spPr>
          <a:xfrm>
            <a:off x="846161" y="259308"/>
            <a:ext cx="10740788" cy="5909310"/>
          </a:xfrm>
          <a:prstGeom prst="rect">
            <a:avLst/>
          </a:prstGeom>
          <a:noFill/>
        </p:spPr>
        <p:txBody>
          <a:bodyPr wrap="square">
            <a:spAutoFit/>
          </a:bodyPr>
          <a:lstStyle/>
          <a:p>
            <a:pPr algn="l"/>
            <a:endParaRPr lang="it-IT" sz="800" b="0" i="0" u="none" strike="noStrike" baseline="0" dirty="0">
              <a:solidFill>
                <a:srgbClr val="000000"/>
              </a:solidFill>
              <a:latin typeface="Arial" panose="020B0604020202020204" pitchFamily="34" charset="0"/>
            </a:endParaRPr>
          </a:p>
          <a:p>
            <a:pPr algn="ctr"/>
            <a:r>
              <a:rPr lang="it-IT" sz="3200" b="1" i="0" u="none" strike="noStrike" baseline="0" dirty="0">
                <a:latin typeface="Times New Roman" panose="02020603050405020304" pitchFamily="18" charset="0"/>
                <a:cs typeface="Times New Roman" panose="02020603050405020304" pitchFamily="18" charset="0"/>
              </a:rPr>
              <a:t>Ruolo del Docente</a:t>
            </a:r>
          </a:p>
          <a:p>
            <a:pPr algn="ctr"/>
            <a:r>
              <a:rPr lang="it-IT" sz="3200" b="1" i="0" u="none" strike="noStrike" baseline="0" dirty="0">
                <a:latin typeface="Times New Roman" panose="02020603050405020304" pitchFamily="18" charset="0"/>
                <a:cs typeface="Times New Roman" panose="02020603050405020304" pitchFamily="18" charset="0"/>
              </a:rPr>
              <a:t> </a:t>
            </a:r>
          </a:p>
          <a:p>
            <a:pPr algn="ctr"/>
            <a:endParaRPr lang="it-IT" sz="3200" b="1" dirty="0">
              <a:latin typeface="Times New Roman" panose="02020603050405020304" pitchFamily="18" charset="0"/>
              <a:cs typeface="Times New Roman" panose="02020603050405020304" pitchFamily="18" charset="0"/>
            </a:endParaRPr>
          </a:p>
          <a:p>
            <a:pPr algn="ctr"/>
            <a:endParaRPr lang="it-IT" sz="3200" b="1" dirty="0">
              <a:latin typeface="Times New Roman" panose="02020603050405020304" pitchFamily="18" charset="0"/>
              <a:cs typeface="Times New Roman" panose="02020603050405020304" pitchFamily="18" charset="0"/>
            </a:endParaRPr>
          </a:p>
          <a:p>
            <a:pPr algn="ctr"/>
            <a:r>
              <a:rPr lang="it-IT" sz="3200" b="1" i="0" u="none" strike="noStrike" baseline="0" dirty="0">
                <a:latin typeface="Times New Roman" panose="02020603050405020304" pitchFamily="18" charset="0"/>
                <a:cs typeface="Times New Roman" panose="02020603050405020304" pitchFamily="18" charset="0"/>
              </a:rPr>
              <a:t>Profilo giuridico </a:t>
            </a:r>
            <a:endParaRPr lang="it-IT" sz="3200" b="1" dirty="0">
              <a:latin typeface="Times New Roman" panose="02020603050405020304" pitchFamily="18" charset="0"/>
              <a:cs typeface="Times New Roman" panose="02020603050405020304" pitchFamily="18" charset="0"/>
            </a:endParaRPr>
          </a:p>
          <a:p>
            <a:pPr algn="ctr"/>
            <a:r>
              <a:rPr lang="it-IT" sz="3200" b="1" i="0" u="none" strike="noStrike" baseline="0" dirty="0">
                <a:latin typeface="Times New Roman" panose="02020603050405020304" pitchFamily="18" charset="0"/>
                <a:cs typeface="Times New Roman" panose="02020603050405020304" pitchFamily="18" charset="0"/>
              </a:rPr>
              <a:t>Profilo tecnico/professionale relazionale </a:t>
            </a:r>
            <a:endParaRPr lang="it-IT" sz="3200" b="1" dirty="0">
              <a:latin typeface="Times New Roman" panose="02020603050405020304" pitchFamily="18" charset="0"/>
              <a:cs typeface="Times New Roman" panose="02020603050405020304" pitchFamily="18" charset="0"/>
            </a:endParaRPr>
          </a:p>
          <a:p>
            <a:pPr algn="ctr"/>
            <a:endParaRPr lang="it-IT" sz="3200" b="1" i="0" u="none" strike="noStrike" baseline="0" dirty="0">
              <a:latin typeface="Times New Roman" panose="02020603050405020304" pitchFamily="18" charset="0"/>
              <a:cs typeface="Times New Roman" panose="02020603050405020304" pitchFamily="18" charset="0"/>
            </a:endParaRPr>
          </a:p>
          <a:p>
            <a:pPr algn="ctr"/>
            <a:r>
              <a:rPr lang="it-IT" sz="3200" b="1" i="0" u="none" strike="noStrike" baseline="0" dirty="0">
                <a:latin typeface="Times New Roman" panose="02020603050405020304" pitchFamily="18" charset="0"/>
                <a:cs typeface="Times New Roman" panose="02020603050405020304" pitchFamily="18" charset="0"/>
              </a:rPr>
              <a:t>Assetto istituzionale</a:t>
            </a:r>
          </a:p>
          <a:p>
            <a:pPr algn="ctr"/>
            <a:r>
              <a:rPr lang="it-IT" sz="3200" b="1" dirty="0">
                <a:latin typeface="Times New Roman" panose="02020603050405020304" pitchFamily="18" charset="0"/>
                <a:cs typeface="Times New Roman" panose="02020603050405020304" pitchFamily="18" charset="0"/>
              </a:rPr>
              <a:t>Ordinamenti </a:t>
            </a:r>
          </a:p>
          <a:p>
            <a:pPr algn="ctr"/>
            <a:r>
              <a:rPr lang="it-IT" sz="3200" b="1" i="0" u="none" strike="noStrike" baseline="0" dirty="0">
                <a:latin typeface="Times New Roman" panose="02020603050405020304" pitchFamily="18" charset="0"/>
                <a:cs typeface="Times New Roman" panose="02020603050405020304" pitchFamily="18" charset="0"/>
              </a:rPr>
              <a:t>Curricula </a:t>
            </a:r>
          </a:p>
          <a:p>
            <a:pPr algn="ctr"/>
            <a:r>
              <a:rPr lang="it-IT" sz="3200" b="1" dirty="0">
                <a:latin typeface="Times New Roman" panose="02020603050405020304" pitchFamily="18" charset="0"/>
                <a:cs typeface="Times New Roman" panose="02020603050405020304" pitchFamily="18" charset="0"/>
              </a:rPr>
              <a:t>Personale </a:t>
            </a:r>
            <a:endParaRPr lang="it-IT" sz="3200" b="1" i="0" u="none" strike="noStrike" baseline="0" dirty="0">
              <a:latin typeface="Times New Roman" panose="02020603050405020304" pitchFamily="18" charset="0"/>
              <a:cs typeface="Times New Roman" panose="02020603050405020304" pitchFamily="18" charset="0"/>
            </a:endParaRPr>
          </a:p>
          <a:p>
            <a:pPr algn="l"/>
            <a:endParaRPr lang="it-IT" sz="1800" b="0" i="0" u="none" strike="noStrike" baseline="0" dirty="0">
              <a:solidFill>
                <a:srgbClr val="000000"/>
              </a:solidFill>
              <a:latin typeface="Arial" panose="020B0604020202020204" pitchFamily="34" charset="0"/>
            </a:endParaRPr>
          </a:p>
        </p:txBody>
      </p:sp>
      <p:sp>
        <p:nvSpPr>
          <p:cNvPr id="4" name="Freccia in giù 3">
            <a:extLst>
              <a:ext uri="{FF2B5EF4-FFF2-40B4-BE49-F238E27FC236}">
                <a16:creationId xmlns:a16="http://schemas.microsoft.com/office/drawing/2014/main" id="{5BF22224-7060-2932-8D0C-F1315F2DA7FA}"/>
              </a:ext>
            </a:extLst>
          </p:cNvPr>
          <p:cNvSpPr/>
          <p:nvPr/>
        </p:nvSpPr>
        <p:spPr>
          <a:xfrm>
            <a:off x="4241522" y="1155239"/>
            <a:ext cx="484632" cy="97840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Freccia in giù 4">
            <a:extLst>
              <a:ext uri="{FF2B5EF4-FFF2-40B4-BE49-F238E27FC236}">
                <a16:creationId xmlns:a16="http://schemas.microsoft.com/office/drawing/2014/main" id="{E3DFFBF8-A431-AE8D-AE2F-6CBBAE8267E6}"/>
              </a:ext>
            </a:extLst>
          </p:cNvPr>
          <p:cNvSpPr/>
          <p:nvPr/>
        </p:nvSpPr>
        <p:spPr>
          <a:xfrm>
            <a:off x="7322877" y="1155238"/>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Freccia in giù 5">
            <a:extLst>
              <a:ext uri="{FF2B5EF4-FFF2-40B4-BE49-F238E27FC236}">
                <a16:creationId xmlns:a16="http://schemas.microsoft.com/office/drawing/2014/main" id="{E5AC6C7C-6CCA-32E0-40E9-3F151AA6E6EB}"/>
              </a:ext>
            </a:extLst>
          </p:cNvPr>
          <p:cNvSpPr/>
          <p:nvPr/>
        </p:nvSpPr>
        <p:spPr>
          <a:xfrm>
            <a:off x="5679841" y="1155238"/>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26" name="Picture 2" descr="Risultati immagini per immagini docente">
            <a:extLst>
              <a:ext uri="{FF2B5EF4-FFF2-40B4-BE49-F238E27FC236}">
                <a16:creationId xmlns:a16="http://schemas.microsoft.com/office/drawing/2014/main" id="{0B2BFDAF-FA89-2112-5721-561918AD7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7229" y="3903260"/>
            <a:ext cx="2781104" cy="2388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0156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DA1BEA4A-2BB1-808E-9A57-068C0410D96C}"/>
              </a:ext>
            </a:extLst>
          </p:cNvPr>
          <p:cNvSpPr txBox="1"/>
          <p:nvPr/>
        </p:nvSpPr>
        <p:spPr>
          <a:xfrm>
            <a:off x="619433" y="265471"/>
            <a:ext cx="11031794" cy="6355586"/>
          </a:xfrm>
          <a:prstGeom prst="rect">
            <a:avLst/>
          </a:prstGeom>
          <a:noFill/>
        </p:spPr>
        <p:txBody>
          <a:bodyPr wrap="square">
            <a:spAutoFit/>
          </a:bodyPr>
          <a:lstStyle/>
          <a:p>
            <a:pPr algn="l"/>
            <a:endParaRPr lang="it-IT" sz="1100" b="0" i="0" u="none" strike="noStrike" baseline="0" dirty="0">
              <a:solidFill>
                <a:srgbClr val="000000"/>
              </a:solidFill>
              <a:latin typeface="Arial" panose="020B0604020202020204" pitchFamily="34" charset="0"/>
            </a:endParaRPr>
          </a:p>
          <a:p>
            <a:pPr algn="ctr"/>
            <a:r>
              <a:rPr lang="it-IT" sz="3200" b="1" i="0" u="none" strike="noStrike" baseline="0" dirty="0">
                <a:latin typeface="Times New Roman" panose="02020603050405020304" pitchFamily="18" charset="0"/>
                <a:cs typeface="Times New Roman" panose="02020603050405020304" pitchFamily="18" charset="0"/>
              </a:rPr>
              <a:t>Profilo giuridico </a:t>
            </a:r>
          </a:p>
          <a:p>
            <a:pPr marL="457200" indent="-457200" algn="just">
              <a:buFont typeface="Wingdings" panose="05000000000000000000" pitchFamily="2" charset="2"/>
              <a:buChar char="§"/>
            </a:pPr>
            <a:r>
              <a:rPr lang="it-IT" sz="2800" b="0" u="none" strike="noStrike" baseline="0" dirty="0">
                <a:latin typeface="Times New Roman" panose="02020603050405020304" pitchFamily="18" charset="0"/>
                <a:cs typeface="Times New Roman" panose="02020603050405020304" pitchFamily="18" charset="0"/>
              </a:rPr>
              <a:t>Costituzione Italiana</a:t>
            </a:r>
          </a:p>
          <a:p>
            <a:pPr marL="457200" indent="-457200" algn="just">
              <a:buFont typeface="Wingdings" panose="05000000000000000000" pitchFamily="2" charset="2"/>
              <a:buChar char="§"/>
            </a:pPr>
            <a:r>
              <a:rPr lang="it-IT" sz="2800" b="0" u="none" strike="noStrike" baseline="0" dirty="0">
                <a:latin typeface="Times New Roman" panose="02020603050405020304" pitchFamily="18" charset="0"/>
                <a:cs typeface="Times New Roman" panose="02020603050405020304" pitchFamily="18" charset="0"/>
              </a:rPr>
              <a:t>Dlvo 16 aprile 1994</a:t>
            </a:r>
            <a:r>
              <a:rPr lang="it-IT" sz="2800" dirty="0">
                <a:latin typeface="Times New Roman" panose="02020603050405020304" pitchFamily="18" charset="0"/>
                <a:cs typeface="Times New Roman" panose="02020603050405020304" pitchFamily="18" charset="0"/>
              </a:rPr>
              <a:t> </a:t>
            </a:r>
            <a:r>
              <a:rPr lang="it-IT" sz="2800" b="0" u="none" strike="noStrike" baseline="0" dirty="0">
                <a:latin typeface="Times New Roman" panose="02020603050405020304" pitchFamily="18" charset="0"/>
                <a:cs typeface="Times New Roman" panose="02020603050405020304" pitchFamily="18" charset="0"/>
              </a:rPr>
              <a:t>n. 297 (Testo Unico delle disposizioni legislative in materia di istruzione)</a:t>
            </a:r>
          </a:p>
          <a:p>
            <a:pPr marL="457200" indent="-457200" algn="just">
              <a:buFont typeface="Wingdings" panose="05000000000000000000" pitchFamily="2" charset="2"/>
              <a:buChar char="§"/>
            </a:pPr>
            <a:r>
              <a:rPr lang="it-IT" sz="2800" b="0" u="none" strike="noStrike" baseline="0" dirty="0">
                <a:latin typeface="Times New Roman" panose="02020603050405020304" pitchFamily="18" charset="0"/>
                <a:cs typeface="Times New Roman" panose="02020603050405020304" pitchFamily="18" charset="0"/>
              </a:rPr>
              <a:t>D</a:t>
            </a:r>
            <a:r>
              <a:rPr lang="it-IT" sz="2800" dirty="0">
                <a:latin typeface="Times New Roman" panose="02020603050405020304" pitchFamily="18" charset="0"/>
                <a:cs typeface="Times New Roman" panose="02020603050405020304" pitchFamily="18" charset="0"/>
              </a:rPr>
              <a:t>lvo </a:t>
            </a:r>
            <a:r>
              <a:rPr lang="it-IT" sz="2800" b="0" u="none" strike="noStrike" baseline="0" dirty="0">
                <a:latin typeface="Times New Roman" panose="02020603050405020304" pitchFamily="18" charset="0"/>
                <a:cs typeface="Times New Roman" panose="02020603050405020304" pitchFamily="18" charset="0"/>
              </a:rPr>
              <a:t>30 marzo 2001</a:t>
            </a:r>
            <a:r>
              <a:rPr lang="it-IT" sz="2800" dirty="0">
                <a:latin typeface="Times New Roman" panose="02020603050405020304" pitchFamily="18" charset="0"/>
                <a:cs typeface="Times New Roman" panose="02020603050405020304" pitchFamily="18" charset="0"/>
              </a:rPr>
              <a:t> </a:t>
            </a:r>
            <a:r>
              <a:rPr lang="it-IT" sz="2800" b="0" u="none" strike="noStrike" baseline="0" dirty="0">
                <a:latin typeface="Times New Roman" panose="02020603050405020304" pitchFamily="18" charset="0"/>
                <a:cs typeface="Times New Roman" panose="02020603050405020304" pitchFamily="18" charset="0"/>
              </a:rPr>
              <a:t>n. 165 e s.m.i. (Testo </a:t>
            </a:r>
            <a:r>
              <a:rPr lang="it-IT" sz="2800" dirty="0">
                <a:latin typeface="Times New Roman" panose="02020603050405020304" pitchFamily="18" charset="0"/>
                <a:cs typeface="Times New Roman" panose="02020603050405020304" pitchFamily="18" charset="0"/>
              </a:rPr>
              <a:t>U</a:t>
            </a:r>
            <a:r>
              <a:rPr lang="it-IT" sz="2800" b="0" u="none" strike="noStrike" baseline="0" dirty="0">
                <a:latin typeface="Times New Roman" panose="02020603050405020304" pitchFamily="18" charset="0"/>
                <a:cs typeface="Times New Roman" panose="02020603050405020304" pitchFamily="18" charset="0"/>
              </a:rPr>
              <a:t>nico sul pubblico impiego) (</a:t>
            </a:r>
            <a:r>
              <a:rPr lang="it-IT" sz="2800" dirty="0">
                <a:latin typeface="Times New Roman" panose="02020603050405020304" pitchFamily="18" charset="0"/>
                <a:cs typeface="Times New Roman" panose="02020603050405020304" pitchFamily="18" charset="0"/>
              </a:rPr>
              <a:t>il pubblico impego </a:t>
            </a:r>
            <a:r>
              <a:rPr lang="it-IT" sz="2800" b="0" u="none" strike="noStrike" baseline="0" dirty="0">
                <a:latin typeface="Times New Roman" panose="02020603050405020304" pitchFamily="18" charset="0"/>
                <a:cs typeface="Times New Roman" panose="02020603050405020304" pitchFamily="18" charset="0"/>
              </a:rPr>
              <a:t>che include il personale scolastico è soggetto al regime della privatizzazione e della conseguente contrattualizzazione ossia </a:t>
            </a:r>
            <a:r>
              <a:rPr lang="it-IT" sz="2800" u="none" strike="noStrike" baseline="0" dirty="0">
                <a:latin typeface="Times New Roman" panose="02020603050405020304" pitchFamily="18" charset="0"/>
                <a:cs typeface="Times New Roman" panose="02020603050405020304" pitchFamily="18" charset="0"/>
              </a:rPr>
              <a:t>il rapporto di lavoro è disciplinato dal Codice Civile ed è regolato contrattualmente) </a:t>
            </a:r>
            <a:endParaRPr lang="es-ES" sz="2800" dirty="0">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
            </a:pPr>
            <a:r>
              <a:rPr lang="es-ES" sz="2800" b="0" u="none" strike="noStrike" baseline="0" dirty="0">
                <a:latin typeface="Times New Roman" panose="02020603050405020304" pitchFamily="18" charset="0"/>
                <a:cs typeface="Times New Roman" panose="02020603050405020304" pitchFamily="18" charset="0"/>
              </a:rPr>
              <a:t>DPR 8 marzo 1999</a:t>
            </a:r>
            <a:r>
              <a:rPr lang="es-ES" sz="2800" dirty="0">
                <a:latin typeface="Times New Roman" panose="02020603050405020304" pitchFamily="18" charset="0"/>
                <a:cs typeface="Times New Roman" panose="02020603050405020304" pitchFamily="18" charset="0"/>
              </a:rPr>
              <a:t> </a:t>
            </a:r>
            <a:r>
              <a:rPr lang="es-ES" sz="2800" b="0" u="none" strike="noStrike" baseline="0" dirty="0">
                <a:latin typeface="Times New Roman" panose="02020603050405020304" pitchFamily="18" charset="0"/>
                <a:cs typeface="Times New Roman" panose="02020603050405020304" pitchFamily="18" charset="0"/>
              </a:rPr>
              <a:t>n. 275 </a:t>
            </a:r>
            <a:r>
              <a:rPr lang="it-IT" sz="2800" b="0" u="none" strike="noStrike" baseline="0" dirty="0">
                <a:latin typeface="Times New Roman" panose="02020603050405020304" pitchFamily="18" charset="0"/>
                <a:cs typeface="Times New Roman" panose="02020603050405020304" pitchFamily="18" charset="0"/>
              </a:rPr>
              <a:t>(Regolamento recante norme in materia di autonomia delle istituzioni scolastiche ai sensi dell’art. 21 della Legge 15 marzo 1997</a:t>
            </a:r>
            <a:r>
              <a:rPr lang="it-IT" sz="2800" dirty="0">
                <a:latin typeface="Times New Roman" panose="02020603050405020304" pitchFamily="18" charset="0"/>
                <a:cs typeface="Times New Roman" panose="02020603050405020304" pitchFamily="18" charset="0"/>
              </a:rPr>
              <a:t> </a:t>
            </a:r>
            <a:r>
              <a:rPr lang="it-IT" sz="2800" b="0" u="none" strike="noStrike" baseline="0" dirty="0">
                <a:latin typeface="Times New Roman" panose="02020603050405020304" pitchFamily="18" charset="0"/>
                <a:cs typeface="Times New Roman" panose="02020603050405020304" pitchFamily="18" charset="0"/>
              </a:rPr>
              <a:t>n.59)</a:t>
            </a:r>
          </a:p>
          <a:p>
            <a:pPr marL="457200" indent="-457200" algn="just">
              <a:buFont typeface="Wingdings" panose="05000000000000000000" pitchFamily="2" charset="2"/>
              <a:buChar char="§"/>
            </a:pPr>
            <a:r>
              <a:rPr lang="it-IT" sz="2800" b="0" u="none" strike="noStrike" baseline="0" dirty="0">
                <a:latin typeface="Times New Roman" panose="02020603050405020304" pitchFamily="18" charset="0"/>
                <a:cs typeface="Times New Roman" panose="02020603050405020304" pitchFamily="18" charset="0"/>
              </a:rPr>
              <a:t>CCNL Comparto Scuola 2006/2009</a:t>
            </a:r>
            <a:endParaRPr lang="it-IT" sz="2800" dirty="0">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
            </a:pPr>
            <a:r>
              <a:rPr lang="it-IT" sz="2800" b="0" u="none" strike="noStrike" baseline="0" dirty="0">
                <a:latin typeface="Times New Roman" panose="02020603050405020304" pitchFamily="18" charset="0"/>
                <a:cs typeface="Times New Roman" panose="02020603050405020304" pitchFamily="18" charset="0"/>
              </a:rPr>
              <a:t>CCNL Comparto Istruzione e Ricerca 2016/2018</a:t>
            </a:r>
          </a:p>
        </p:txBody>
      </p:sp>
    </p:spTree>
    <p:extLst>
      <p:ext uri="{BB962C8B-B14F-4D97-AF65-F5344CB8AC3E}">
        <p14:creationId xmlns:p14="http://schemas.microsoft.com/office/powerpoint/2010/main" val="13089028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7672BA77-CF5F-C7C4-9F81-089576B6E869}"/>
              </a:ext>
            </a:extLst>
          </p:cNvPr>
          <p:cNvSpPr txBox="1"/>
          <p:nvPr/>
        </p:nvSpPr>
        <p:spPr>
          <a:xfrm>
            <a:off x="648928" y="265471"/>
            <a:ext cx="10926097" cy="6247864"/>
          </a:xfrm>
          <a:prstGeom prst="rect">
            <a:avLst/>
          </a:prstGeom>
          <a:noFill/>
        </p:spPr>
        <p:txBody>
          <a:bodyPr wrap="square">
            <a:spAutoFit/>
          </a:bodyPr>
          <a:lstStyle/>
          <a:p>
            <a:pPr algn="l"/>
            <a:endParaRPr lang="it-IT" sz="800" b="0" i="0" u="none" strike="noStrike" baseline="0" dirty="0">
              <a:solidFill>
                <a:srgbClr val="000000"/>
              </a:solidFill>
              <a:latin typeface="Arial" panose="020B0604020202020204" pitchFamily="34" charset="0"/>
            </a:endParaRPr>
          </a:p>
          <a:p>
            <a:pPr algn="just"/>
            <a:r>
              <a:rPr lang="it-IT" sz="2800" b="0" i="0" u="none" strike="noStrike" baseline="0" dirty="0">
                <a:latin typeface="Times New Roman" panose="02020603050405020304" pitchFamily="18" charset="0"/>
                <a:cs typeface="Times New Roman" panose="02020603050405020304" pitchFamily="18" charset="0"/>
              </a:rPr>
              <a:t>La </a:t>
            </a:r>
            <a:r>
              <a:rPr lang="it-IT" sz="2800" dirty="0">
                <a:latin typeface="Times New Roman" panose="02020603050405020304" pitchFamily="18" charset="0"/>
                <a:cs typeface="Times New Roman" panose="02020603050405020304" pitchFamily="18" charset="0"/>
              </a:rPr>
              <a:t>Costituzione Italiana richiede</a:t>
            </a:r>
            <a:r>
              <a:rPr lang="it-IT" sz="2800" b="0" i="0" u="none" strike="noStrike" baseline="0" dirty="0">
                <a:latin typeface="Times New Roman" panose="02020603050405020304" pitchFamily="18" charset="0"/>
                <a:cs typeface="Times New Roman" panose="02020603050405020304" pitchFamily="18" charset="0"/>
              </a:rPr>
              <a:t> che i </a:t>
            </a:r>
            <a:r>
              <a:rPr lang="it-IT" sz="2800" b="1" i="0" u="sng" strike="noStrike" baseline="0" dirty="0">
                <a:latin typeface="Times New Roman" panose="02020603050405020304" pitchFamily="18" charset="0"/>
                <a:cs typeface="Times New Roman" panose="02020603050405020304" pitchFamily="18" charset="0"/>
              </a:rPr>
              <a:t>compiti</a:t>
            </a:r>
            <a:r>
              <a:rPr lang="it-IT" sz="2800" b="0" i="0" u="none" strike="noStrike" baseline="0" dirty="0">
                <a:latin typeface="Times New Roman" panose="02020603050405020304" pitchFamily="18" charset="0"/>
                <a:cs typeface="Times New Roman" panose="02020603050405020304" pitchFamily="18" charset="0"/>
              </a:rPr>
              <a:t> affidati ai dipendenti della PA</a:t>
            </a:r>
            <a:r>
              <a:rPr lang="it-IT" sz="2800" dirty="0">
                <a:latin typeface="Times New Roman" panose="02020603050405020304" pitchFamily="18" charset="0"/>
                <a:cs typeface="Times New Roman" panose="02020603050405020304" pitchFamily="18" charset="0"/>
              </a:rPr>
              <a:t> </a:t>
            </a:r>
            <a:r>
              <a:rPr lang="it-IT" sz="2800" b="0" i="0" u="none" strike="noStrike" baseline="0" dirty="0">
                <a:latin typeface="Times New Roman" panose="02020603050405020304" pitchFamily="18" charset="0"/>
                <a:cs typeface="Times New Roman" panose="02020603050405020304" pitchFamily="18" charset="0"/>
              </a:rPr>
              <a:t>(i docenti sono una categoria importantissima della P</a:t>
            </a:r>
            <a:r>
              <a:rPr lang="it-IT" sz="2800" dirty="0">
                <a:latin typeface="Times New Roman" panose="02020603050405020304" pitchFamily="18" charset="0"/>
                <a:cs typeface="Times New Roman" panose="02020603050405020304" pitchFamily="18" charset="0"/>
              </a:rPr>
              <a:t>A</a:t>
            </a:r>
            <a:r>
              <a:rPr lang="it-IT" sz="2800" b="0" i="0" u="none" strike="noStrike" baseline="0" dirty="0">
                <a:latin typeface="Times New Roman" panose="02020603050405020304" pitchFamily="18" charset="0"/>
                <a:cs typeface="Times New Roman" panose="02020603050405020304" pitchFamily="18" charset="0"/>
              </a:rPr>
              <a:t>) vengano svolti con </a:t>
            </a:r>
            <a:r>
              <a:rPr lang="it-IT" sz="2800" b="1" i="0" u="sng" strike="noStrike" baseline="0" dirty="0">
                <a:latin typeface="Times New Roman" panose="02020603050405020304" pitchFamily="18" charset="0"/>
                <a:cs typeface="Times New Roman" panose="02020603050405020304" pitchFamily="18" charset="0"/>
              </a:rPr>
              <a:t>responsabilità</a:t>
            </a:r>
            <a:r>
              <a:rPr lang="it-IT" sz="2800" b="0" i="0" u="none" strike="noStrike" baseline="0" dirty="0">
                <a:latin typeface="Times New Roman" panose="02020603050405020304" pitchFamily="18" charset="0"/>
                <a:cs typeface="Times New Roman" panose="02020603050405020304" pitchFamily="18" charset="0"/>
              </a:rPr>
              <a:t> (art. 28), </a:t>
            </a:r>
            <a:r>
              <a:rPr lang="it-IT" sz="2800" b="1" i="0" u="sng" strike="noStrike" baseline="0" dirty="0">
                <a:latin typeface="Times New Roman" panose="02020603050405020304" pitchFamily="18" charset="0"/>
                <a:cs typeface="Times New Roman" panose="02020603050405020304" pitchFamily="18" charset="0"/>
              </a:rPr>
              <a:t>imparzialità</a:t>
            </a:r>
            <a:r>
              <a:rPr lang="it-IT" sz="2800" b="0" i="0" u="none" strike="noStrike" baseline="0" dirty="0">
                <a:latin typeface="Times New Roman" panose="02020603050405020304" pitchFamily="18" charset="0"/>
                <a:cs typeface="Times New Roman" panose="02020603050405020304" pitchFamily="18" charset="0"/>
              </a:rPr>
              <a:t> (art. 97), </a:t>
            </a:r>
            <a:r>
              <a:rPr lang="it-IT" sz="2800" b="1" i="0" u="sng" strike="noStrike" baseline="0" dirty="0">
                <a:latin typeface="Times New Roman" panose="02020603050405020304" pitchFamily="18" charset="0"/>
                <a:cs typeface="Times New Roman" panose="02020603050405020304" pitchFamily="18" charset="0"/>
              </a:rPr>
              <a:t>disciplina</a:t>
            </a:r>
            <a:r>
              <a:rPr lang="it-IT" sz="2800" b="0" i="0" u="none" strike="noStrike" baseline="0" dirty="0">
                <a:latin typeface="Times New Roman" panose="02020603050405020304" pitchFamily="18" charset="0"/>
                <a:cs typeface="Times New Roman" panose="02020603050405020304" pitchFamily="18" charset="0"/>
              </a:rPr>
              <a:t> e </a:t>
            </a:r>
            <a:r>
              <a:rPr lang="it-IT" sz="2800" b="1" i="0" u="sng" strike="noStrike" baseline="0" dirty="0">
                <a:latin typeface="Times New Roman" panose="02020603050405020304" pitchFamily="18" charset="0"/>
                <a:cs typeface="Times New Roman" panose="02020603050405020304" pitchFamily="18" charset="0"/>
              </a:rPr>
              <a:t>onore</a:t>
            </a:r>
            <a:r>
              <a:rPr lang="it-IT" sz="2800" b="0" i="0" u="none" strike="noStrike" baseline="0" dirty="0">
                <a:latin typeface="Times New Roman" panose="02020603050405020304" pitchFamily="18" charset="0"/>
                <a:cs typeface="Times New Roman" panose="02020603050405020304" pitchFamily="18" charset="0"/>
              </a:rPr>
              <a:t> (art. 54), secondo il principio del </a:t>
            </a:r>
            <a:r>
              <a:rPr lang="it-IT" sz="2800" b="1" i="0" u="sng" strike="noStrike" baseline="0" dirty="0">
                <a:latin typeface="Times New Roman" panose="02020603050405020304" pitchFamily="18" charset="0"/>
                <a:cs typeface="Times New Roman" panose="02020603050405020304" pitchFamily="18" charset="0"/>
              </a:rPr>
              <a:t>servizio alla Nazione </a:t>
            </a:r>
            <a:r>
              <a:rPr lang="it-IT" sz="2800" b="0" i="0" u="none" strike="noStrike" baseline="0" dirty="0">
                <a:latin typeface="Times New Roman" panose="02020603050405020304" pitchFamily="18" charset="0"/>
                <a:cs typeface="Times New Roman" panose="02020603050405020304" pitchFamily="18" charset="0"/>
              </a:rPr>
              <a:t>(art. 98)</a:t>
            </a:r>
          </a:p>
          <a:p>
            <a:endParaRPr lang="it-IT" sz="2800" dirty="0">
              <a:latin typeface="Times New Roman" panose="02020603050405020304" pitchFamily="18" charset="0"/>
              <a:cs typeface="Times New Roman" panose="02020603050405020304" pitchFamily="18" charset="0"/>
            </a:endParaRPr>
          </a:p>
          <a:p>
            <a:r>
              <a:rPr lang="da-DK" sz="2800" b="1" i="0" u="none" strike="noStrike" baseline="0" dirty="0">
                <a:latin typeface="Times New Roman" panose="02020603050405020304" pitchFamily="18" charset="0"/>
                <a:cs typeface="Times New Roman" panose="02020603050405020304" pitchFamily="18" charset="0"/>
              </a:rPr>
              <a:t>Art. 395 Dlvo n.297/1994 </a:t>
            </a:r>
          </a:p>
          <a:p>
            <a:pPr algn="just"/>
            <a:r>
              <a:rPr lang="it-IT" sz="2800" b="0" i="0" u="none" strike="noStrike" baseline="0" dirty="0">
                <a:latin typeface="Times New Roman" panose="02020603050405020304" pitchFamily="18" charset="0"/>
                <a:cs typeface="Times New Roman" panose="02020603050405020304" pitchFamily="18" charset="0"/>
              </a:rPr>
              <a:t>La funzione docente è </a:t>
            </a:r>
            <a:r>
              <a:rPr lang="it-IT" sz="2800" b="0" i="1" u="none" strike="noStrike" baseline="0" dirty="0">
                <a:latin typeface="Times New Roman" panose="02020603050405020304" pitchFamily="18" charset="0"/>
                <a:cs typeface="Times New Roman" panose="02020603050405020304" pitchFamily="18" charset="0"/>
              </a:rPr>
              <a:t>esplicazione essenziale dell’attività di </a:t>
            </a:r>
            <a:r>
              <a:rPr lang="it-IT" sz="2800" b="1" i="1" u="sng" strike="noStrike" baseline="0" dirty="0">
                <a:latin typeface="Times New Roman" panose="02020603050405020304" pitchFamily="18" charset="0"/>
                <a:cs typeface="Times New Roman" panose="02020603050405020304" pitchFamily="18" charset="0"/>
              </a:rPr>
              <a:t>trasmissione</a:t>
            </a:r>
            <a:r>
              <a:rPr lang="it-IT" sz="2800" b="0" i="1" u="none" strike="noStrike" baseline="0" dirty="0">
                <a:latin typeface="Times New Roman" panose="02020603050405020304" pitchFamily="18" charset="0"/>
                <a:cs typeface="Times New Roman" panose="02020603050405020304" pitchFamily="18" charset="0"/>
              </a:rPr>
              <a:t> della cultura, di </a:t>
            </a:r>
            <a:r>
              <a:rPr lang="it-IT" sz="2800" b="1" i="1" u="sng" strike="noStrike" baseline="0" dirty="0">
                <a:latin typeface="Times New Roman" panose="02020603050405020304" pitchFamily="18" charset="0"/>
                <a:cs typeface="Times New Roman" panose="02020603050405020304" pitchFamily="18" charset="0"/>
              </a:rPr>
              <a:t>contributo</a:t>
            </a:r>
            <a:r>
              <a:rPr lang="it-IT" sz="2800" b="0" i="1" u="none" strike="noStrike" baseline="0" dirty="0">
                <a:latin typeface="Times New Roman" panose="02020603050405020304" pitchFamily="18" charset="0"/>
                <a:cs typeface="Times New Roman" panose="02020603050405020304" pitchFamily="18" charset="0"/>
              </a:rPr>
              <a:t> all’elaborazione di essa e di </a:t>
            </a:r>
            <a:r>
              <a:rPr lang="it-IT" sz="2800" b="1" i="1" u="sng" strike="noStrike" baseline="0" dirty="0">
                <a:latin typeface="Times New Roman" panose="02020603050405020304" pitchFamily="18" charset="0"/>
                <a:cs typeface="Times New Roman" panose="02020603050405020304" pitchFamily="18" charset="0"/>
              </a:rPr>
              <a:t>impulso</a:t>
            </a:r>
            <a:r>
              <a:rPr lang="it-IT" sz="2800" b="0" i="1" u="none" strike="noStrike" baseline="0" dirty="0">
                <a:latin typeface="Times New Roman" panose="02020603050405020304" pitchFamily="18" charset="0"/>
                <a:cs typeface="Times New Roman" panose="02020603050405020304" pitchFamily="18" charset="0"/>
              </a:rPr>
              <a:t> alla partecipazione dei giovani a tale processo e alla </a:t>
            </a:r>
            <a:r>
              <a:rPr lang="it-IT" sz="2800" b="1" i="1" u="sng" strike="noStrike" baseline="0" dirty="0">
                <a:latin typeface="Times New Roman" panose="02020603050405020304" pitchFamily="18" charset="0"/>
                <a:cs typeface="Times New Roman" panose="02020603050405020304" pitchFamily="18" charset="0"/>
              </a:rPr>
              <a:t>formazione</a:t>
            </a:r>
            <a:r>
              <a:rPr lang="it-IT" sz="2800" b="0" i="1" u="none" strike="noStrike" baseline="0" dirty="0">
                <a:latin typeface="Times New Roman" panose="02020603050405020304" pitchFamily="18" charset="0"/>
                <a:cs typeface="Times New Roman" panose="02020603050405020304" pitchFamily="18" charset="0"/>
              </a:rPr>
              <a:t> umana e critica della loro personalità</a:t>
            </a:r>
            <a:endParaRPr lang="it-IT" sz="2800" b="0" i="0" u="none" strike="noStrike" baseline="0" dirty="0">
              <a:latin typeface="Times New Roman" panose="02020603050405020304" pitchFamily="18" charset="0"/>
              <a:cs typeface="Times New Roman" panose="02020603050405020304" pitchFamily="18" charset="0"/>
            </a:endParaRPr>
          </a:p>
          <a:p>
            <a:endParaRPr lang="da-DK" sz="2800" b="0" i="0" u="none" strike="noStrike" baseline="0" dirty="0">
              <a:latin typeface="Times New Roman" panose="02020603050405020304" pitchFamily="18" charset="0"/>
              <a:cs typeface="Times New Roman" panose="02020603050405020304" pitchFamily="18" charset="0"/>
            </a:endParaRPr>
          </a:p>
          <a:p>
            <a:r>
              <a:rPr lang="da-DK" sz="2800" b="1" i="0" u="none" strike="noStrike" baseline="0" dirty="0">
                <a:latin typeface="Times New Roman" panose="02020603050405020304" pitchFamily="18" charset="0"/>
                <a:cs typeface="Times New Roman" panose="02020603050405020304" pitchFamily="18" charset="0"/>
              </a:rPr>
              <a:t>Art. 16 comma 3 DPR n. 275/1999 </a:t>
            </a:r>
            <a:endParaRPr lang="it-IT" sz="2800" b="1" i="0" u="none" strike="noStrike" baseline="0" dirty="0">
              <a:latin typeface="Times New Roman" panose="02020603050405020304" pitchFamily="18" charset="0"/>
              <a:cs typeface="Times New Roman" panose="02020603050405020304" pitchFamily="18" charset="0"/>
            </a:endParaRPr>
          </a:p>
          <a:p>
            <a:pPr algn="just"/>
            <a:r>
              <a:rPr lang="it-IT" sz="2800" b="0" i="1" u="none" strike="noStrike" baseline="0" dirty="0">
                <a:latin typeface="Times New Roman" panose="02020603050405020304" pitchFamily="18" charset="0"/>
                <a:cs typeface="Times New Roman" panose="02020603050405020304" pitchFamily="18" charset="0"/>
              </a:rPr>
              <a:t>I docenti hanno il </a:t>
            </a:r>
            <a:r>
              <a:rPr lang="it-IT" sz="2800" b="1" i="1" u="sng" strike="noStrike" baseline="0" dirty="0">
                <a:latin typeface="Times New Roman" panose="02020603050405020304" pitchFamily="18" charset="0"/>
                <a:cs typeface="Times New Roman" panose="02020603050405020304" pitchFamily="18" charset="0"/>
              </a:rPr>
              <a:t>compito</a:t>
            </a:r>
            <a:r>
              <a:rPr lang="it-IT" sz="2800" b="0" i="1" u="none" strike="noStrike" baseline="0" dirty="0">
                <a:latin typeface="Times New Roman" panose="02020603050405020304" pitchFamily="18" charset="0"/>
                <a:cs typeface="Times New Roman" panose="02020603050405020304" pitchFamily="18" charset="0"/>
              </a:rPr>
              <a:t> e la </a:t>
            </a:r>
            <a:r>
              <a:rPr lang="it-IT" sz="2800" b="1" i="1" u="sng" strike="noStrike" baseline="0" dirty="0">
                <a:latin typeface="Times New Roman" panose="02020603050405020304" pitchFamily="18" charset="0"/>
                <a:cs typeface="Times New Roman" panose="02020603050405020304" pitchFamily="18" charset="0"/>
              </a:rPr>
              <a:t>responsabilità</a:t>
            </a:r>
            <a:r>
              <a:rPr lang="it-IT" sz="2800" b="0" i="1" u="none" strike="noStrike" baseline="0" dirty="0">
                <a:latin typeface="Times New Roman" panose="02020603050405020304" pitchFamily="18" charset="0"/>
                <a:cs typeface="Times New Roman" panose="02020603050405020304" pitchFamily="18" charset="0"/>
              </a:rPr>
              <a:t> della </a:t>
            </a:r>
            <a:r>
              <a:rPr lang="it-IT" sz="2800" b="1" i="1" u="sng" strike="noStrike" baseline="0" dirty="0">
                <a:latin typeface="Times New Roman" panose="02020603050405020304" pitchFamily="18" charset="0"/>
                <a:cs typeface="Times New Roman" panose="02020603050405020304" pitchFamily="18" charset="0"/>
              </a:rPr>
              <a:t>progettazione</a:t>
            </a:r>
            <a:r>
              <a:rPr lang="it-IT" sz="2800" b="0" i="1" u="none" strike="noStrike" baseline="0" dirty="0">
                <a:latin typeface="Times New Roman" panose="02020603050405020304" pitchFamily="18" charset="0"/>
                <a:cs typeface="Times New Roman" panose="02020603050405020304" pitchFamily="18" charset="0"/>
              </a:rPr>
              <a:t> e della </a:t>
            </a:r>
            <a:r>
              <a:rPr lang="it-IT" sz="2800" b="1" i="1" u="sng" strike="noStrike" baseline="0" dirty="0">
                <a:latin typeface="Times New Roman" panose="02020603050405020304" pitchFamily="18" charset="0"/>
                <a:cs typeface="Times New Roman" panose="02020603050405020304" pitchFamily="18" charset="0"/>
              </a:rPr>
              <a:t>attuazione</a:t>
            </a:r>
            <a:r>
              <a:rPr lang="it-IT" sz="2800" b="0" i="1" u="none" strike="noStrike" baseline="0" dirty="0">
                <a:latin typeface="Times New Roman" panose="02020603050405020304" pitchFamily="18" charset="0"/>
                <a:cs typeface="Times New Roman" panose="02020603050405020304" pitchFamily="18" charset="0"/>
              </a:rPr>
              <a:t> del processo di insegnamento e di apprendimento</a:t>
            </a:r>
          </a:p>
        </p:txBody>
      </p:sp>
    </p:spTree>
    <p:extLst>
      <p:ext uri="{BB962C8B-B14F-4D97-AF65-F5344CB8AC3E}">
        <p14:creationId xmlns:p14="http://schemas.microsoft.com/office/powerpoint/2010/main" val="3141541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554F2D1D-F526-1628-E7E6-BDB56EF00328}"/>
              </a:ext>
            </a:extLst>
          </p:cNvPr>
          <p:cNvSpPr txBox="1"/>
          <p:nvPr/>
        </p:nvSpPr>
        <p:spPr>
          <a:xfrm>
            <a:off x="545690" y="206477"/>
            <a:ext cx="11179278" cy="5109091"/>
          </a:xfrm>
          <a:prstGeom prst="rect">
            <a:avLst/>
          </a:prstGeom>
          <a:noFill/>
        </p:spPr>
        <p:txBody>
          <a:bodyPr wrap="square">
            <a:spAutoFit/>
          </a:bodyPr>
          <a:lstStyle/>
          <a:p>
            <a:pPr algn="l"/>
            <a:endParaRPr lang="it-IT" sz="1800" b="0" i="0" u="none" strike="noStrike" baseline="0" dirty="0">
              <a:solidFill>
                <a:srgbClr val="000000"/>
              </a:solidFill>
              <a:latin typeface="Arial" panose="020B0604020202020204" pitchFamily="34" charset="0"/>
            </a:endParaRPr>
          </a:p>
          <a:p>
            <a:r>
              <a:rPr lang="it-IT" sz="2800" b="1" dirty="0">
                <a:latin typeface="Times New Roman" panose="02020603050405020304" pitchFamily="18" charset="0"/>
                <a:cs typeface="Times New Roman" panose="02020603050405020304" pitchFamily="18" charset="0"/>
              </a:rPr>
              <a:t>A</a:t>
            </a:r>
            <a:r>
              <a:rPr lang="it-IT" sz="2800" b="1" i="0" u="none" strike="noStrike" baseline="0" dirty="0">
                <a:latin typeface="Times New Roman" panose="02020603050405020304" pitchFamily="18" charset="0"/>
                <a:cs typeface="Times New Roman" panose="02020603050405020304" pitchFamily="18" charset="0"/>
              </a:rPr>
              <a:t>rt. 26 CCNL 29/11/2007</a:t>
            </a:r>
          </a:p>
          <a:p>
            <a:pPr algn="just"/>
            <a:r>
              <a:rPr lang="it-IT" sz="2800" b="0" i="1" u="none" strike="noStrike" baseline="0" dirty="0">
                <a:latin typeface="Times New Roman" panose="02020603050405020304" pitchFamily="18" charset="0"/>
                <a:cs typeface="Times New Roman" panose="02020603050405020304" pitchFamily="18" charset="0"/>
              </a:rPr>
              <a:t>La funzione docente realizza il </a:t>
            </a:r>
            <a:r>
              <a:rPr lang="it-IT" sz="2800" b="1" i="1" u="sng" strike="noStrike" baseline="0" dirty="0">
                <a:latin typeface="Times New Roman" panose="02020603050405020304" pitchFamily="18" charset="0"/>
                <a:cs typeface="Times New Roman" panose="02020603050405020304" pitchFamily="18" charset="0"/>
              </a:rPr>
              <a:t>processo</a:t>
            </a:r>
            <a:r>
              <a:rPr lang="it-IT" sz="2800" b="0" i="1" u="none" strike="noStrike" baseline="0" dirty="0">
                <a:latin typeface="Times New Roman" panose="02020603050405020304" pitchFamily="18" charset="0"/>
                <a:cs typeface="Times New Roman" panose="02020603050405020304" pitchFamily="18" charset="0"/>
              </a:rPr>
              <a:t> d’insegnamento/apprendimento volto a promuovere lo </a:t>
            </a:r>
            <a:r>
              <a:rPr lang="it-IT" sz="2800" b="1" i="1" u="sng" strike="noStrike" baseline="0" dirty="0">
                <a:latin typeface="Times New Roman" panose="02020603050405020304" pitchFamily="18" charset="0"/>
                <a:cs typeface="Times New Roman" panose="02020603050405020304" pitchFamily="18" charset="0"/>
              </a:rPr>
              <a:t>sviluppo</a:t>
            </a:r>
            <a:r>
              <a:rPr lang="it-IT" sz="2800" b="0" i="1" u="none" strike="noStrike" baseline="0" dirty="0">
                <a:latin typeface="Times New Roman" panose="02020603050405020304" pitchFamily="18" charset="0"/>
                <a:cs typeface="Times New Roman" panose="02020603050405020304" pitchFamily="18" charset="0"/>
              </a:rPr>
              <a:t> umano, culturale, civile e professionale degli alunni, sulla base degli </a:t>
            </a:r>
            <a:r>
              <a:rPr lang="it-IT" sz="2800" b="1" i="1" u="sng" strike="noStrike" baseline="0" dirty="0">
                <a:latin typeface="Times New Roman" panose="02020603050405020304" pitchFamily="18" charset="0"/>
                <a:cs typeface="Times New Roman" panose="02020603050405020304" pitchFamily="18" charset="0"/>
              </a:rPr>
              <a:t>obiettivi</a:t>
            </a:r>
            <a:r>
              <a:rPr lang="it-IT" sz="2800" b="0" i="1" u="none" strike="noStrike" baseline="0" dirty="0">
                <a:latin typeface="Times New Roman" panose="02020603050405020304" pitchFamily="18" charset="0"/>
                <a:cs typeface="Times New Roman" panose="02020603050405020304" pitchFamily="18" charset="0"/>
              </a:rPr>
              <a:t> previsti dagli ordinamenti scolastici, definiti per i vari ordini e gradi dell’istruzione. </a:t>
            </a:r>
            <a:endParaRPr lang="it-IT" sz="2800" b="0" i="0" u="none" strike="noStrike" baseline="0" dirty="0">
              <a:latin typeface="Times New Roman" panose="02020603050405020304" pitchFamily="18" charset="0"/>
              <a:cs typeface="Times New Roman" panose="02020603050405020304" pitchFamily="18" charset="0"/>
            </a:endParaRPr>
          </a:p>
          <a:p>
            <a:endParaRPr lang="it-IT" sz="2800" b="0" i="1" u="none" strike="noStrike" baseline="0" dirty="0">
              <a:latin typeface="Times New Roman" panose="02020603050405020304" pitchFamily="18" charset="0"/>
              <a:cs typeface="Times New Roman" panose="02020603050405020304" pitchFamily="18" charset="0"/>
            </a:endParaRPr>
          </a:p>
          <a:p>
            <a:r>
              <a:rPr lang="it-IT" sz="2800" b="0" i="1" u="none" strike="noStrike" baseline="0" dirty="0">
                <a:latin typeface="Times New Roman" panose="02020603050405020304" pitchFamily="18" charset="0"/>
                <a:cs typeface="Times New Roman" panose="02020603050405020304" pitchFamily="18" charset="0"/>
              </a:rPr>
              <a:t>Si fonda sull’</a:t>
            </a:r>
            <a:r>
              <a:rPr lang="it-IT" sz="2800" b="1" i="1" u="sng" strike="noStrike" baseline="0" dirty="0">
                <a:latin typeface="Times New Roman" panose="02020603050405020304" pitchFamily="18" charset="0"/>
                <a:cs typeface="Times New Roman" panose="02020603050405020304" pitchFamily="18" charset="0"/>
              </a:rPr>
              <a:t>autonomia </a:t>
            </a:r>
            <a:r>
              <a:rPr lang="it-IT" sz="2800" b="0" i="1" u="none" strike="noStrike" baseline="0" dirty="0">
                <a:latin typeface="Times New Roman" panose="02020603050405020304" pitchFamily="18" charset="0"/>
                <a:cs typeface="Times New Roman" panose="02020603050405020304" pitchFamily="18" charset="0"/>
              </a:rPr>
              <a:t>culturale e professionale dei docenti </a:t>
            </a:r>
            <a:endParaRPr lang="it-IT" sz="2800" dirty="0">
              <a:latin typeface="Times New Roman" panose="02020603050405020304" pitchFamily="18" charset="0"/>
              <a:cs typeface="Times New Roman" panose="02020603050405020304" pitchFamily="18" charset="0"/>
            </a:endParaRPr>
          </a:p>
          <a:p>
            <a:pPr algn="just"/>
            <a:endParaRPr lang="it-IT" sz="2800" b="0" i="1" u="none" strike="noStrike" baseline="0" dirty="0">
              <a:latin typeface="Times New Roman" panose="02020603050405020304" pitchFamily="18" charset="0"/>
              <a:cs typeface="Times New Roman" panose="02020603050405020304" pitchFamily="18" charset="0"/>
            </a:endParaRPr>
          </a:p>
          <a:p>
            <a:pPr algn="just"/>
            <a:r>
              <a:rPr lang="it-IT" sz="2800" b="0" i="1" u="none" strike="noStrike" baseline="0" dirty="0">
                <a:latin typeface="Times New Roman" panose="02020603050405020304" pitchFamily="18" charset="0"/>
                <a:cs typeface="Times New Roman" panose="02020603050405020304" pitchFamily="18" charset="0"/>
              </a:rPr>
              <a:t>Si esplica nelle </a:t>
            </a:r>
            <a:r>
              <a:rPr lang="it-IT" sz="2800" b="1" i="1" u="sng" strike="noStrike" baseline="0" dirty="0">
                <a:latin typeface="Times New Roman" panose="02020603050405020304" pitchFamily="18" charset="0"/>
                <a:cs typeface="Times New Roman" panose="02020603050405020304" pitchFamily="18" charset="0"/>
              </a:rPr>
              <a:t>attività</a:t>
            </a:r>
            <a:r>
              <a:rPr lang="it-IT" sz="2800" b="0" i="1" u="none" strike="noStrike" baseline="0" dirty="0">
                <a:latin typeface="Times New Roman" panose="02020603050405020304" pitchFamily="18" charset="0"/>
                <a:cs typeface="Times New Roman" panose="02020603050405020304" pitchFamily="18" charset="0"/>
              </a:rPr>
              <a:t> individuali e collegiali, nella </a:t>
            </a:r>
            <a:r>
              <a:rPr lang="it-IT" sz="2800" b="1" i="1" u="sng" strike="noStrike" baseline="0" dirty="0">
                <a:latin typeface="Times New Roman" panose="02020603050405020304" pitchFamily="18" charset="0"/>
                <a:cs typeface="Times New Roman" panose="02020603050405020304" pitchFamily="18" charset="0"/>
              </a:rPr>
              <a:t>partecipazione</a:t>
            </a:r>
            <a:r>
              <a:rPr lang="it-IT" sz="2800" b="0" i="1" u="none" strike="noStrike" baseline="0" dirty="0">
                <a:latin typeface="Times New Roman" panose="02020603050405020304" pitchFamily="18" charset="0"/>
                <a:cs typeface="Times New Roman" panose="02020603050405020304" pitchFamily="18" charset="0"/>
              </a:rPr>
              <a:t> alle attività di </a:t>
            </a:r>
            <a:r>
              <a:rPr lang="it-IT" sz="2800" b="1" i="1" u="sng" strike="noStrike" baseline="0" dirty="0">
                <a:latin typeface="Times New Roman" panose="02020603050405020304" pitchFamily="18" charset="0"/>
                <a:cs typeface="Times New Roman" panose="02020603050405020304" pitchFamily="18" charset="0"/>
              </a:rPr>
              <a:t>aggiornamento</a:t>
            </a:r>
            <a:r>
              <a:rPr lang="it-IT" sz="2800" b="0" i="1" u="none" strike="noStrike" baseline="0" dirty="0">
                <a:latin typeface="Times New Roman" panose="02020603050405020304" pitchFamily="18" charset="0"/>
                <a:cs typeface="Times New Roman" panose="02020603050405020304" pitchFamily="18" charset="0"/>
              </a:rPr>
              <a:t> e </a:t>
            </a:r>
            <a:r>
              <a:rPr lang="it-IT" sz="2800" b="1" i="1" u="sng" strike="noStrike" baseline="0" dirty="0">
                <a:latin typeface="Times New Roman" panose="02020603050405020304" pitchFamily="18" charset="0"/>
                <a:cs typeface="Times New Roman" panose="02020603050405020304" pitchFamily="18" charset="0"/>
              </a:rPr>
              <a:t>formazione</a:t>
            </a:r>
            <a:r>
              <a:rPr lang="it-IT" sz="2800" b="0" i="1" u="none" strike="noStrike" baseline="0" dirty="0">
                <a:latin typeface="Times New Roman" panose="02020603050405020304" pitchFamily="18" charset="0"/>
                <a:cs typeface="Times New Roman" panose="02020603050405020304" pitchFamily="18" charset="0"/>
              </a:rPr>
              <a:t> in servizio </a:t>
            </a:r>
            <a:endParaRPr lang="it-IT" sz="2800" b="0" i="0" u="none" strike="noStrike" baseline="0" dirty="0">
              <a:latin typeface="Times New Roman" panose="02020603050405020304" pitchFamily="18" charset="0"/>
              <a:cs typeface="Times New Roman" panose="02020603050405020304" pitchFamily="18" charset="0"/>
            </a:endParaRPr>
          </a:p>
          <a:p>
            <a:endParaRPr lang="it-IT"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6483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5B91BCA4-70C6-CF2F-DDF4-D83D32C8DDB7}"/>
              </a:ext>
            </a:extLst>
          </p:cNvPr>
          <p:cNvSpPr txBox="1"/>
          <p:nvPr/>
        </p:nvSpPr>
        <p:spPr>
          <a:xfrm>
            <a:off x="589936" y="176982"/>
            <a:ext cx="11223522" cy="6555641"/>
          </a:xfrm>
          <a:prstGeom prst="rect">
            <a:avLst/>
          </a:prstGeom>
          <a:noFill/>
        </p:spPr>
        <p:txBody>
          <a:bodyPr wrap="square">
            <a:spAutoFit/>
          </a:bodyPr>
          <a:lstStyle/>
          <a:p>
            <a:pPr algn="ctr"/>
            <a:r>
              <a:rPr lang="it-IT" sz="2800" b="1" i="0" u="none" strike="noStrike" baseline="0" dirty="0">
                <a:latin typeface="Times New Roman" panose="02020603050405020304" pitchFamily="18" charset="0"/>
                <a:cs typeface="Times New Roman" panose="02020603050405020304" pitchFamily="18" charset="0"/>
              </a:rPr>
              <a:t>Obblighi di servizio</a:t>
            </a:r>
          </a:p>
          <a:p>
            <a:pPr marL="457200" indent="-457200">
              <a:buFont typeface="Wingdings" panose="05000000000000000000" pitchFamily="2" charset="2"/>
              <a:buChar char="§"/>
            </a:pPr>
            <a:r>
              <a:rPr lang="it-IT" sz="2800" b="1" i="0" u="none" strike="noStrike" baseline="0" dirty="0">
                <a:latin typeface="Times New Roman" panose="02020603050405020304" pitchFamily="18" charset="0"/>
                <a:cs typeface="Times New Roman" panose="02020603050405020304" pitchFamily="18" charset="0"/>
              </a:rPr>
              <a:t>Attività di insegnamento </a:t>
            </a:r>
            <a:r>
              <a:rPr lang="it-IT" sz="2800" b="0" i="0" u="none" strike="noStrike" baseline="0" dirty="0">
                <a:latin typeface="Times New Roman" panose="02020603050405020304" pitchFamily="18" charset="0"/>
                <a:cs typeface="Times New Roman" panose="02020603050405020304" pitchFamily="18" charset="0"/>
              </a:rPr>
              <a:t>(CCNL art. 28) </a:t>
            </a:r>
          </a:p>
          <a:p>
            <a:pPr marL="457200" indent="-457200">
              <a:buFont typeface="Wingdings" panose="05000000000000000000" pitchFamily="2" charset="2"/>
              <a:buChar char="§"/>
            </a:pPr>
            <a:r>
              <a:rPr lang="it-IT" sz="2800" b="1" i="0" u="none" strike="noStrike" baseline="0" dirty="0">
                <a:latin typeface="Times New Roman" panose="02020603050405020304" pitchFamily="18" charset="0"/>
                <a:cs typeface="Times New Roman" panose="02020603050405020304" pitchFamily="18" charset="0"/>
              </a:rPr>
              <a:t>Attività funzionali all’insegnamento </a:t>
            </a:r>
            <a:r>
              <a:rPr lang="it-IT" sz="2800" b="0" i="0" u="none" strike="noStrike" baseline="0" dirty="0">
                <a:latin typeface="Times New Roman" panose="02020603050405020304" pitchFamily="18" charset="0"/>
                <a:cs typeface="Times New Roman" panose="02020603050405020304" pitchFamily="18" charset="0"/>
              </a:rPr>
              <a:t>(CCNL art. 29) </a:t>
            </a:r>
          </a:p>
          <a:p>
            <a:pPr algn="just"/>
            <a:r>
              <a:rPr lang="it-IT" sz="2800" b="0" i="1" u="none" strike="noStrike" baseline="0" dirty="0">
                <a:latin typeface="Times New Roman" panose="02020603050405020304" pitchFamily="18" charset="0"/>
                <a:cs typeface="Times New Roman" panose="02020603050405020304" pitchFamily="18" charset="0"/>
              </a:rPr>
              <a:t>Le azioni relative allo svolgimento delle rilevazioni nazionali (Prove INVALSI) costituiscono per le istituzioni scolastiche </a:t>
            </a:r>
            <a:r>
              <a:rPr lang="it-IT" sz="2800" b="1" i="1" u="none" strike="noStrike" baseline="0" dirty="0">
                <a:latin typeface="Times New Roman" panose="02020603050405020304" pitchFamily="18" charset="0"/>
                <a:cs typeface="Times New Roman" panose="02020603050405020304" pitchFamily="18" charset="0"/>
              </a:rPr>
              <a:t>attività ordinarie d’istituto</a:t>
            </a:r>
            <a:r>
              <a:rPr lang="it-IT" sz="2800" u="none" strike="noStrike" baseline="0" dirty="0">
                <a:latin typeface="Times New Roman" panose="02020603050405020304" pitchFamily="18" charset="0"/>
                <a:cs typeface="Times New Roman" panose="02020603050405020304" pitchFamily="18" charset="0"/>
              </a:rPr>
              <a:t>,</a:t>
            </a:r>
            <a:r>
              <a:rPr lang="it-IT" sz="2800" b="1" i="1" u="none" strike="noStrike" baseline="0" dirty="0">
                <a:latin typeface="Times New Roman" panose="02020603050405020304" pitchFamily="18" charset="0"/>
                <a:cs typeface="Times New Roman" panose="02020603050405020304" pitchFamily="18" charset="0"/>
              </a:rPr>
              <a:t> </a:t>
            </a:r>
            <a:r>
              <a:rPr lang="it-IT" sz="2800" b="0" i="1" u="none" strike="noStrike" baseline="0" dirty="0">
                <a:latin typeface="Times New Roman" panose="02020603050405020304" pitchFamily="18" charset="0"/>
                <a:cs typeface="Times New Roman" panose="02020603050405020304" pitchFamily="18" charset="0"/>
              </a:rPr>
              <a:t>come ribadito dal Dlvo n. 62/2017. La partecipazione</a:t>
            </a:r>
            <a:r>
              <a:rPr lang="it-IT" sz="2800" i="1" dirty="0">
                <a:latin typeface="Times New Roman" panose="02020603050405020304" pitchFamily="18" charset="0"/>
                <a:cs typeface="Times New Roman" panose="02020603050405020304" pitchFamily="18" charset="0"/>
              </a:rPr>
              <a:t> </a:t>
            </a:r>
            <a:r>
              <a:rPr lang="it-IT" sz="2800" b="0" i="1" u="none" strike="noStrike" baseline="0" dirty="0">
                <a:latin typeface="Times New Roman" panose="02020603050405020304" pitchFamily="18" charset="0"/>
                <a:cs typeface="Times New Roman" panose="02020603050405020304" pitchFamily="18" charset="0"/>
              </a:rPr>
              <a:t>nell’ultimo anno del ciclo</a:t>
            </a:r>
            <a:r>
              <a:rPr lang="it-IT" sz="2800" i="1" dirty="0">
                <a:latin typeface="Times New Roman" panose="02020603050405020304" pitchFamily="18" charset="0"/>
                <a:cs typeface="Times New Roman" panose="02020603050405020304" pitchFamily="18" charset="0"/>
              </a:rPr>
              <a:t> </a:t>
            </a:r>
            <a:r>
              <a:rPr lang="it-IT" sz="2800" b="0" i="1" u="none" strike="noStrike" baseline="0" dirty="0">
                <a:latin typeface="Times New Roman" panose="02020603050405020304" pitchFamily="18" charset="0"/>
                <a:cs typeface="Times New Roman" panose="02020603050405020304" pitchFamily="18" charset="0"/>
              </a:rPr>
              <a:t>costituisce</a:t>
            </a:r>
            <a:r>
              <a:rPr lang="it-IT" sz="2800" i="1" dirty="0">
                <a:latin typeface="Times New Roman" panose="02020603050405020304" pitchFamily="18" charset="0"/>
                <a:cs typeface="Times New Roman" panose="02020603050405020304" pitchFamily="18" charset="0"/>
              </a:rPr>
              <a:t> </a:t>
            </a:r>
            <a:r>
              <a:rPr lang="it-IT" sz="2800" b="0" i="1" u="none" strike="noStrike" baseline="0" dirty="0">
                <a:latin typeface="Times New Roman" panose="02020603050405020304" pitchFamily="18" charset="0"/>
                <a:cs typeface="Times New Roman" panose="02020603050405020304" pitchFamily="18" charset="0"/>
              </a:rPr>
              <a:t>per l’alunno</a:t>
            </a:r>
            <a:r>
              <a:rPr lang="it-IT" sz="2800" i="1" dirty="0">
                <a:latin typeface="Times New Roman" panose="02020603050405020304" pitchFamily="18" charset="0"/>
                <a:cs typeface="Times New Roman" panose="02020603050405020304" pitchFamily="18" charset="0"/>
              </a:rPr>
              <a:t> </a:t>
            </a:r>
            <a:r>
              <a:rPr lang="it-IT" sz="2800" b="0" i="1" u="none" strike="noStrike" baseline="0" dirty="0">
                <a:latin typeface="Times New Roman" panose="02020603050405020304" pitchFamily="18" charset="0"/>
                <a:cs typeface="Times New Roman" panose="02020603050405020304" pitchFamily="18" charset="0"/>
              </a:rPr>
              <a:t>requisito per l’ammissione all’Esame di Stato. </a:t>
            </a:r>
            <a:endParaRPr lang="it-IT" sz="2800" b="0" i="0" u="none" strike="noStrike" baseline="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b="1" i="0" u="none" strike="noStrike" baseline="0" dirty="0">
                <a:latin typeface="Times New Roman" panose="02020603050405020304" pitchFamily="18" charset="0"/>
                <a:cs typeface="Times New Roman" panose="02020603050405020304" pitchFamily="18" charset="0"/>
              </a:rPr>
              <a:t>Attività aggiuntive </a:t>
            </a:r>
            <a:r>
              <a:rPr lang="it-IT" sz="2800" b="0" i="0" u="none" strike="noStrike" baseline="0" dirty="0">
                <a:latin typeface="Times New Roman" panose="02020603050405020304" pitchFamily="18" charset="0"/>
                <a:cs typeface="Times New Roman" panose="02020603050405020304" pitchFamily="18" charset="0"/>
              </a:rPr>
              <a:t>(CCNL art. 30) </a:t>
            </a:r>
          </a:p>
          <a:p>
            <a:pPr algn="ctr"/>
            <a:endParaRPr lang="it-IT" sz="2800" b="1" i="0" u="none" strike="noStrike" baseline="0" dirty="0">
              <a:latin typeface="Times New Roman" panose="02020603050405020304" pitchFamily="18" charset="0"/>
              <a:cs typeface="Times New Roman" panose="02020603050405020304" pitchFamily="18" charset="0"/>
            </a:endParaRPr>
          </a:p>
          <a:p>
            <a:pPr algn="ctr"/>
            <a:r>
              <a:rPr lang="it-IT" sz="2800" b="1" i="0" u="none" strike="noStrike" baseline="0" dirty="0">
                <a:latin typeface="Times New Roman" panose="02020603050405020304" pitchFamily="18" charset="0"/>
                <a:cs typeface="Times New Roman" panose="02020603050405020304" pitchFamily="18" charset="0"/>
              </a:rPr>
              <a:t>Attività di insegnamento </a:t>
            </a:r>
            <a:r>
              <a:rPr lang="it-IT" sz="2800" i="0" u="none" strike="noStrike" baseline="0" dirty="0">
                <a:latin typeface="Times New Roman" panose="02020603050405020304" pitchFamily="18" charset="0"/>
                <a:cs typeface="Times New Roman" panose="02020603050405020304" pitchFamily="18" charset="0"/>
              </a:rPr>
              <a:t>(CCNL</a:t>
            </a:r>
            <a:r>
              <a:rPr lang="it-IT" sz="2800" dirty="0">
                <a:latin typeface="Times New Roman" panose="02020603050405020304" pitchFamily="18" charset="0"/>
                <a:cs typeface="Times New Roman" panose="02020603050405020304" pitchFamily="18" charset="0"/>
              </a:rPr>
              <a:t> </a:t>
            </a:r>
            <a:r>
              <a:rPr lang="it-IT" sz="2800" i="0" u="none" strike="noStrike" baseline="0" dirty="0">
                <a:latin typeface="Times New Roman" panose="02020603050405020304" pitchFamily="18" charset="0"/>
                <a:cs typeface="Times New Roman" panose="02020603050405020304" pitchFamily="18" charset="0"/>
              </a:rPr>
              <a:t>art. 28) </a:t>
            </a:r>
          </a:p>
          <a:p>
            <a:r>
              <a:rPr lang="it-IT" sz="2800" b="0" i="0" u="none" strike="noStrike" baseline="0" dirty="0">
                <a:latin typeface="Times New Roman" panose="02020603050405020304" pitchFamily="18" charset="0"/>
                <a:cs typeface="Times New Roman" panose="02020603050405020304" pitchFamily="18" charset="0"/>
              </a:rPr>
              <a:t>Scuola </a:t>
            </a:r>
            <a:r>
              <a:rPr lang="it-IT" sz="2800" dirty="0">
                <a:latin typeface="Times New Roman" panose="02020603050405020304" pitchFamily="18" charset="0"/>
                <a:cs typeface="Times New Roman" panose="02020603050405020304" pitchFamily="18" charset="0"/>
              </a:rPr>
              <a:t>I</a:t>
            </a:r>
            <a:r>
              <a:rPr lang="it-IT" sz="2800" b="0" i="0" u="none" strike="noStrike" baseline="0" dirty="0">
                <a:latin typeface="Times New Roman" panose="02020603050405020304" pitchFamily="18" charset="0"/>
                <a:cs typeface="Times New Roman" panose="02020603050405020304" pitchFamily="18" charset="0"/>
              </a:rPr>
              <a:t>nfanzia = 25 ore settimanali </a:t>
            </a:r>
          </a:p>
          <a:p>
            <a:r>
              <a:rPr lang="it-IT" sz="2800" b="0" i="0" u="none" strike="noStrike" baseline="0" dirty="0">
                <a:latin typeface="Times New Roman" panose="02020603050405020304" pitchFamily="18" charset="0"/>
                <a:cs typeface="Times New Roman" panose="02020603050405020304" pitchFamily="18" charset="0"/>
              </a:rPr>
              <a:t>Scuola Primaria = 22 ore + 2 settimanali </a:t>
            </a:r>
          </a:p>
          <a:p>
            <a:r>
              <a:rPr lang="it-IT" sz="2800" b="0" i="0" u="none" strike="noStrike" baseline="0" dirty="0">
                <a:latin typeface="Times New Roman" panose="02020603050405020304" pitchFamily="18" charset="0"/>
                <a:cs typeface="Times New Roman" panose="02020603050405020304" pitchFamily="18" charset="0"/>
              </a:rPr>
              <a:t>Scuola </a:t>
            </a:r>
            <a:r>
              <a:rPr lang="it-IT" sz="2800" dirty="0">
                <a:latin typeface="Times New Roman" panose="02020603050405020304" pitchFamily="18" charset="0"/>
                <a:cs typeface="Times New Roman" panose="02020603050405020304" pitchFamily="18" charset="0"/>
              </a:rPr>
              <a:t>S</a:t>
            </a:r>
            <a:r>
              <a:rPr lang="it-IT" sz="2800" b="0" i="0" u="none" strike="noStrike" baseline="0" dirty="0">
                <a:latin typeface="Times New Roman" panose="02020603050405020304" pitchFamily="18" charset="0"/>
                <a:cs typeface="Times New Roman" panose="02020603050405020304" pitchFamily="18" charset="0"/>
              </a:rPr>
              <a:t>econdaria I e II grado = 18 ore settimanali </a:t>
            </a:r>
          </a:p>
          <a:p>
            <a:pPr algn="ctr"/>
            <a:r>
              <a:rPr lang="it-IT" sz="2800" b="1" i="1" dirty="0">
                <a:latin typeface="Times New Roman" panose="02020603050405020304" pitchFamily="18" charset="0"/>
                <a:cs typeface="Times New Roman" panose="02020603050405020304" pitchFamily="18" charset="0"/>
              </a:rPr>
              <a:t>per n</a:t>
            </a:r>
            <a:r>
              <a:rPr lang="it-IT" sz="2800" b="1" i="1" u="none" strike="noStrike" baseline="0" dirty="0">
                <a:latin typeface="Times New Roman" panose="02020603050405020304" pitchFamily="18" charset="0"/>
                <a:cs typeface="Times New Roman" panose="02020603050405020304" pitchFamily="18" charset="0"/>
              </a:rPr>
              <a:t>on meno di 5 giorni a settimana, fatto salvo il part time </a:t>
            </a:r>
            <a:endParaRPr lang="it-IT" sz="28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27790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09AC977A-4B4F-31AF-F642-1BBC91994D8E}"/>
              </a:ext>
            </a:extLst>
          </p:cNvPr>
          <p:cNvSpPr txBox="1"/>
          <p:nvPr/>
        </p:nvSpPr>
        <p:spPr>
          <a:xfrm>
            <a:off x="501444" y="398207"/>
            <a:ext cx="11149781" cy="6124754"/>
          </a:xfrm>
          <a:prstGeom prst="rect">
            <a:avLst/>
          </a:prstGeom>
          <a:noFill/>
        </p:spPr>
        <p:txBody>
          <a:bodyPr wrap="square">
            <a:spAutoFit/>
          </a:bodyPr>
          <a:lstStyle/>
          <a:p>
            <a:pPr algn="ctr"/>
            <a:r>
              <a:rPr lang="it-IT" sz="2800" b="1" i="0" u="none" strike="noStrike" baseline="0" dirty="0">
                <a:latin typeface="Times New Roman" panose="02020603050405020304" pitchFamily="18" charset="0"/>
                <a:cs typeface="Times New Roman" panose="02020603050405020304" pitchFamily="18" charset="0"/>
              </a:rPr>
              <a:t>Attività funzionali all’insegnamento </a:t>
            </a:r>
            <a:r>
              <a:rPr lang="it-IT" sz="2800" b="0" i="0" u="none" strike="noStrike" baseline="0" dirty="0">
                <a:latin typeface="Times New Roman" panose="02020603050405020304" pitchFamily="18" charset="0"/>
                <a:cs typeface="Times New Roman" panose="02020603050405020304" pitchFamily="18" charset="0"/>
              </a:rPr>
              <a:t>(CCNL art. 29) </a:t>
            </a:r>
          </a:p>
          <a:p>
            <a:pPr algn="ctr"/>
            <a:endParaRPr lang="it-IT" sz="2800" b="0" i="0" u="none" strike="noStrike" baseline="0" dirty="0">
              <a:latin typeface="Times New Roman" panose="02020603050405020304" pitchFamily="18" charset="0"/>
              <a:cs typeface="Times New Roman" panose="02020603050405020304" pitchFamily="18" charset="0"/>
            </a:endParaRPr>
          </a:p>
          <a:p>
            <a:pPr algn="just"/>
            <a:r>
              <a:rPr lang="it-IT" sz="2800" b="0" i="1" u="none" strike="noStrike" baseline="0" dirty="0">
                <a:latin typeface="Times New Roman" panose="02020603050405020304" pitchFamily="18" charset="0"/>
                <a:cs typeface="Times New Roman" panose="02020603050405020304" pitchFamily="18" charset="0"/>
              </a:rPr>
              <a:t>1. L’attività funzionale all’insegnamento è costituita da ogni </a:t>
            </a:r>
            <a:r>
              <a:rPr lang="it-IT" sz="2800" b="1" i="1" u="sng" strike="noStrike" baseline="0" dirty="0">
                <a:latin typeface="Times New Roman" panose="02020603050405020304" pitchFamily="18" charset="0"/>
                <a:cs typeface="Times New Roman" panose="02020603050405020304" pitchFamily="18" charset="0"/>
              </a:rPr>
              <a:t>impegno</a:t>
            </a:r>
            <a:r>
              <a:rPr lang="it-IT" sz="2800" b="0" i="1" u="none" strike="noStrike" baseline="0" dirty="0">
                <a:latin typeface="Times New Roman" panose="02020603050405020304" pitchFamily="18" charset="0"/>
                <a:cs typeface="Times New Roman" panose="02020603050405020304" pitchFamily="18" charset="0"/>
              </a:rPr>
              <a:t> inerente alla funzione docente previsto dai diversi ordinamenti scolastici. Essa comprende </a:t>
            </a:r>
            <a:r>
              <a:rPr lang="it-IT" sz="2800" b="1" i="1" u="sng" strike="noStrike" baseline="0" dirty="0">
                <a:latin typeface="Times New Roman" panose="02020603050405020304" pitchFamily="18" charset="0"/>
                <a:cs typeface="Times New Roman" panose="02020603050405020304" pitchFamily="18" charset="0"/>
              </a:rPr>
              <a:t>tutte</a:t>
            </a:r>
            <a:r>
              <a:rPr lang="it-IT" sz="2800" b="0" i="1" u="none" strike="noStrike" baseline="0" dirty="0">
                <a:latin typeface="Times New Roman" panose="02020603050405020304" pitchFamily="18" charset="0"/>
                <a:cs typeface="Times New Roman" panose="02020603050405020304" pitchFamily="18" charset="0"/>
              </a:rPr>
              <a:t> le attività, anche a carattere </a:t>
            </a:r>
            <a:r>
              <a:rPr lang="it-IT" sz="2800" b="1" i="1" u="sng" strike="noStrike" baseline="0" dirty="0">
                <a:latin typeface="Times New Roman" panose="02020603050405020304" pitchFamily="18" charset="0"/>
                <a:cs typeface="Times New Roman" panose="02020603050405020304" pitchFamily="18" charset="0"/>
              </a:rPr>
              <a:t>collegiale</a:t>
            </a:r>
            <a:r>
              <a:rPr lang="it-IT" sz="2800" b="0" i="1" u="none" strike="noStrike" baseline="0" dirty="0">
                <a:latin typeface="Times New Roman" panose="02020603050405020304" pitchFamily="18" charset="0"/>
                <a:cs typeface="Times New Roman" panose="02020603050405020304" pitchFamily="18" charset="0"/>
              </a:rPr>
              <a:t>, di </a:t>
            </a:r>
            <a:r>
              <a:rPr lang="it-IT" sz="2800" b="1" i="1" u="sng" strike="noStrike" baseline="0" dirty="0">
                <a:latin typeface="Times New Roman" panose="02020603050405020304" pitchFamily="18" charset="0"/>
                <a:cs typeface="Times New Roman" panose="02020603050405020304" pitchFamily="18" charset="0"/>
              </a:rPr>
              <a:t>programmazione</a:t>
            </a:r>
            <a:r>
              <a:rPr lang="it-IT" sz="2800" b="0" i="1" u="none" strike="noStrike" baseline="0" dirty="0">
                <a:latin typeface="Times New Roman" panose="02020603050405020304" pitchFamily="18" charset="0"/>
                <a:cs typeface="Times New Roman" panose="02020603050405020304" pitchFamily="18" charset="0"/>
              </a:rPr>
              <a:t>, </a:t>
            </a:r>
            <a:r>
              <a:rPr lang="it-IT" sz="2800" b="1" i="1" u="sng" strike="noStrike" baseline="0" dirty="0">
                <a:latin typeface="Times New Roman" panose="02020603050405020304" pitchFamily="18" charset="0"/>
                <a:cs typeface="Times New Roman" panose="02020603050405020304" pitchFamily="18" charset="0"/>
              </a:rPr>
              <a:t>progettazione</a:t>
            </a:r>
            <a:r>
              <a:rPr lang="it-IT" sz="2800" b="0" i="1" u="none" strike="noStrike" baseline="0" dirty="0">
                <a:latin typeface="Times New Roman" panose="02020603050405020304" pitchFamily="18" charset="0"/>
                <a:cs typeface="Times New Roman" panose="02020603050405020304" pitchFamily="18" charset="0"/>
              </a:rPr>
              <a:t>, </a:t>
            </a:r>
            <a:r>
              <a:rPr lang="it-IT" sz="2800" b="1" i="1" u="sng" strike="noStrike" baseline="0" dirty="0">
                <a:latin typeface="Times New Roman" panose="02020603050405020304" pitchFamily="18" charset="0"/>
                <a:cs typeface="Times New Roman" panose="02020603050405020304" pitchFamily="18" charset="0"/>
              </a:rPr>
              <a:t>ricerca</a:t>
            </a:r>
            <a:r>
              <a:rPr lang="it-IT" sz="2800" b="0" i="1" u="none" strike="noStrike" baseline="0" dirty="0">
                <a:latin typeface="Times New Roman" panose="02020603050405020304" pitchFamily="18" charset="0"/>
                <a:cs typeface="Times New Roman" panose="02020603050405020304" pitchFamily="18" charset="0"/>
              </a:rPr>
              <a:t>, </a:t>
            </a:r>
            <a:r>
              <a:rPr lang="it-IT" sz="2800" b="1" i="1" u="sng" strike="noStrike" baseline="0" dirty="0">
                <a:latin typeface="Times New Roman" panose="02020603050405020304" pitchFamily="18" charset="0"/>
                <a:cs typeface="Times New Roman" panose="02020603050405020304" pitchFamily="18" charset="0"/>
              </a:rPr>
              <a:t>valutazione</a:t>
            </a:r>
            <a:r>
              <a:rPr lang="it-IT" sz="2800" b="0" i="1" u="none" strike="noStrike" baseline="0" dirty="0">
                <a:latin typeface="Times New Roman" panose="02020603050405020304" pitchFamily="18" charset="0"/>
                <a:cs typeface="Times New Roman" panose="02020603050405020304" pitchFamily="18" charset="0"/>
              </a:rPr>
              <a:t>, </a:t>
            </a:r>
            <a:r>
              <a:rPr lang="it-IT" sz="2800" b="1" i="1" u="sng" strike="noStrike" baseline="0" dirty="0">
                <a:latin typeface="Times New Roman" panose="02020603050405020304" pitchFamily="18" charset="0"/>
                <a:cs typeface="Times New Roman" panose="02020603050405020304" pitchFamily="18" charset="0"/>
              </a:rPr>
              <a:t>documentazione</a:t>
            </a:r>
            <a:r>
              <a:rPr lang="it-IT" sz="2800" b="0" i="1" u="none" strike="noStrike" baseline="0" dirty="0">
                <a:latin typeface="Times New Roman" panose="02020603050405020304" pitchFamily="18" charset="0"/>
                <a:cs typeface="Times New Roman" panose="02020603050405020304" pitchFamily="18" charset="0"/>
              </a:rPr>
              <a:t>, </a:t>
            </a:r>
            <a:r>
              <a:rPr lang="it-IT" sz="2800" b="1" i="1" u="sng" strike="noStrike" baseline="0" dirty="0">
                <a:latin typeface="Times New Roman" panose="02020603050405020304" pitchFamily="18" charset="0"/>
                <a:cs typeface="Times New Roman" panose="02020603050405020304" pitchFamily="18" charset="0"/>
              </a:rPr>
              <a:t>aggiornamento</a:t>
            </a:r>
            <a:r>
              <a:rPr lang="it-IT" sz="2800" b="0" i="1" u="none" strike="noStrike" baseline="0" dirty="0">
                <a:latin typeface="Times New Roman" panose="02020603050405020304" pitchFamily="18" charset="0"/>
                <a:cs typeface="Times New Roman" panose="02020603050405020304" pitchFamily="18" charset="0"/>
              </a:rPr>
              <a:t> e </a:t>
            </a:r>
            <a:r>
              <a:rPr lang="it-IT" sz="2800" b="1" i="1" u="sng" strike="noStrike" baseline="0" dirty="0">
                <a:latin typeface="Times New Roman" panose="02020603050405020304" pitchFamily="18" charset="0"/>
                <a:cs typeface="Times New Roman" panose="02020603050405020304" pitchFamily="18" charset="0"/>
              </a:rPr>
              <a:t>formazione</a:t>
            </a:r>
            <a:r>
              <a:rPr lang="it-IT" sz="2800" b="0" i="1" u="none" strike="noStrike" baseline="0" dirty="0">
                <a:latin typeface="Times New Roman" panose="02020603050405020304" pitchFamily="18" charset="0"/>
                <a:cs typeface="Times New Roman" panose="02020603050405020304" pitchFamily="18" charset="0"/>
              </a:rPr>
              <a:t>, compresa la </a:t>
            </a:r>
            <a:r>
              <a:rPr lang="it-IT" sz="2800" b="1" i="1" u="sng" strike="noStrike" baseline="0" dirty="0">
                <a:latin typeface="Times New Roman" panose="02020603050405020304" pitchFamily="18" charset="0"/>
                <a:cs typeface="Times New Roman" panose="02020603050405020304" pitchFamily="18" charset="0"/>
              </a:rPr>
              <a:t>preparazione</a:t>
            </a:r>
            <a:r>
              <a:rPr lang="it-IT" sz="2800" b="0" i="1" u="none" strike="noStrike" baseline="0" dirty="0">
                <a:latin typeface="Times New Roman" panose="02020603050405020304" pitchFamily="18" charset="0"/>
                <a:cs typeface="Times New Roman" panose="02020603050405020304" pitchFamily="18" charset="0"/>
              </a:rPr>
              <a:t> dei lavori degli organi collegiali, la </a:t>
            </a:r>
            <a:r>
              <a:rPr lang="it-IT" sz="2800" b="1" i="1" u="sng" strike="noStrike" baseline="0" dirty="0">
                <a:latin typeface="Times New Roman" panose="02020603050405020304" pitchFamily="18" charset="0"/>
                <a:cs typeface="Times New Roman" panose="02020603050405020304" pitchFamily="18" charset="0"/>
              </a:rPr>
              <a:t>partecipazione</a:t>
            </a:r>
            <a:r>
              <a:rPr lang="it-IT" sz="2800" b="0" i="1" u="none" strike="noStrike" baseline="0" dirty="0">
                <a:latin typeface="Times New Roman" panose="02020603050405020304" pitchFamily="18" charset="0"/>
                <a:cs typeface="Times New Roman" panose="02020603050405020304" pitchFamily="18" charset="0"/>
              </a:rPr>
              <a:t> alle riunioni e l’</a:t>
            </a:r>
            <a:r>
              <a:rPr lang="it-IT" sz="2800" b="1" i="1" u="sng" strike="noStrike" baseline="0" dirty="0">
                <a:latin typeface="Times New Roman" panose="02020603050405020304" pitchFamily="18" charset="0"/>
                <a:cs typeface="Times New Roman" panose="02020603050405020304" pitchFamily="18" charset="0"/>
              </a:rPr>
              <a:t>attuazione</a:t>
            </a:r>
            <a:r>
              <a:rPr lang="it-IT" sz="2800" b="0" i="1" u="none" strike="noStrike" baseline="0" dirty="0">
                <a:latin typeface="Times New Roman" panose="02020603050405020304" pitchFamily="18" charset="0"/>
                <a:cs typeface="Times New Roman" panose="02020603050405020304" pitchFamily="18" charset="0"/>
              </a:rPr>
              <a:t> delle delibere adottate dai predetti organi.</a:t>
            </a:r>
            <a:endParaRPr lang="it-IT" sz="2800" dirty="0">
              <a:latin typeface="Times New Roman" panose="02020603050405020304" pitchFamily="18" charset="0"/>
              <a:cs typeface="Times New Roman" panose="02020603050405020304" pitchFamily="18" charset="0"/>
            </a:endParaRPr>
          </a:p>
          <a:p>
            <a:endParaRPr lang="it-IT" sz="2800" dirty="0">
              <a:solidFill>
                <a:srgbClr val="000000"/>
              </a:solidFill>
              <a:latin typeface="Times New Roman" panose="02020603050405020304" pitchFamily="18" charset="0"/>
              <a:cs typeface="Times New Roman" panose="02020603050405020304" pitchFamily="18" charset="0"/>
            </a:endParaRPr>
          </a:p>
          <a:p>
            <a:r>
              <a:rPr lang="it-IT" sz="2800" b="0" i="1" u="none" strike="noStrike" baseline="0" dirty="0">
                <a:latin typeface="Times New Roman" panose="02020603050405020304" pitchFamily="18" charset="0"/>
                <a:cs typeface="Times New Roman" panose="02020603050405020304" pitchFamily="18" charset="0"/>
              </a:rPr>
              <a:t>2. Tra gli adempimenti </a:t>
            </a:r>
            <a:r>
              <a:rPr lang="it-IT" sz="2800" b="1" i="1" u="sng" strike="noStrike" baseline="0" dirty="0">
                <a:latin typeface="Times New Roman" panose="02020603050405020304" pitchFamily="18" charset="0"/>
                <a:cs typeface="Times New Roman" panose="02020603050405020304" pitchFamily="18" charset="0"/>
              </a:rPr>
              <a:t>individuali</a:t>
            </a:r>
            <a:r>
              <a:rPr lang="it-IT" sz="2800" b="1" i="1" u="none" strike="noStrike" baseline="0" dirty="0">
                <a:latin typeface="Times New Roman" panose="02020603050405020304" pitchFamily="18" charset="0"/>
                <a:cs typeface="Times New Roman" panose="02020603050405020304" pitchFamily="18" charset="0"/>
              </a:rPr>
              <a:t> </a:t>
            </a:r>
            <a:r>
              <a:rPr lang="it-IT" sz="2800" b="0" i="1" u="none" strike="noStrike" baseline="0" dirty="0">
                <a:latin typeface="Times New Roman" panose="02020603050405020304" pitchFamily="18" charset="0"/>
                <a:cs typeface="Times New Roman" panose="02020603050405020304" pitchFamily="18" charset="0"/>
              </a:rPr>
              <a:t>dovuti rientrano le </a:t>
            </a:r>
            <a:r>
              <a:rPr lang="it-IT" sz="2800" b="1" i="1" u="sng" strike="noStrike" baseline="0" dirty="0">
                <a:latin typeface="Times New Roman" panose="02020603050405020304" pitchFamily="18" charset="0"/>
                <a:cs typeface="Times New Roman" panose="02020603050405020304" pitchFamily="18" charset="0"/>
              </a:rPr>
              <a:t>attività</a:t>
            </a:r>
            <a:r>
              <a:rPr lang="it-IT" sz="2800" b="0" i="1" u="none" strike="noStrike" baseline="0" dirty="0">
                <a:latin typeface="Times New Roman" panose="02020603050405020304" pitchFamily="18" charset="0"/>
                <a:cs typeface="Times New Roman" panose="02020603050405020304" pitchFamily="18" charset="0"/>
              </a:rPr>
              <a:t> relative: </a:t>
            </a:r>
            <a:endParaRPr lang="it-IT" sz="2800" b="0" i="0" u="none" strike="noStrike" baseline="0" dirty="0">
              <a:latin typeface="Times New Roman" panose="02020603050405020304" pitchFamily="18" charset="0"/>
              <a:cs typeface="Times New Roman" panose="02020603050405020304" pitchFamily="18" charset="0"/>
            </a:endParaRPr>
          </a:p>
          <a:p>
            <a:r>
              <a:rPr lang="it-IT" sz="2800" b="0" i="1" u="none" strike="noStrike" baseline="0" dirty="0">
                <a:latin typeface="Times New Roman" panose="02020603050405020304" pitchFamily="18" charset="0"/>
                <a:cs typeface="Times New Roman" panose="02020603050405020304" pitchFamily="18" charset="0"/>
              </a:rPr>
              <a:t>a) alla preparazione delle lezioni e delle esercitazioni;</a:t>
            </a:r>
            <a:endParaRPr lang="it-IT" sz="2800" b="0" i="0" u="none" strike="noStrike" baseline="0" dirty="0">
              <a:latin typeface="Times New Roman" panose="02020603050405020304" pitchFamily="18" charset="0"/>
              <a:cs typeface="Times New Roman" panose="02020603050405020304" pitchFamily="18" charset="0"/>
            </a:endParaRPr>
          </a:p>
          <a:p>
            <a:r>
              <a:rPr lang="it-IT" sz="2800" b="0" i="1" u="none" strike="noStrike" baseline="0" dirty="0">
                <a:latin typeface="Times New Roman" panose="02020603050405020304" pitchFamily="18" charset="0"/>
                <a:cs typeface="Times New Roman" panose="02020603050405020304" pitchFamily="18" charset="0"/>
              </a:rPr>
              <a:t>b) alla correzione degli elaborati; </a:t>
            </a:r>
            <a:endParaRPr lang="it-IT" sz="2800" b="0" i="0" u="none" strike="noStrike" baseline="0" dirty="0">
              <a:latin typeface="Times New Roman" panose="02020603050405020304" pitchFamily="18" charset="0"/>
              <a:cs typeface="Times New Roman" panose="02020603050405020304" pitchFamily="18" charset="0"/>
            </a:endParaRPr>
          </a:p>
          <a:p>
            <a:r>
              <a:rPr lang="it-IT" sz="2800" b="0" i="1" u="none" strike="noStrike" baseline="0" dirty="0">
                <a:latin typeface="Times New Roman" panose="02020603050405020304" pitchFamily="18" charset="0"/>
                <a:cs typeface="Times New Roman" panose="02020603050405020304" pitchFamily="18" charset="0"/>
              </a:rPr>
              <a:t>c) ai rapporti individuali con le famiglie.</a:t>
            </a:r>
          </a:p>
        </p:txBody>
      </p:sp>
    </p:spTree>
    <p:extLst>
      <p:ext uri="{BB962C8B-B14F-4D97-AF65-F5344CB8AC3E}">
        <p14:creationId xmlns:p14="http://schemas.microsoft.com/office/powerpoint/2010/main" val="35060436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21B07804-C060-712D-772D-BD7789113198}"/>
              </a:ext>
            </a:extLst>
          </p:cNvPr>
          <p:cNvSpPr txBox="1"/>
          <p:nvPr/>
        </p:nvSpPr>
        <p:spPr>
          <a:xfrm>
            <a:off x="324465" y="324465"/>
            <a:ext cx="11459496" cy="6555641"/>
          </a:xfrm>
          <a:prstGeom prst="rect">
            <a:avLst/>
          </a:prstGeom>
          <a:noFill/>
        </p:spPr>
        <p:txBody>
          <a:bodyPr wrap="square">
            <a:spAutoFit/>
          </a:bodyPr>
          <a:lstStyle/>
          <a:p>
            <a:pPr algn="just"/>
            <a:r>
              <a:rPr lang="it-IT" sz="2800" b="0" i="1" u="none" strike="noStrike" baseline="0" dirty="0">
                <a:latin typeface="Times New Roman" panose="02020603050405020304" pitchFamily="18" charset="0"/>
                <a:cs typeface="Times New Roman" panose="02020603050405020304" pitchFamily="18" charset="0"/>
              </a:rPr>
              <a:t>3. Le attività di carattere </a:t>
            </a:r>
            <a:r>
              <a:rPr lang="it-IT" sz="2800" b="1" i="1" u="sng" strike="noStrike" baseline="0" dirty="0">
                <a:latin typeface="Times New Roman" panose="02020603050405020304" pitchFamily="18" charset="0"/>
                <a:cs typeface="Times New Roman" panose="02020603050405020304" pitchFamily="18" charset="0"/>
              </a:rPr>
              <a:t>collegiale</a:t>
            </a:r>
            <a:r>
              <a:rPr lang="it-IT" sz="2800" b="1" i="1" u="none" strike="noStrike" baseline="0" dirty="0">
                <a:latin typeface="Times New Roman" panose="02020603050405020304" pitchFamily="18" charset="0"/>
                <a:cs typeface="Times New Roman" panose="02020603050405020304" pitchFamily="18" charset="0"/>
              </a:rPr>
              <a:t> </a:t>
            </a:r>
            <a:r>
              <a:rPr lang="it-IT" sz="2800" b="0" i="1" u="none" strike="noStrike" baseline="0" dirty="0">
                <a:latin typeface="Times New Roman" panose="02020603050405020304" pitchFamily="18" charset="0"/>
                <a:cs typeface="Times New Roman" panose="02020603050405020304" pitchFamily="18" charset="0"/>
              </a:rPr>
              <a:t>riguardanti tutti i docenti sono costituite da: </a:t>
            </a:r>
          </a:p>
          <a:p>
            <a:pPr marL="514350" indent="-514350" algn="just">
              <a:buAutoNum type="alphaLcParenR"/>
            </a:pPr>
            <a:r>
              <a:rPr lang="it-IT" sz="2800" b="0" i="1" u="none" strike="noStrike" baseline="0" dirty="0">
                <a:latin typeface="Times New Roman" panose="02020603050405020304" pitchFamily="18" charset="0"/>
                <a:cs typeface="Times New Roman" panose="02020603050405020304" pitchFamily="18" charset="0"/>
              </a:rPr>
              <a:t>partecipazione alle riunioni del Collegio dei docenti, ivi compresa l’attività </a:t>
            </a:r>
            <a:endParaRPr lang="it-IT" sz="2800" i="1" dirty="0">
              <a:latin typeface="Times New Roman" panose="02020603050405020304" pitchFamily="18" charset="0"/>
              <a:cs typeface="Times New Roman" panose="02020603050405020304" pitchFamily="18" charset="0"/>
            </a:endParaRPr>
          </a:p>
          <a:p>
            <a:pPr algn="just"/>
            <a:r>
              <a:rPr lang="it-IT" sz="2800" b="0" i="1" u="none" strike="noStrike" baseline="0" dirty="0">
                <a:latin typeface="Times New Roman" panose="02020603050405020304" pitchFamily="18" charset="0"/>
                <a:cs typeface="Times New Roman" panose="02020603050405020304" pitchFamily="18" charset="0"/>
              </a:rPr>
              <a:t>di </a:t>
            </a:r>
            <a:r>
              <a:rPr lang="it-IT" sz="2800" b="1" i="1" u="sng" strike="noStrike" baseline="0" dirty="0">
                <a:latin typeface="Times New Roman" panose="02020603050405020304" pitchFamily="18" charset="0"/>
                <a:cs typeface="Times New Roman" panose="02020603050405020304" pitchFamily="18" charset="0"/>
              </a:rPr>
              <a:t>programmazione</a:t>
            </a:r>
            <a:r>
              <a:rPr lang="it-IT" sz="2800" b="0" i="1" u="none" strike="noStrike" baseline="0" dirty="0">
                <a:latin typeface="Times New Roman" panose="02020603050405020304" pitchFamily="18" charset="0"/>
                <a:cs typeface="Times New Roman" panose="02020603050405020304" pitchFamily="18" charset="0"/>
              </a:rPr>
              <a:t> e </a:t>
            </a:r>
            <a:r>
              <a:rPr lang="it-IT" sz="2800" b="1" i="1" u="sng" strike="noStrike" baseline="0" dirty="0">
                <a:latin typeface="Times New Roman" panose="02020603050405020304" pitchFamily="18" charset="0"/>
                <a:cs typeface="Times New Roman" panose="02020603050405020304" pitchFamily="18" charset="0"/>
              </a:rPr>
              <a:t>verifica</a:t>
            </a:r>
            <a:r>
              <a:rPr lang="it-IT" sz="2800" b="0" i="1" u="none" strike="noStrike" baseline="0" dirty="0">
                <a:latin typeface="Times New Roman" panose="02020603050405020304" pitchFamily="18" charset="0"/>
                <a:cs typeface="Times New Roman" panose="02020603050405020304" pitchFamily="18" charset="0"/>
              </a:rPr>
              <a:t> di inizio e fine anno e l’</a:t>
            </a:r>
            <a:r>
              <a:rPr lang="it-IT" sz="2800" b="1" i="1" u="sng" strike="noStrike" baseline="0" dirty="0">
                <a:latin typeface="Times New Roman" panose="02020603050405020304" pitchFamily="18" charset="0"/>
                <a:cs typeface="Times New Roman" panose="02020603050405020304" pitchFamily="18" charset="0"/>
              </a:rPr>
              <a:t>informazione</a:t>
            </a:r>
            <a:r>
              <a:rPr lang="it-IT" sz="2800" b="0" i="1" u="none" strike="noStrike" baseline="0" dirty="0">
                <a:latin typeface="Times New Roman" panose="02020603050405020304" pitchFamily="18" charset="0"/>
                <a:cs typeface="Times New Roman" panose="02020603050405020304" pitchFamily="18" charset="0"/>
              </a:rPr>
              <a:t> alle famiglie sui </a:t>
            </a:r>
            <a:r>
              <a:rPr lang="it-IT" sz="2800" b="1" i="1" u="sng" strike="noStrike" baseline="0" dirty="0">
                <a:latin typeface="Times New Roman" panose="02020603050405020304" pitchFamily="18" charset="0"/>
                <a:cs typeface="Times New Roman" panose="02020603050405020304" pitchFamily="18" charset="0"/>
              </a:rPr>
              <a:t>risultati</a:t>
            </a:r>
            <a:r>
              <a:rPr lang="it-IT" sz="2800" b="0" i="1" u="none" strike="noStrike" baseline="0" dirty="0">
                <a:latin typeface="Times New Roman" panose="02020603050405020304" pitchFamily="18" charset="0"/>
                <a:cs typeface="Times New Roman" panose="02020603050405020304" pitchFamily="18" charset="0"/>
              </a:rPr>
              <a:t> degli scrutini trimestrali, quadrimestrali e finali e sull’</a:t>
            </a:r>
            <a:r>
              <a:rPr lang="it-IT" sz="2800" b="1" i="1" u="sng" strike="noStrike" baseline="0" dirty="0">
                <a:latin typeface="Times New Roman" panose="02020603050405020304" pitchFamily="18" charset="0"/>
                <a:cs typeface="Times New Roman" panose="02020603050405020304" pitchFamily="18" charset="0"/>
              </a:rPr>
              <a:t>andamento</a:t>
            </a:r>
            <a:r>
              <a:rPr lang="it-IT" sz="2800" b="0" i="1" u="none" strike="noStrike" baseline="0" dirty="0">
                <a:latin typeface="Times New Roman" panose="02020603050405020304" pitchFamily="18" charset="0"/>
                <a:cs typeface="Times New Roman" panose="02020603050405020304" pitchFamily="18" charset="0"/>
              </a:rPr>
              <a:t> delle attività educative nelle scuole materne e nelle istituzioni educative, fino a 40 ore annue; </a:t>
            </a:r>
          </a:p>
          <a:p>
            <a:pPr algn="just"/>
            <a:r>
              <a:rPr lang="it-IT" sz="2800" b="0" i="1" u="none" strike="noStrike" baseline="0" dirty="0">
                <a:latin typeface="Times New Roman" panose="02020603050405020304" pitchFamily="18" charset="0"/>
                <a:cs typeface="Times New Roman" panose="02020603050405020304" pitchFamily="18" charset="0"/>
              </a:rPr>
              <a:t>b) la partecipazione alle </a:t>
            </a:r>
            <a:r>
              <a:rPr lang="it-IT" sz="2800" b="1" i="1" u="sng" strike="noStrike" baseline="0" dirty="0">
                <a:latin typeface="Times New Roman" panose="02020603050405020304" pitchFamily="18" charset="0"/>
                <a:cs typeface="Times New Roman" panose="02020603050405020304" pitchFamily="18" charset="0"/>
              </a:rPr>
              <a:t>attività collegiali </a:t>
            </a:r>
            <a:r>
              <a:rPr lang="it-IT" sz="2800" b="0" i="1" u="none" strike="noStrike" baseline="0" dirty="0">
                <a:latin typeface="Times New Roman" panose="02020603050405020304" pitchFamily="18" charset="0"/>
                <a:cs typeface="Times New Roman" panose="02020603050405020304" pitchFamily="18" charset="0"/>
              </a:rPr>
              <a:t>dei consigli di classe, di interclasse, di intersezione. Gli obblighi relativi a queste attività sono programmati secondo </a:t>
            </a:r>
            <a:r>
              <a:rPr lang="it-IT" sz="2800" b="1" i="1" u="sng" strike="noStrike" baseline="0" dirty="0">
                <a:latin typeface="Times New Roman" panose="02020603050405020304" pitchFamily="18" charset="0"/>
                <a:cs typeface="Times New Roman" panose="02020603050405020304" pitchFamily="18" charset="0"/>
              </a:rPr>
              <a:t>criteri</a:t>
            </a:r>
            <a:r>
              <a:rPr lang="it-IT" sz="2800" b="0" i="1" u="none" strike="noStrike" baseline="0" dirty="0">
                <a:latin typeface="Times New Roman" panose="02020603050405020304" pitchFamily="18" charset="0"/>
                <a:cs typeface="Times New Roman" panose="02020603050405020304" pitchFamily="18" charset="0"/>
              </a:rPr>
              <a:t> stabiliti dal collegio dei docenti; nella predetta programmazione occorrerà tener conto degli </a:t>
            </a:r>
            <a:r>
              <a:rPr lang="it-IT" sz="2800" b="1" i="1" u="sng" strike="noStrike" baseline="0" dirty="0">
                <a:latin typeface="Times New Roman" panose="02020603050405020304" pitchFamily="18" charset="0"/>
                <a:cs typeface="Times New Roman" panose="02020603050405020304" pitchFamily="18" charset="0"/>
              </a:rPr>
              <a:t>oneri</a:t>
            </a:r>
            <a:r>
              <a:rPr lang="it-IT" sz="2800" b="0" i="1" u="none" strike="noStrike" baseline="0" dirty="0">
                <a:latin typeface="Times New Roman" panose="02020603050405020304" pitchFamily="18" charset="0"/>
                <a:cs typeface="Times New Roman" panose="02020603050405020304" pitchFamily="18" charset="0"/>
              </a:rPr>
              <a:t> di servizio degli insegnanti con un numero di classi superiore a </a:t>
            </a:r>
            <a:r>
              <a:rPr lang="it-IT" sz="2800" b="1" i="1" u="sng" strike="noStrike" baseline="0" dirty="0">
                <a:latin typeface="Times New Roman" panose="02020603050405020304" pitchFamily="18" charset="0"/>
                <a:cs typeface="Times New Roman" panose="02020603050405020304" pitchFamily="18" charset="0"/>
              </a:rPr>
              <a:t>sei</a:t>
            </a:r>
            <a:r>
              <a:rPr lang="it-IT" sz="2800" b="0" i="1" u="none" strike="noStrike" baseline="0" dirty="0">
                <a:latin typeface="Times New Roman" panose="02020603050405020304" pitchFamily="18" charset="0"/>
                <a:cs typeface="Times New Roman" panose="02020603050405020304" pitchFamily="18" charset="0"/>
              </a:rPr>
              <a:t> in modo da prevedere un impegno fino a 40 ore annue; </a:t>
            </a:r>
          </a:p>
          <a:p>
            <a:pPr algn="just"/>
            <a:r>
              <a:rPr lang="it-IT" sz="2800" b="0" i="1" u="none" strike="noStrike" baseline="0" dirty="0">
                <a:latin typeface="Times New Roman" panose="02020603050405020304" pitchFamily="18" charset="0"/>
                <a:cs typeface="Times New Roman" panose="02020603050405020304" pitchFamily="18" charset="0"/>
              </a:rPr>
              <a:t>c) lo </a:t>
            </a:r>
            <a:r>
              <a:rPr lang="it-IT" sz="2800" i="1" u="none" strike="noStrike" baseline="0" dirty="0">
                <a:latin typeface="Times New Roman" panose="02020603050405020304" pitchFamily="18" charset="0"/>
                <a:cs typeface="Times New Roman" panose="02020603050405020304" pitchFamily="18" charset="0"/>
              </a:rPr>
              <a:t>svolgimento</a:t>
            </a:r>
            <a:r>
              <a:rPr lang="it-IT" sz="2800" b="1" i="1" u="none" strike="noStrike" baseline="0" dirty="0">
                <a:latin typeface="Times New Roman" panose="02020603050405020304" pitchFamily="18" charset="0"/>
                <a:cs typeface="Times New Roman" panose="02020603050405020304" pitchFamily="18" charset="0"/>
              </a:rPr>
              <a:t> </a:t>
            </a:r>
            <a:r>
              <a:rPr lang="it-IT" sz="2800" b="0" i="1" u="none" strike="noStrike" baseline="0" dirty="0">
                <a:latin typeface="Times New Roman" panose="02020603050405020304" pitchFamily="18" charset="0"/>
                <a:cs typeface="Times New Roman" panose="02020603050405020304" pitchFamily="18" charset="0"/>
              </a:rPr>
              <a:t>degli </a:t>
            </a:r>
            <a:r>
              <a:rPr lang="it-IT" sz="2800" b="1" i="1" u="sng" strike="noStrike" baseline="0" dirty="0">
                <a:latin typeface="Times New Roman" panose="02020603050405020304" pitchFamily="18" charset="0"/>
                <a:cs typeface="Times New Roman" panose="02020603050405020304" pitchFamily="18" charset="0"/>
              </a:rPr>
              <a:t>scrutini</a:t>
            </a:r>
            <a:r>
              <a:rPr lang="it-IT" sz="2800" b="0" i="1" u="none" strike="noStrike" baseline="0" dirty="0">
                <a:latin typeface="Times New Roman" panose="02020603050405020304" pitchFamily="18" charset="0"/>
                <a:cs typeface="Times New Roman" panose="02020603050405020304" pitchFamily="18" charset="0"/>
              </a:rPr>
              <a:t> e degli </a:t>
            </a:r>
            <a:r>
              <a:rPr lang="it-IT" sz="2800" b="1" i="1" u="sng" strike="noStrike" baseline="0" dirty="0">
                <a:latin typeface="Times New Roman" panose="02020603050405020304" pitchFamily="18" charset="0"/>
                <a:cs typeface="Times New Roman" panose="02020603050405020304" pitchFamily="18" charset="0"/>
              </a:rPr>
              <a:t>esami</a:t>
            </a:r>
            <a:r>
              <a:rPr lang="it-IT" sz="2800" b="0" i="1" u="none" strike="noStrike" baseline="0" dirty="0">
                <a:latin typeface="Times New Roman" panose="02020603050405020304" pitchFamily="18" charset="0"/>
                <a:cs typeface="Times New Roman" panose="02020603050405020304" pitchFamily="18" charset="0"/>
              </a:rPr>
              <a:t>, compresa la </a:t>
            </a:r>
            <a:r>
              <a:rPr lang="it-IT" sz="2800" b="1" i="1" u="sng" strike="noStrike" baseline="0" dirty="0">
                <a:latin typeface="Times New Roman" panose="02020603050405020304" pitchFamily="18" charset="0"/>
                <a:cs typeface="Times New Roman" panose="02020603050405020304" pitchFamily="18" charset="0"/>
              </a:rPr>
              <a:t>compilazione</a:t>
            </a:r>
            <a:r>
              <a:rPr lang="it-IT" sz="2800" b="0" i="1" u="none" strike="noStrike" baseline="0" dirty="0">
                <a:latin typeface="Times New Roman" panose="02020603050405020304" pitchFamily="18" charset="0"/>
                <a:cs typeface="Times New Roman" panose="02020603050405020304" pitchFamily="18" charset="0"/>
              </a:rPr>
              <a:t> degli atti relativi alla valutazione. </a:t>
            </a:r>
          </a:p>
        </p:txBody>
      </p:sp>
    </p:spTree>
    <p:extLst>
      <p:ext uri="{BB962C8B-B14F-4D97-AF65-F5344CB8AC3E}">
        <p14:creationId xmlns:p14="http://schemas.microsoft.com/office/powerpoint/2010/main" val="25342785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97226974-06E9-E53B-3082-DB7BEEBE0C2F}"/>
              </a:ext>
            </a:extLst>
          </p:cNvPr>
          <p:cNvSpPr txBox="1"/>
          <p:nvPr/>
        </p:nvSpPr>
        <p:spPr>
          <a:xfrm>
            <a:off x="516194" y="766916"/>
            <a:ext cx="11194024" cy="5109091"/>
          </a:xfrm>
          <a:prstGeom prst="rect">
            <a:avLst/>
          </a:prstGeom>
          <a:noFill/>
        </p:spPr>
        <p:txBody>
          <a:bodyPr wrap="square">
            <a:spAutoFit/>
          </a:bodyPr>
          <a:lstStyle/>
          <a:p>
            <a:pPr algn="just"/>
            <a:r>
              <a:rPr lang="it-IT" sz="2800" b="0" i="1" u="none" strike="noStrike" baseline="0" dirty="0">
                <a:latin typeface="Times New Roman" panose="02020603050405020304" pitchFamily="18" charset="0"/>
                <a:cs typeface="Times New Roman" panose="02020603050405020304" pitchFamily="18" charset="0"/>
              </a:rPr>
              <a:t>4. Per assicurare un </a:t>
            </a:r>
            <a:r>
              <a:rPr lang="it-IT" sz="2800" b="1" i="1" u="sng" strike="noStrike" baseline="0" dirty="0">
                <a:latin typeface="Times New Roman" panose="02020603050405020304" pitchFamily="18" charset="0"/>
                <a:cs typeface="Times New Roman" panose="02020603050405020304" pitchFamily="18" charset="0"/>
              </a:rPr>
              <a:t>rapporto</a:t>
            </a:r>
            <a:r>
              <a:rPr lang="it-IT" sz="2800" b="0" i="1" u="none" strike="noStrike" baseline="0" dirty="0">
                <a:latin typeface="Times New Roman" panose="02020603050405020304" pitchFamily="18" charset="0"/>
                <a:cs typeface="Times New Roman" panose="02020603050405020304" pitchFamily="18" charset="0"/>
              </a:rPr>
              <a:t> efficace con le famiglie e gli studenti, in relazione alle diverse modalità organizzative del servizio, il consiglio d’istituto sulla base delle proposte del collegio dei docenti </a:t>
            </a:r>
            <a:r>
              <a:rPr lang="it-IT" sz="2800" b="1" i="1" u="sng" strike="noStrike" baseline="0" dirty="0">
                <a:latin typeface="Times New Roman" panose="02020603050405020304" pitchFamily="18" charset="0"/>
                <a:cs typeface="Times New Roman" panose="02020603050405020304" pitchFamily="18" charset="0"/>
              </a:rPr>
              <a:t>definisce</a:t>
            </a:r>
            <a:r>
              <a:rPr lang="it-IT" sz="2800" b="1" i="1" u="none" strike="noStrike" baseline="0" dirty="0">
                <a:latin typeface="Times New Roman" panose="02020603050405020304" pitchFamily="18" charset="0"/>
                <a:cs typeface="Times New Roman" panose="02020603050405020304" pitchFamily="18" charset="0"/>
              </a:rPr>
              <a:t> </a:t>
            </a:r>
            <a:r>
              <a:rPr lang="it-IT" sz="2800" b="0" i="1" u="none" strike="noStrike" baseline="0" dirty="0">
                <a:latin typeface="Times New Roman" panose="02020603050405020304" pitchFamily="18" charset="0"/>
                <a:cs typeface="Times New Roman" panose="02020603050405020304" pitchFamily="18" charset="0"/>
              </a:rPr>
              <a:t>le </a:t>
            </a:r>
            <a:r>
              <a:rPr lang="it-IT" sz="2800" b="1" i="1" u="sng" strike="noStrike" baseline="0" dirty="0">
                <a:latin typeface="Times New Roman" panose="02020603050405020304" pitchFamily="18" charset="0"/>
                <a:cs typeface="Times New Roman" panose="02020603050405020304" pitchFamily="18" charset="0"/>
              </a:rPr>
              <a:t>modalità</a:t>
            </a:r>
            <a:r>
              <a:rPr lang="it-IT" sz="2800" b="0" i="1" u="none" strike="noStrike" baseline="0" dirty="0">
                <a:latin typeface="Times New Roman" panose="02020603050405020304" pitchFamily="18" charset="0"/>
                <a:cs typeface="Times New Roman" panose="02020603050405020304" pitchFamily="18" charset="0"/>
              </a:rPr>
              <a:t> e i </a:t>
            </a:r>
            <a:r>
              <a:rPr lang="it-IT" sz="2800" b="1" i="1" u="sng" strike="noStrike" baseline="0" dirty="0">
                <a:latin typeface="Times New Roman" panose="02020603050405020304" pitchFamily="18" charset="0"/>
                <a:cs typeface="Times New Roman" panose="02020603050405020304" pitchFamily="18" charset="0"/>
              </a:rPr>
              <a:t>criteri</a:t>
            </a:r>
            <a:r>
              <a:rPr lang="it-IT" sz="2800" b="0" i="1" u="none" strike="noStrike" baseline="0" dirty="0">
                <a:latin typeface="Times New Roman" panose="02020603050405020304" pitchFamily="18" charset="0"/>
                <a:cs typeface="Times New Roman" panose="02020603050405020304" pitchFamily="18" charset="0"/>
              </a:rPr>
              <a:t> per lo svolgimento dei rapporti con le famiglie e gli studenti, </a:t>
            </a:r>
            <a:r>
              <a:rPr lang="it-IT" sz="2800" i="1" strike="noStrike" baseline="0" dirty="0">
                <a:latin typeface="Times New Roman" panose="02020603050405020304" pitchFamily="18" charset="0"/>
                <a:cs typeface="Times New Roman" panose="02020603050405020304" pitchFamily="18" charset="0"/>
              </a:rPr>
              <a:t>assicurando la concreta </a:t>
            </a:r>
            <a:r>
              <a:rPr lang="it-IT" sz="2800" b="1" i="1" u="sng" strike="noStrike" baseline="0" dirty="0">
                <a:latin typeface="Times New Roman" panose="02020603050405020304" pitchFamily="18" charset="0"/>
                <a:cs typeface="Times New Roman" panose="02020603050405020304" pitchFamily="18" charset="0"/>
              </a:rPr>
              <a:t>accessibilità al servizio</a:t>
            </a:r>
            <a:r>
              <a:rPr lang="it-IT" sz="2800" b="0" i="1" u="none" strike="noStrike" baseline="0" dirty="0">
                <a:latin typeface="Times New Roman" panose="02020603050405020304" pitchFamily="18" charset="0"/>
                <a:cs typeface="Times New Roman" panose="02020603050405020304" pitchFamily="18" charset="0"/>
              </a:rPr>
              <a:t>, pur compatibilmente con le esigenze di funzionamento dell’istituto e prevedendo idonei strumenti di comunicazione tra istituto e famiglie.</a:t>
            </a:r>
            <a:r>
              <a:rPr lang="it-IT" sz="2800" b="0" i="0" u="none" strike="noStrike" baseline="0" dirty="0">
                <a:latin typeface="Times New Roman" panose="02020603050405020304" pitchFamily="18" charset="0"/>
                <a:cs typeface="Times New Roman" panose="02020603050405020304" pitchFamily="18" charset="0"/>
              </a:rPr>
              <a:t> </a:t>
            </a:r>
          </a:p>
          <a:p>
            <a:endParaRPr lang="it-IT" sz="2800" dirty="0">
              <a:latin typeface="Times New Roman" panose="02020603050405020304" pitchFamily="18" charset="0"/>
              <a:cs typeface="Times New Roman" panose="02020603050405020304" pitchFamily="18" charset="0"/>
            </a:endParaRPr>
          </a:p>
          <a:p>
            <a:pPr algn="just"/>
            <a:r>
              <a:rPr lang="it-IT" sz="2800" b="0" i="1" u="none" strike="noStrike" baseline="0" dirty="0">
                <a:latin typeface="Times New Roman" panose="02020603050405020304" pitchFamily="18" charset="0"/>
                <a:cs typeface="Times New Roman" panose="02020603050405020304" pitchFamily="18" charset="0"/>
              </a:rPr>
              <a:t>5. Per assicurare l’</a:t>
            </a:r>
            <a:r>
              <a:rPr lang="it-IT" sz="2800" b="1" i="1" u="sng" strike="noStrike" baseline="0" dirty="0">
                <a:latin typeface="Times New Roman" panose="02020603050405020304" pitchFamily="18" charset="0"/>
                <a:cs typeface="Times New Roman" panose="02020603050405020304" pitchFamily="18" charset="0"/>
              </a:rPr>
              <a:t>accoglienza</a:t>
            </a:r>
            <a:r>
              <a:rPr lang="it-IT" sz="2800" b="0" i="1" u="none" strike="noStrike" baseline="0" dirty="0">
                <a:latin typeface="Times New Roman" panose="02020603050405020304" pitchFamily="18" charset="0"/>
                <a:cs typeface="Times New Roman" panose="02020603050405020304" pitchFamily="18" charset="0"/>
              </a:rPr>
              <a:t> e la </a:t>
            </a:r>
            <a:r>
              <a:rPr lang="it-IT" sz="2800" b="1" i="1" u="sng" strike="noStrike" baseline="0" dirty="0">
                <a:latin typeface="Times New Roman" panose="02020603050405020304" pitchFamily="18" charset="0"/>
                <a:cs typeface="Times New Roman" panose="02020603050405020304" pitchFamily="18" charset="0"/>
              </a:rPr>
              <a:t>vigilanza</a:t>
            </a:r>
            <a:r>
              <a:rPr lang="it-IT" sz="2800" b="0" i="1" u="none" strike="noStrike" baseline="0" dirty="0">
                <a:latin typeface="Times New Roman" panose="02020603050405020304" pitchFamily="18" charset="0"/>
                <a:cs typeface="Times New Roman" panose="02020603050405020304" pitchFamily="18" charset="0"/>
              </a:rPr>
              <a:t> degli alunni, gli insegnanti sono tenuti a trovarsi in classe </a:t>
            </a:r>
            <a:r>
              <a:rPr lang="it-IT" sz="2800" b="1" i="1" u="sng" strike="noStrike" baseline="0" dirty="0">
                <a:latin typeface="Times New Roman" panose="02020603050405020304" pitchFamily="18" charset="0"/>
                <a:cs typeface="Times New Roman" panose="02020603050405020304" pitchFamily="18" charset="0"/>
              </a:rPr>
              <a:t>5 minuti prima </a:t>
            </a:r>
            <a:r>
              <a:rPr lang="it-IT" sz="2800" b="0" i="1" u="none" strike="noStrike" baseline="0" dirty="0">
                <a:latin typeface="Times New Roman" panose="02020603050405020304" pitchFamily="18" charset="0"/>
                <a:cs typeface="Times New Roman" panose="02020603050405020304" pitchFamily="18" charset="0"/>
              </a:rPr>
              <a:t>dell’inizio delle lezioni e ad assistere all’uscita degli alunni medesimi. </a:t>
            </a:r>
            <a:endParaRPr lang="it-IT" sz="2800" dirty="0">
              <a:latin typeface="Times New Roman" panose="02020603050405020304" pitchFamily="18" charset="0"/>
              <a:cs typeface="Times New Roman" panose="02020603050405020304" pitchFamily="18" charset="0"/>
            </a:endParaRPr>
          </a:p>
          <a:p>
            <a:endParaRPr lang="it-IT"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07816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23961CF8-C838-4696-202F-329B444D5575}"/>
              </a:ext>
            </a:extLst>
          </p:cNvPr>
          <p:cNvSpPr txBox="1"/>
          <p:nvPr/>
        </p:nvSpPr>
        <p:spPr>
          <a:xfrm>
            <a:off x="339214" y="601811"/>
            <a:ext cx="11267768" cy="4093428"/>
          </a:xfrm>
          <a:prstGeom prst="rect">
            <a:avLst/>
          </a:prstGeom>
          <a:noFill/>
        </p:spPr>
        <p:txBody>
          <a:bodyPr wrap="square">
            <a:spAutoFit/>
          </a:bodyPr>
          <a:lstStyle/>
          <a:p>
            <a:pPr algn="l"/>
            <a:endParaRPr lang="it-IT" sz="800" b="0" i="0" u="none" strike="noStrike" baseline="0" dirty="0">
              <a:solidFill>
                <a:srgbClr val="000000"/>
              </a:solidFill>
              <a:latin typeface="Arial" panose="020B0604020202020204" pitchFamily="34" charset="0"/>
            </a:endParaRPr>
          </a:p>
          <a:p>
            <a:pPr algn="ctr"/>
            <a:r>
              <a:rPr lang="it-IT" sz="2800" b="1" i="0" u="none" strike="noStrike" baseline="0" dirty="0">
                <a:latin typeface="Times New Roman" panose="02020603050405020304" pitchFamily="18" charset="0"/>
                <a:cs typeface="Times New Roman" panose="02020603050405020304" pitchFamily="18" charset="0"/>
              </a:rPr>
              <a:t>Attività aggiuntive </a:t>
            </a:r>
            <a:r>
              <a:rPr lang="it-IT" sz="2800" i="0" u="none" strike="noStrike" baseline="0" dirty="0">
                <a:latin typeface="Times New Roman" panose="02020603050405020304" pitchFamily="18" charset="0"/>
                <a:cs typeface="Times New Roman" panose="02020603050405020304" pitchFamily="18" charset="0"/>
              </a:rPr>
              <a:t>(CCNL art. 30)</a:t>
            </a:r>
          </a:p>
          <a:p>
            <a:pPr algn="ctr"/>
            <a:endParaRPr lang="it-IT" sz="2800" b="0" i="0" u="none" strike="noStrike" baseline="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Sono prestate su </a:t>
            </a:r>
            <a:r>
              <a:rPr lang="it-IT" sz="2800" dirty="0">
                <a:latin typeface="Times New Roman" panose="02020603050405020304" pitchFamily="18" charset="0"/>
                <a:cs typeface="Times New Roman" panose="02020603050405020304" pitchFamily="18" charset="0"/>
              </a:rPr>
              <a:t>base </a:t>
            </a:r>
            <a:r>
              <a:rPr lang="it-IT" sz="2800" b="1" u="sng" dirty="0">
                <a:latin typeface="Times New Roman" panose="02020603050405020304" pitchFamily="18" charset="0"/>
                <a:cs typeface="Times New Roman" panose="02020603050405020304" pitchFamily="18" charset="0"/>
              </a:rPr>
              <a:t>volontaria</a:t>
            </a:r>
            <a:r>
              <a:rPr lang="it-IT" sz="2800" dirty="0">
                <a:latin typeface="Times New Roman" panose="02020603050405020304" pitchFamily="18" charset="0"/>
                <a:cs typeface="Times New Roman" panose="02020603050405020304" pitchFamily="18" charset="0"/>
              </a:rPr>
              <a:t>, </a:t>
            </a:r>
            <a:r>
              <a:rPr lang="it-IT" sz="2800" b="0" i="0" u="none" strike="noStrike" baseline="0" dirty="0">
                <a:latin typeface="Times New Roman" panose="02020603050405020304" pitchFamily="18" charset="0"/>
                <a:cs typeface="Times New Roman" panose="02020603050405020304" pitchFamily="18" charset="0"/>
              </a:rPr>
              <a:t>con il </a:t>
            </a:r>
            <a:r>
              <a:rPr lang="it-IT" sz="2800" b="1" i="0" u="sng" strike="noStrike" baseline="0" dirty="0">
                <a:latin typeface="Times New Roman" panose="02020603050405020304" pitchFamily="18" charset="0"/>
                <a:cs typeface="Times New Roman" panose="02020603050405020304" pitchFamily="18" charset="0"/>
              </a:rPr>
              <a:t>consenso</a:t>
            </a:r>
            <a:r>
              <a:rPr lang="it-IT" sz="2800" b="0" i="0" u="none" strike="noStrike" baseline="0" dirty="0">
                <a:latin typeface="Times New Roman" panose="02020603050405020304" pitchFamily="18" charset="0"/>
                <a:cs typeface="Times New Roman" panose="02020603050405020304" pitchFamily="18" charset="0"/>
              </a:rPr>
              <a:t> dell’interessato</a:t>
            </a: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Possono essere di </a:t>
            </a:r>
            <a:r>
              <a:rPr lang="it-IT" sz="2800" b="1" i="0" u="sng" strike="noStrike" baseline="0" dirty="0">
                <a:latin typeface="Times New Roman" panose="02020603050405020304" pitchFamily="18" charset="0"/>
                <a:cs typeface="Times New Roman" panose="02020603050405020304" pitchFamily="18" charset="0"/>
              </a:rPr>
              <a:t>insegnamento</a:t>
            </a:r>
            <a:r>
              <a:rPr lang="it-IT" sz="2800" b="0" i="0" u="none" strike="noStrike" baseline="0" dirty="0">
                <a:latin typeface="Times New Roman" panose="02020603050405020304" pitchFamily="18" charset="0"/>
                <a:cs typeface="Times New Roman" panose="02020603050405020304" pitchFamily="18" charset="0"/>
              </a:rPr>
              <a:t> o </a:t>
            </a:r>
            <a:r>
              <a:rPr lang="it-IT" sz="2800" b="1" i="0" u="sng" strike="noStrike" baseline="0" dirty="0">
                <a:latin typeface="Times New Roman" panose="02020603050405020304" pitchFamily="18" charset="0"/>
                <a:cs typeface="Times New Roman" panose="02020603050405020304" pitchFamily="18" charset="0"/>
              </a:rPr>
              <a:t>funzionali</a:t>
            </a:r>
            <a:r>
              <a:rPr lang="it-IT" sz="2800" b="0" i="0" u="none" strike="noStrike" baseline="0" dirty="0">
                <a:latin typeface="Times New Roman" panose="02020603050405020304" pitchFamily="18" charset="0"/>
                <a:cs typeface="Times New Roman" panose="02020603050405020304" pitchFamily="18" charset="0"/>
              </a:rPr>
              <a:t> all’insegnamento</a:t>
            </a: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Sono compensate in modo </a:t>
            </a:r>
            <a:r>
              <a:rPr lang="it-IT" sz="2800" b="1" i="0" u="sng" strike="noStrike" baseline="0" dirty="0">
                <a:latin typeface="Times New Roman" panose="02020603050405020304" pitchFamily="18" charset="0"/>
                <a:cs typeface="Times New Roman" panose="02020603050405020304" pitchFamily="18" charset="0"/>
              </a:rPr>
              <a:t>accessorio</a:t>
            </a:r>
          </a:p>
          <a:p>
            <a:pPr marL="457200" indent="-457200" algn="just">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Altre attività interne alla scuola </a:t>
            </a:r>
            <a:r>
              <a:rPr lang="it-IT" sz="2800" dirty="0">
                <a:latin typeface="Times New Roman" panose="02020603050405020304" pitchFamily="18" charset="0"/>
                <a:cs typeface="Times New Roman" panose="02020603050405020304" pitchFamily="18" charset="0"/>
              </a:rPr>
              <a:t>connesse </a:t>
            </a:r>
            <a:r>
              <a:rPr kumimoji="0" lang="it-IT" altLang="it-IT" sz="2800" b="0" i="0" u="none" strike="noStrike" cap="none" normalizeH="0" baseline="0" dirty="0">
                <a:ln>
                  <a:noFill/>
                </a:ln>
                <a:effectLst/>
                <a:latin typeface="Times New Roman" panose="02020603050405020304" pitchFamily="18" charset="0"/>
                <a:cs typeface="Times New Roman" panose="02020603050405020304" pitchFamily="18" charset="0"/>
              </a:rPr>
              <a:t>alle diverse esigenze </a:t>
            </a:r>
            <a:r>
              <a:rPr kumimoji="0" lang="it-IT" altLang="it-IT" sz="2800" b="1" i="0" u="sng" strike="noStrike" cap="none" normalizeH="0" baseline="0" dirty="0">
                <a:ln>
                  <a:noFill/>
                </a:ln>
                <a:effectLst/>
                <a:latin typeface="Times New Roman" panose="02020603050405020304" pitchFamily="18" charset="0"/>
                <a:cs typeface="Times New Roman" panose="02020603050405020304" pitchFamily="18" charset="0"/>
              </a:rPr>
              <a:t>organizzative</a:t>
            </a:r>
            <a:r>
              <a:rPr kumimoji="0" lang="it-IT" altLang="it-IT" sz="2800" b="0" i="0" u="none" strike="noStrike" cap="none" normalizeH="0" baseline="0" dirty="0">
                <a:ln>
                  <a:noFill/>
                </a:ln>
                <a:effectLst/>
                <a:latin typeface="Times New Roman" panose="02020603050405020304" pitchFamily="18" charset="0"/>
                <a:cs typeface="Times New Roman" panose="02020603050405020304" pitchFamily="18" charset="0"/>
              </a:rPr>
              <a:t> e </a:t>
            </a:r>
            <a:r>
              <a:rPr kumimoji="0" lang="it-IT" altLang="it-IT" sz="2800" b="1" i="0" u="sng" strike="noStrike" cap="none" normalizeH="0" baseline="0" dirty="0">
                <a:ln>
                  <a:noFill/>
                </a:ln>
                <a:effectLst/>
                <a:latin typeface="Times New Roman" panose="02020603050405020304" pitchFamily="18" charset="0"/>
                <a:cs typeface="Times New Roman" panose="02020603050405020304" pitchFamily="18" charset="0"/>
              </a:rPr>
              <a:t>didattiche</a:t>
            </a:r>
            <a:r>
              <a:rPr kumimoji="0" lang="it-IT" altLang="it-IT" sz="2800" b="0" i="0" u="none" strike="noStrike" cap="none" normalizeH="0" baseline="0" dirty="0">
                <a:ln>
                  <a:noFill/>
                </a:ln>
                <a:effectLst/>
                <a:latin typeface="Times New Roman" panose="02020603050405020304" pitchFamily="18" charset="0"/>
                <a:cs typeface="Times New Roman" panose="02020603050405020304" pitchFamily="18" charset="0"/>
              </a:rPr>
              <a:t> in correlazione con il PTOF </a:t>
            </a:r>
            <a:r>
              <a:rPr lang="it-IT" sz="2800" b="0" i="0" u="none" strike="noStrike" baseline="0" dirty="0">
                <a:latin typeface="Times New Roman" panose="02020603050405020304" pitchFamily="18" charset="0"/>
                <a:cs typeface="Times New Roman" panose="02020603050405020304" pitchFamily="18" charset="0"/>
              </a:rPr>
              <a:t>(es. </a:t>
            </a:r>
            <a:r>
              <a:rPr lang="it-IT" sz="2800" dirty="0">
                <a:latin typeface="Times New Roman" panose="02020603050405020304" pitchFamily="18" charset="0"/>
                <a:cs typeface="Times New Roman" panose="02020603050405020304" pitchFamily="18" charset="0"/>
              </a:rPr>
              <a:t>c</a:t>
            </a:r>
            <a:r>
              <a:rPr lang="it-IT" sz="2800" b="0" i="0" u="none" strike="noStrike" baseline="0" dirty="0">
                <a:latin typeface="Times New Roman" panose="02020603050405020304" pitchFamily="18" charset="0"/>
                <a:cs typeface="Times New Roman" panose="02020603050405020304" pitchFamily="18" charset="0"/>
              </a:rPr>
              <a:t>ollaboratori del DS; funzioni strumentali al PTOF; incarichi aggiuntivi</a:t>
            </a:r>
            <a:r>
              <a:rPr lang="it-IT" sz="2800" dirty="0">
                <a:latin typeface="Times New Roman" panose="02020603050405020304" pitchFamily="18" charset="0"/>
                <a:cs typeface="Times New Roman" panose="02020603050405020304" pitchFamily="18" charset="0"/>
              </a:rPr>
              <a:t>)</a:t>
            </a:r>
          </a:p>
          <a:p>
            <a:pPr marL="457200" indent="-457200" algn="just">
              <a:buFont typeface="Wingdings" panose="05000000000000000000" pitchFamily="2" charset="2"/>
              <a:buChar char="§"/>
            </a:pPr>
            <a:endParaRPr lang="it-IT" sz="2800" dirty="0">
              <a:latin typeface="Times New Roman" panose="02020603050405020304" pitchFamily="18" charset="0"/>
              <a:cs typeface="Times New Roman" panose="02020603050405020304" pitchFamily="18" charset="0"/>
            </a:endParaRPr>
          </a:p>
        </p:txBody>
      </p:sp>
      <p:pic>
        <p:nvPicPr>
          <p:cNvPr id="13" name="Picture 6" descr="Insegnante Immagini Vettoriali Stock | Depositphotos">
            <a:extLst>
              <a:ext uri="{FF2B5EF4-FFF2-40B4-BE49-F238E27FC236}">
                <a16:creationId xmlns:a16="http://schemas.microsoft.com/office/drawing/2014/main" id="{B6FAE70C-3C35-E3B0-9FB1-2CDDBB21F9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1271" y="4564542"/>
            <a:ext cx="2562886" cy="18928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Insegnante Immagini Vettoriali Stock | Depositphotos">
            <a:extLst>
              <a:ext uri="{FF2B5EF4-FFF2-40B4-BE49-F238E27FC236}">
                <a16:creationId xmlns:a16="http://schemas.microsoft.com/office/drawing/2014/main" id="{CAA01342-0699-3FF3-0BF4-6C9F12A3EF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3098" y="4564541"/>
            <a:ext cx="2562886" cy="1892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87425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60091871-0339-5BA6-4CDF-B1F3406D2242}"/>
              </a:ext>
            </a:extLst>
          </p:cNvPr>
          <p:cNvSpPr txBox="1"/>
          <p:nvPr/>
        </p:nvSpPr>
        <p:spPr>
          <a:xfrm>
            <a:off x="899651" y="206478"/>
            <a:ext cx="10781071" cy="6124754"/>
          </a:xfrm>
          <a:prstGeom prst="rect">
            <a:avLst/>
          </a:prstGeom>
          <a:noFill/>
        </p:spPr>
        <p:txBody>
          <a:bodyPr wrap="square">
            <a:spAutoFit/>
          </a:bodyPr>
          <a:lstStyle/>
          <a:p>
            <a:pPr algn="ctr"/>
            <a:r>
              <a:rPr lang="it-IT" sz="2800" b="1" i="0" u="none" strike="noStrike" baseline="0" dirty="0">
                <a:latin typeface="Times New Roman" panose="02020603050405020304" pitchFamily="18" charset="0"/>
                <a:cs typeface="Times New Roman" panose="02020603050405020304" pitchFamily="18" charset="0"/>
              </a:rPr>
              <a:t>Diritti</a:t>
            </a:r>
            <a:r>
              <a:rPr lang="it-IT" sz="2800" b="0" i="0" u="none" strike="noStrike" baseline="0" dirty="0">
                <a:latin typeface="Times New Roman" panose="02020603050405020304" pitchFamily="18" charset="0"/>
                <a:cs typeface="Times New Roman" panose="02020603050405020304" pitchFamily="18" charset="0"/>
              </a:rPr>
              <a:t> </a:t>
            </a:r>
          </a:p>
          <a:p>
            <a:pPr marL="457200" indent="-457200">
              <a:buFont typeface="Wingdings" panose="05000000000000000000" pitchFamily="2" charset="2"/>
              <a:buChar char="§"/>
            </a:pPr>
            <a:r>
              <a:rPr lang="it-IT" sz="2800" i="0" u="none" strike="noStrike" baseline="0" dirty="0">
                <a:latin typeface="Times New Roman" panose="02020603050405020304" pitchFamily="18" charset="0"/>
                <a:cs typeface="Times New Roman" panose="02020603050405020304" pitchFamily="18" charset="0"/>
              </a:rPr>
              <a:t>libertà di insegnamento</a:t>
            </a:r>
          </a:p>
          <a:p>
            <a:pPr marL="457200" indent="-457200">
              <a:buFont typeface="Wingdings" panose="05000000000000000000" pitchFamily="2" charset="2"/>
              <a:buChar char="§"/>
            </a:pPr>
            <a:r>
              <a:rPr lang="it-IT" sz="2800" dirty="0">
                <a:latin typeface="Times New Roman" panose="02020603050405020304" pitchFamily="18" charset="0"/>
                <a:cs typeface="Times New Roman" panose="02020603050405020304" pitchFamily="18" charset="0"/>
              </a:rPr>
              <a:t>r</a:t>
            </a:r>
            <a:r>
              <a:rPr lang="it-IT" sz="2800" i="0" u="none" strike="noStrike" baseline="0" dirty="0">
                <a:latin typeface="Times New Roman" panose="02020603050405020304" pitchFamily="18" charset="0"/>
                <a:cs typeface="Times New Roman" panose="02020603050405020304" pitchFamily="18" charset="0"/>
              </a:rPr>
              <a:t>etribuzione </a:t>
            </a: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assistenza e previdenza</a:t>
            </a:r>
            <a:endParaRPr lang="it-IT"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assentarsi per motivi legittimi</a:t>
            </a:r>
            <a:endParaRPr lang="it-IT"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mobilità territoriale e professionale</a:t>
            </a:r>
            <a:endParaRPr lang="it-IT"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sistemazione (in caso di esubero per chi è di ruolo</a:t>
            </a:r>
            <a:r>
              <a:rPr lang="it-IT" sz="2800" dirty="0">
                <a:latin typeface="Times New Roman" panose="02020603050405020304" pitchFamily="18" charset="0"/>
                <a:cs typeface="Times New Roman" panose="02020603050405020304" pitchFamily="18" charset="0"/>
              </a:rPr>
              <a:t>)</a:t>
            </a: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elettorato attivo e passivo negli organi collegiali</a:t>
            </a:r>
            <a:endParaRPr lang="it-IT"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libertà sindacali</a:t>
            </a:r>
            <a:endParaRPr lang="it-IT"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diritto allo studio</a:t>
            </a:r>
            <a:endParaRPr lang="it-IT"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trattamento di quiescenza</a:t>
            </a:r>
            <a:endParaRPr lang="it-IT" sz="2800" b="0" i="0" u="none" strike="noStrike" baseline="0" dirty="0">
              <a:solidFill>
                <a:srgbClr val="000000"/>
              </a:solidFill>
              <a:latin typeface="Times New Roman" panose="02020603050405020304" pitchFamily="18" charset="0"/>
              <a:cs typeface="Times New Roman" panose="02020603050405020304" pitchFamily="18" charset="0"/>
            </a:endParaRPr>
          </a:p>
          <a:p>
            <a:pPr algn="ctr"/>
            <a:r>
              <a:rPr lang="it-IT" sz="2800" b="1" i="0" u="none" strike="noStrike" baseline="0" dirty="0">
                <a:latin typeface="Times New Roman" panose="02020603050405020304" pitchFamily="18" charset="0"/>
                <a:cs typeface="Times New Roman" panose="02020603050405020304" pitchFamily="18" charset="0"/>
              </a:rPr>
              <a:t>Diritti-Doveri </a:t>
            </a:r>
            <a:endParaRPr lang="it-IT" sz="2800" b="1" i="0" u="none" strike="noStrike" baseline="0" dirty="0">
              <a:solidFill>
                <a:srgbClr val="000000"/>
              </a:solidFill>
              <a:latin typeface="Times New Roman" panose="02020603050405020304" pitchFamily="18" charset="0"/>
              <a:cs typeface="Times New Roman" panose="02020603050405020304" pitchFamily="18" charset="0"/>
            </a:endParaRPr>
          </a:p>
          <a:p>
            <a:pPr algn="ctr"/>
            <a:r>
              <a:rPr lang="it-IT" sz="2800" b="0" i="0" u="none" strike="noStrike" baseline="0" dirty="0">
                <a:latin typeface="Times New Roman" panose="02020603050405020304" pitchFamily="18" charset="0"/>
                <a:cs typeface="Times New Roman" panose="02020603050405020304" pitchFamily="18" charset="0"/>
              </a:rPr>
              <a:t>partecipazione agli organi collegiali; aggiornamento/formazione </a:t>
            </a:r>
          </a:p>
          <a:p>
            <a:pPr algn="ctr"/>
            <a:r>
              <a:rPr lang="it-IT" sz="2800" b="0" i="0" u="none" strike="noStrike" baseline="0" dirty="0">
                <a:latin typeface="Times New Roman" panose="02020603050405020304" pitchFamily="18" charset="0"/>
                <a:cs typeface="Times New Roman" panose="02020603050405020304" pitchFamily="18" charset="0"/>
              </a:rPr>
              <a:t>in servizio; programmazione; valutazione</a:t>
            </a:r>
          </a:p>
        </p:txBody>
      </p:sp>
    </p:spTree>
    <p:extLst>
      <p:ext uri="{BB962C8B-B14F-4D97-AF65-F5344CB8AC3E}">
        <p14:creationId xmlns:p14="http://schemas.microsoft.com/office/powerpoint/2010/main" val="41120069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026719C0-2E23-8E47-8191-55C3B5D11A23}"/>
              </a:ext>
            </a:extLst>
          </p:cNvPr>
          <p:cNvSpPr txBox="1"/>
          <p:nvPr/>
        </p:nvSpPr>
        <p:spPr>
          <a:xfrm>
            <a:off x="709448" y="252248"/>
            <a:ext cx="10957035" cy="6124754"/>
          </a:xfrm>
          <a:prstGeom prst="rect">
            <a:avLst/>
          </a:prstGeom>
          <a:noFill/>
        </p:spPr>
        <p:txBody>
          <a:bodyPr wrap="square">
            <a:spAutoFit/>
          </a:bodyPr>
          <a:lstStyle/>
          <a:p>
            <a:pPr algn="ctr"/>
            <a:r>
              <a:rPr lang="it-IT" sz="2800" b="1" i="0" u="none" strike="noStrike" baseline="0" dirty="0">
                <a:latin typeface="Times New Roman" panose="02020603050405020304" pitchFamily="18" charset="0"/>
                <a:cs typeface="Times New Roman" panose="02020603050405020304" pitchFamily="18" charset="0"/>
              </a:rPr>
              <a:t>Doveri</a:t>
            </a:r>
            <a:r>
              <a:rPr lang="it-IT" sz="2800" b="0" i="0" u="none" strike="noStrike" baseline="0" dirty="0">
                <a:latin typeface="Times New Roman" panose="02020603050405020304" pitchFamily="18" charset="0"/>
                <a:cs typeface="Times New Roman" panose="02020603050405020304" pitchFamily="18" charset="0"/>
              </a:rPr>
              <a:t> </a:t>
            </a: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rispetto del buon andamento e imparzialità dell’Amministrazione</a:t>
            </a:r>
          </a:p>
          <a:p>
            <a:pPr marL="457200" indent="-457200">
              <a:buFont typeface="Wingdings" panose="05000000000000000000" pitchFamily="2" charset="2"/>
              <a:buChar char="§"/>
            </a:pPr>
            <a:r>
              <a:rPr lang="it-IT" sz="2800" dirty="0">
                <a:latin typeface="Times New Roman" panose="02020603050405020304" pitchFamily="18" charset="0"/>
                <a:cs typeface="Times New Roman" panose="02020603050405020304" pitchFamily="18" charset="0"/>
              </a:rPr>
              <a:t>a</a:t>
            </a:r>
            <a:r>
              <a:rPr lang="it-IT" sz="2800" b="0" i="0" u="none" strike="noStrike" baseline="0" dirty="0">
                <a:latin typeface="Times New Roman" panose="02020603050405020304" pitchFamily="18" charset="0"/>
                <a:cs typeface="Times New Roman" panose="02020603050405020304" pitchFamily="18" charset="0"/>
              </a:rPr>
              <a:t>ssunzione del servizio</a:t>
            </a:r>
            <a:endParaRPr lang="it-IT"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rispetto dell’orario di servizio</a:t>
            </a:r>
            <a:endParaRPr lang="it-IT"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rispetto degli ordini superiori</a:t>
            </a:r>
            <a:endParaRPr lang="it-IT"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segreto d’ufficio</a:t>
            </a: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partecipazione alle riunioni degli organi collegiali</a:t>
            </a:r>
            <a:endParaRPr lang="it-IT"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responsabilità civile, penale, amministrativa, disciplinare</a:t>
            </a:r>
            <a:endParaRPr lang="it-IT"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giustificazione delle assenze </a:t>
            </a:r>
            <a:r>
              <a:rPr lang="it-IT" sz="2800" u="none" strike="noStrike" baseline="0" dirty="0">
                <a:latin typeface="Times New Roman" panose="02020603050405020304" pitchFamily="18" charset="0"/>
                <a:cs typeface="Times New Roman" panose="02020603050405020304" pitchFamily="18" charset="0"/>
              </a:rPr>
              <a:t>(</a:t>
            </a:r>
            <a:r>
              <a:rPr lang="it-IT" sz="2800" dirty="0">
                <a:latin typeface="Times New Roman" panose="02020603050405020304" pitchFamily="18" charset="0"/>
                <a:cs typeface="Times New Roman" panose="02020603050405020304" pitchFamily="18" charset="0"/>
              </a:rPr>
              <a:t>a</a:t>
            </a:r>
            <a:r>
              <a:rPr lang="it-IT" sz="2800" b="0" u="none" strike="noStrike" baseline="0" dirty="0">
                <a:latin typeface="Times New Roman" panose="02020603050405020304" pitchFamily="18" charset="0"/>
                <a:cs typeface="Times New Roman" panose="02020603050405020304" pitchFamily="18" charset="0"/>
              </a:rPr>
              <a:t>rt. 55quater Dlvo n. 165/2001)</a:t>
            </a: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incompatibilità con altri impieghi e con lezioni private</a:t>
            </a:r>
            <a:endParaRPr lang="it-IT"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rispetto dei programmi didattici (IINN/LLGG; PTOF))</a:t>
            </a:r>
          </a:p>
          <a:p>
            <a:pPr marL="457200" indent="-457200">
              <a:buFont typeface="Wingdings" panose="05000000000000000000" pitchFamily="2" charset="2"/>
              <a:buChar char="§"/>
            </a:pPr>
            <a:r>
              <a:rPr lang="it-IT" sz="2800" dirty="0">
                <a:latin typeface="Times New Roman" panose="02020603050405020304" pitchFamily="18" charset="0"/>
                <a:cs typeface="Times New Roman" panose="02020603050405020304" pitchFamily="18" charset="0"/>
              </a:rPr>
              <a:t>r</a:t>
            </a:r>
            <a:r>
              <a:rPr lang="it-IT" sz="2800" b="0" i="0" u="none" strike="noStrike" baseline="0" dirty="0">
                <a:latin typeface="Times New Roman" panose="02020603050405020304" pitchFamily="18" charset="0"/>
                <a:cs typeface="Times New Roman" panose="02020603050405020304" pitchFamily="18" charset="0"/>
              </a:rPr>
              <a:t>apporti con le famiglie degli alunni</a:t>
            </a: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tenuta del registro personale</a:t>
            </a:r>
            <a:endParaRPr lang="it-IT"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assolvimento di tutti gli obblighi legati al profilo professionale </a:t>
            </a:r>
            <a:endParaRPr lang="it-IT"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05057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7EC5E2FE-0799-115B-C82A-56DD6E96A5BE}"/>
              </a:ext>
            </a:extLst>
          </p:cNvPr>
          <p:cNvSpPr txBox="1"/>
          <p:nvPr/>
        </p:nvSpPr>
        <p:spPr>
          <a:xfrm>
            <a:off x="725214" y="220717"/>
            <a:ext cx="10830910" cy="6286336"/>
          </a:xfrm>
          <a:prstGeom prst="rect">
            <a:avLst/>
          </a:prstGeom>
          <a:noFill/>
        </p:spPr>
        <p:txBody>
          <a:bodyPr wrap="square">
            <a:spAutoFit/>
          </a:bodyPr>
          <a:lstStyle/>
          <a:p>
            <a:pPr algn="l"/>
            <a:endParaRPr lang="it-IT" sz="1050" b="0" i="0" u="none" strike="noStrike" baseline="0" dirty="0">
              <a:solidFill>
                <a:srgbClr val="000000"/>
              </a:solidFill>
              <a:latin typeface="Arial" panose="020B0604020202020204" pitchFamily="34" charset="0"/>
            </a:endParaRPr>
          </a:p>
          <a:p>
            <a:pPr algn="ctr"/>
            <a:r>
              <a:rPr lang="it-IT" sz="2800" b="1" dirty="0">
                <a:latin typeface="Times New Roman" panose="02020603050405020304" pitchFamily="18" charset="0"/>
                <a:cs typeface="Times New Roman" panose="02020603050405020304" pitchFamily="18" charset="0"/>
              </a:rPr>
              <a:t>I</a:t>
            </a:r>
            <a:r>
              <a:rPr lang="it-IT" sz="2800" b="1" i="0" u="none" strike="noStrike" baseline="0" dirty="0">
                <a:latin typeface="Times New Roman" panose="02020603050405020304" pitchFamily="18" charset="0"/>
                <a:cs typeface="Times New Roman" panose="02020603050405020304" pitchFamily="18" charset="0"/>
              </a:rPr>
              <a:t>ncompatibilità</a:t>
            </a:r>
            <a:r>
              <a:rPr lang="it-IT" sz="2800" b="0" i="0" u="none" strike="noStrike" baseline="0" dirty="0">
                <a:latin typeface="Times New Roman" panose="02020603050405020304" pitchFamily="18" charset="0"/>
                <a:cs typeface="Times New Roman" panose="02020603050405020304" pitchFamily="18" charset="0"/>
              </a:rPr>
              <a:t> (Dlvo n. 297/1994 art. 508) </a:t>
            </a:r>
          </a:p>
          <a:p>
            <a:pPr algn="ctr"/>
            <a:endParaRPr lang="it-IT" sz="2800" b="0" i="0" u="none" strike="noStrike" baseline="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dirty="0">
                <a:latin typeface="Times New Roman" panose="02020603050405020304" pitchFamily="18" charset="0"/>
                <a:cs typeface="Times New Roman" panose="02020603050405020304" pitchFamily="18" charset="0"/>
              </a:rPr>
              <a:t>d</a:t>
            </a:r>
            <a:r>
              <a:rPr lang="it-IT" sz="2800" b="0" i="0" u="none" strike="noStrike" baseline="0" dirty="0">
                <a:latin typeface="Times New Roman" panose="02020603050405020304" pitchFamily="18" charset="0"/>
                <a:cs typeface="Times New Roman" panose="02020603050405020304" pitchFamily="18" charset="0"/>
              </a:rPr>
              <a:t>ivieto di lezioni private ad alunni della scuola</a:t>
            </a:r>
            <a:endParaRPr lang="it-IT"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dirty="0">
                <a:latin typeface="Times New Roman" panose="02020603050405020304" pitchFamily="18" charset="0"/>
                <a:cs typeface="Times New Roman" panose="02020603050405020304" pitchFamily="18" charset="0"/>
              </a:rPr>
              <a:t>r</a:t>
            </a:r>
            <a:r>
              <a:rPr lang="it-IT" sz="2800" b="0" i="0" u="none" strike="noStrike" baseline="0" dirty="0">
                <a:latin typeface="Times New Roman" panose="02020603050405020304" pitchFamily="18" charset="0"/>
                <a:cs typeface="Times New Roman" panose="02020603050405020304" pitchFamily="18" charset="0"/>
              </a:rPr>
              <a:t>ichiesta di autorizzazione al DS per lezioni ad altri. </a:t>
            </a:r>
            <a:endParaRPr lang="it-IT"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dirty="0">
                <a:latin typeface="Times New Roman" panose="02020603050405020304" pitchFamily="18" charset="0"/>
                <a:cs typeface="Times New Roman" panose="02020603050405020304" pitchFamily="18" charset="0"/>
              </a:rPr>
              <a:t>n</a:t>
            </a:r>
            <a:r>
              <a:rPr lang="it-IT" sz="2800" b="0" i="0" u="none" strike="noStrike" baseline="0" dirty="0">
                <a:latin typeface="Times New Roman" panose="02020603050405020304" pitchFamily="18" charset="0"/>
                <a:cs typeface="Times New Roman" panose="02020603050405020304" pitchFamily="18" charset="0"/>
              </a:rPr>
              <a:t>essun alunno può essere valutato da docenti che gli abbiano impartito lezioni private </a:t>
            </a:r>
            <a:endParaRPr lang="it-IT"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dirty="0">
                <a:latin typeface="Times New Roman" panose="02020603050405020304" pitchFamily="18" charset="0"/>
                <a:cs typeface="Times New Roman" panose="02020603050405020304" pitchFamily="18" charset="0"/>
              </a:rPr>
              <a:t>d</a:t>
            </a:r>
            <a:r>
              <a:rPr lang="it-IT" sz="2800" b="0" i="0" u="none" strike="noStrike" baseline="0" dirty="0">
                <a:latin typeface="Times New Roman" panose="02020603050405020304" pitchFamily="18" charset="0"/>
                <a:cs typeface="Times New Roman" panose="02020603050405020304" pitchFamily="18" charset="0"/>
              </a:rPr>
              <a:t>ivieto di cumulo con altro impiego pubblico </a:t>
            </a:r>
            <a:endParaRPr lang="it-IT"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dirty="0">
                <a:latin typeface="Times New Roman" panose="02020603050405020304" pitchFamily="18" charset="0"/>
                <a:cs typeface="Times New Roman" panose="02020603050405020304" pitchFamily="18" charset="0"/>
              </a:rPr>
              <a:t>d</a:t>
            </a:r>
            <a:r>
              <a:rPr lang="it-IT" sz="2800" b="0" i="0" u="none" strike="noStrike" baseline="0" dirty="0">
                <a:latin typeface="Times New Roman" panose="02020603050405020304" pitchFamily="18" charset="0"/>
                <a:cs typeface="Times New Roman" panose="02020603050405020304" pitchFamily="18" charset="0"/>
              </a:rPr>
              <a:t>ivieto di attività commerciale, industriale, cariche in società a fine di lucro o di altro lavoro dipendente. Il docente part time (&lt; =50%) può svolgere, previa </a:t>
            </a:r>
            <a:r>
              <a:rPr lang="it-IT" sz="2800" b="1" i="0" u="sng" strike="noStrike" baseline="0" dirty="0">
                <a:latin typeface="Times New Roman" panose="02020603050405020304" pitchFamily="18" charset="0"/>
                <a:cs typeface="Times New Roman" panose="02020603050405020304" pitchFamily="18" charset="0"/>
              </a:rPr>
              <a:t>autorizzazione</a:t>
            </a:r>
            <a:r>
              <a:rPr lang="it-IT" sz="2800" b="0" i="0" u="none" strike="noStrike" baseline="0" dirty="0">
                <a:latin typeface="Times New Roman" panose="02020603050405020304" pitchFamily="18" charset="0"/>
                <a:cs typeface="Times New Roman" panose="02020603050405020304" pitchFamily="18" charset="0"/>
              </a:rPr>
              <a:t>, lavoro subordinato o autonomo purché tale lavoro </a:t>
            </a:r>
            <a:r>
              <a:rPr lang="it-IT" sz="2800" b="1" i="0" u="sng" strike="noStrike" baseline="0" dirty="0">
                <a:latin typeface="Times New Roman" panose="02020603050405020304" pitchFamily="18" charset="0"/>
                <a:cs typeface="Times New Roman" panose="02020603050405020304" pitchFamily="18" charset="0"/>
              </a:rPr>
              <a:t>non</a:t>
            </a:r>
            <a:r>
              <a:rPr lang="it-IT" sz="2800" b="0" i="0" u="none" strike="noStrike" baseline="0" dirty="0">
                <a:latin typeface="Times New Roman" panose="02020603050405020304" pitchFamily="18" charset="0"/>
                <a:cs typeface="Times New Roman" panose="02020603050405020304" pitchFamily="18" charset="0"/>
              </a:rPr>
              <a:t> pregiudichi le esigenze di </a:t>
            </a:r>
            <a:r>
              <a:rPr lang="it-IT" sz="2800" b="1" i="0" u="sng" strike="noStrike" baseline="0" dirty="0">
                <a:latin typeface="Times New Roman" panose="02020603050405020304" pitchFamily="18" charset="0"/>
                <a:cs typeface="Times New Roman" panose="02020603050405020304" pitchFamily="18" charset="0"/>
              </a:rPr>
              <a:t>servizio</a:t>
            </a:r>
            <a:r>
              <a:rPr lang="it-IT" sz="2800" b="0" i="0" u="none" strike="noStrike" baseline="0" dirty="0">
                <a:latin typeface="Times New Roman" panose="02020603050405020304" pitchFamily="18" charset="0"/>
                <a:cs typeface="Times New Roman" panose="02020603050405020304" pitchFamily="18" charset="0"/>
              </a:rPr>
              <a:t> e non comporti </a:t>
            </a:r>
            <a:r>
              <a:rPr lang="it-IT" sz="2800" b="1" i="0" u="sng" strike="noStrike" baseline="0" dirty="0">
                <a:latin typeface="Times New Roman" panose="02020603050405020304" pitchFamily="18" charset="0"/>
                <a:cs typeface="Times New Roman" panose="02020603050405020304" pitchFamily="18" charset="0"/>
              </a:rPr>
              <a:t>conflitto</a:t>
            </a:r>
            <a:r>
              <a:rPr lang="it-IT" sz="2800" b="0" i="0" u="none" strike="noStrike" baseline="0" dirty="0">
                <a:latin typeface="Times New Roman" panose="02020603050405020304" pitchFamily="18" charset="0"/>
                <a:cs typeface="Times New Roman" panose="02020603050405020304" pitchFamily="18" charset="0"/>
              </a:rPr>
              <a:t> di interessi con l’Amministrazione scolastica. </a:t>
            </a:r>
            <a:endParaRPr lang="it-IT" sz="2800" dirty="0">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
            </a:pPr>
            <a:r>
              <a:rPr lang="it-IT" sz="2800" dirty="0">
                <a:latin typeface="Times New Roman" panose="02020603050405020304" pitchFamily="18" charset="0"/>
                <a:cs typeface="Times New Roman" panose="02020603050405020304" pitchFamily="18" charset="0"/>
              </a:rPr>
              <a:t>c</a:t>
            </a:r>
            <a:r>
              <a:rPr lang="it-IT" sz="2800" b="0" i="0" u="none" strike="noStrike" baseline="0" dirty="0">
                <a:latin typeface="Times New Roman" panose="02020603050405020304" pitchFamily="18" charset="0"/>
                <a:cs typeface="Times New Roman" panose="02020603050405020304" pitchFamily="18" charset="0"/>
              </a:rPr>
              <a:t>onsentito, previa </a:t>
            </a:r>
            <a:r>
              <a:rPr lang="it-IT" sz="2800" b="1" i="0" u="sng" strike="noStrike" baseline="0" dirty="0">
                <a:latin typeface="Times New Roman" panose="02020603050405020304" pitchFamily="18" charset="0"/>
                <a:cs typeface="Times New Roman" panose="02020603050405020304" pitchFamily="18" charset="0"/>
              </a:rPr>
              <a:t>autorizzazione</a:t>
            </a:r>
            <a:r>
              <a:rPr lang="it-IT" sz="2800" b="0" i="0" u="none" strike="noStrike" baseline="0" dirty="0">
                <a:latin typeface="Times New Roman" panose="02020603050405020304" pitchFamily="18" charset="0"/>
                <a:cs typeface="Times New Roman" panose="02020603050405020304" pitchFamily="18" charset="0"/>
              </a:rPr>
              <a:t> del DS, l’esercizio di libere professioni</a:t>
            </a:r>
          </a:p>
        </p:txBody>
      </p:sp>
    </p:spTree>
    <p:extLst>
      <p:ext uri="{BB962C8B-B14F-4D97-AF65-F5344CB8AC3E}">
        <p14:creationId xmlns:p14="http://schemas.microsoft.com/office/powerpoint/2010/main" val="14850550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EA08C3D0-43D2-60D4-686B-D02362036889}"/>
              </a:ext>
            </a:extLst>
          </p:cNvPr>
          <p:cNvSpPr txBox="1"/>
          <p:nvPr/>
        </p:nvSpPr>
        <p:spPr>
          <a:xfrm>
            <a:off x="520262" y="141891"/>
            <a:ext cx="11177752" cy="6401753"/>
          </a:xfrm>
          <a:prstGeom prst="rect">
            <a:avLst/>
          </a:prstGeom>
          <a:noFill/>
        </p:spPr>
        <p:txBody>
          <a:bodyPr wrap="square">
            <a:spAutoFit/>
          </a:bodyPr>
          <a:lstStyle/>
          <a:p>
            <a:pPr algn="ctr"/>
            <a:r>
              <a:rPr lang="it-IT" sz="2800" b="1" i="0" u="none" strike="noStrike" baseline="0" dirty="0">
                <a:latin typeface="Times New Roman" panose="02020603050405020304" pitchFamily="18" charset="0"/>
                <a:cs typeface="Times New Roman" panose="02020603050405020304" pitchFamily="18" charset="0"/>
              </a:rPr>
              <a:t>Formazione e aggiornamento </a:t>
            </a:r>
            <a:r>
              <a:rPr lang="it-IT" sz="2800" b="0" i="0" u="none" strike="noStrike" baseline="0" dirty="0">
                <a:latin typeface="Times New Roman" panose="02020603050405020304" pitchFamily="18" charset="0"/>
                <a:cs typeface="Times New Roman" panose="02020603050405020304" pitchFamily="18" charset="0"/>
              </a:rPr>
              <a:t>(Dlvo n. 297/94 art. 282) </a:t>
            </a:r>
          </a:p>
          <a:p>
            <a:pPr algn="ctr"/>
            <a:endParaRPr lang="it-IT" sz="2800" b="0" i="0" u="none" strike="noStrike" baseline="0" dirty="0">
              <a:latin typeface="Times New Roman" panose="02020603050405020304" pitchFamily="18" charset="0"/>
              <a:cs typeface="Times New Roman" panose="02020603050405020304" pitchFamily="18" charset="0"/>
            </a:endParaRPr>
          </a:p>
          <a:p>
            <a:pPr algn="just"/>
            <a:r>
              <a:rPr lang="it-IT" sz="2800" b="0" i="0" u="none" strike="noStrike" baseline="0" dirty="0">
                <a:latin typeface="Times New Roman" panose="02020603050405020304" pitchFamily="18" charset="0"/>
                <a:cs typeface="Times New Roman" panose="02020603050405020304" pitchFamily="18" charset="0"/>
              </a:rPr>
              <a:t>L’aggiornamento è </a:t>
            </a:r>
            <a:r>
              <a:rPr lang="it-IT" sz="2800" b="0" i="1" u="none" strike="noStrike" baseline="0" dirty="0">
                <a:latin typeface="Times New Roman" panose="02020603050405020304" pitchFamily="18" charset="0"/>
                <a:cs typeface="Times New Roman" panose="02020603050405020304" pitchFamily="18" charset="0"/>
              </a:rPr>
              <a:t>diritto-dovere fondamentale del personale ispettivo, direttivo e docente. Esso è inteso come </a:t>
            </a:r>
            <a:r>
              <a:rPr lang="it-IT" sz="2800" b="1" i="1" u="sng" strike="noStrike" baseline="0" dirty="0">
                <a:latin typeface="Times New Roman" panose="02020603050405020304" pitchFamily="18" charset="0"/>
                <a:cs typeface="Times New Roman" panose="02020603050405020304" pitchFamily="18" charset="0"/>
              </a:rPr>
              <a:t>adeguamento</a:t>
            </a:r>
            <a:r>
              <a:rPr lang="it-IT" sz="2800" b="0" i="1" u="none" strike="noStrike" baseline="0" dirty="0">
                <a:latin typeface="Times New Roman" panose="02020603050405020304" pitchFamily="18" charset="0"/>
                <a:cs typeface="Times New Roman" panose="02020603050405020304" pitchFamily="18" charset="0"/>
              </a:rPr>
              <a:t> delle conoscenze allo </a:t>
            </a:r>
            <a:r>
              <a:rPr lang="it-IT" sz="2800" b="1" i="1" u="sng" strike="noStrike" baseline="0" dirty="0">
                <a:latin typeface="Times New Roman" panose="02020603050405020304" pitchFamily="18" charset="0"/>
                <a:cs typeface="Times New Roman" panose="02020603050405020304" pitchFamily="18" charset="0"/>
              </a:rPr>
              <a:t>sviluppo</a:t>
            </a:r>
            <a:r>
              <a:rPr lang="it-IT" sz="2800" b="0" i="1" u="none" strike="noStrike" baseline="0" dirty="0">
                <a:latin typeface="Times New Roman" panose="02020603050405020304" pitchFamily="18" charset="0"/>
                <a:cs typeface="Times New Roman" panose="02020603050405020304" pitchFamily="18" charset="0"/>
              </a:rPr>
              <a:t> delle scienze per singole discipline e nelle connessioni interdisciplinari; come </a:t>
            </a:r>
            <a:r>
              <a:rPr lang="it-IT" sz="2800" b="1" i="1" u="sng" strike="noStrike" baseline="0" dirty="0">
                <a:latin typeface="Times New Roman" panose="02020603050405020304" pitchFamily="18" charset="0"/>
                <a:cs typeface="Times New Roman" panose="02020603050405020304" pitchFamily="18" charset="0"/>
              </a:rPr>
              <a:t>approfondimento</a:t>
            </a:r>
            <a:r>
              <a:rPr lang="it-IT" sz="2800" b="0" i="1" u="none" strike="noStrike" baseline="0" dirty="0">
                <a:latin typeface="Times New Roman" panose="02020603050405020304" pitchFamily="18" charset="0"/>
                <a:cs typeface="Times New Roman" panose="02020603050405020304" pitchFamily="18" charset="0"/>
              </a:rPr>
              <a:t> della preparazione didattica; come </a:t>
            </a:r>
            <a:r>
              <a:rPr lang="it-IT" sz="2800" b="1" i="1" u="sng" strike="noStrike" baseline="0" dirty="0">
                <a:latin typeface="Times New Roman" panose="02020603050405020304" pitchFamily="18" charset="0"/>
                <a:cs typeface="Times New Roman" panose="02020603050405020304" pitchFamily="18" charset="0"/>
              </a:rPr>
              <a:t>partecipazione</a:t>
            </a:r>
            <a:r>
              <a:rPr lang="it-IT" sz="2800" b="0" i="1" u="none" strike="noStrike" baseline="0" dirty="0">
                <a:latin typeface="Times New Roman" panose="02020603050405020304" pitchFamily="18" charset="0"/>
                <a:cs typeface="Times New Roman" panose="02020603050405020304" pitchFamily="18" charset="0"/>
              </a:rPr>
              <a:t> alla ricerca e alla innovazione didattico-pedagogica. </a:t>
            </a:r>
          </a:p>
          <a:p>
            <a:pPr algn="l"/>
            <a:endParaRPr lang="it-IT" sz="1800" b="0" i="0" u="none" strike="noStrike" baseline="0" dirty="0">
              <a:solidFill>
                <a:srgbClr val="000000"/>
              </a:solidFill>
              <a:latin typeface="Arial" panose="020B0604020202020204" pitchFamily="34" charset="0"/>
            </a:endParaRPr>
          </a:p>
          <a:p>
            <a:pPr algn="ctr"/>
            <a:r>
              <a:rPr lang="it-IT" sz="2800" b="1" i="0" u="none" strike="noStrike" baseline="0" dirty="0">
                <a:latin typeface="Times New Roman" panose="02020603050405020304" pitchFamily="18" charset="0"/>
                <a:cs typeface="Times New Roman" panose="02020603050405020304" pitchFamily="18" charset="0"/>
              </a:rPr>
              <a:t>Formazione e aggiornamento </a:t>
            </a:r>
            <a:r>
              <a:rPr lang="it-IT" sz="2800" i="0" u="none" strike="noStrike" baseline="0" dirty="0">
                <a:latin typeface="Times New Roman" panose="02020603050405020304" pitchFamily="18" charset="0"/>
                <a:cs typeface="Times New Roman" panose="02020603050405020304" pitchFamily="18" charset="0"/>
              </a:rPr>
              <a:t>(CCNL art. 64 c</a:t>
            </a:r>
            <a:r>
              <a:rPr lang="it-IT" sz="2800" dirty="0">
                <a:latin typeface="Times New Roman" panose="02020603050405020304" pitchFamily="18" charset="0"/>
                <a:cs typeface="Times New Roman" panose="02020603050405020304" pitchFamily="18" charset="0"/>
              </a:rPr>
              <a:t>omma </a:t>
            </a:r>
            <a:r>
              <a:rPr lang="it-IT" sz="2800" i="0" u="none" strike="noStrike" baseline="0" dirty="0">
                <a:latin typeface="Times New Roman" panose="02020603050405020304" pitchFamily="18" charset="0"/>
                <a:cs typeface="Times New Roman" panose="02020603050405020304" pitchFamily="18" charset="0"/>
              </a:rPr>
              <a:t>1)</a:t>
            </a:r>
          </a:p>
          <a:p>
            <a:pPr algn="just"/>
            <a:r>
              <a:rPr lang="it-IT" sz="2800" b="0" i="1" u="none" strike="noStrike" baseline="0" dirty="0">
                <a:latin typeface="Times New Roman" panose="02020603050405020304" pitchFamily="18" charset="0"/>
                <a:cs typeface="Times New Roman" panose="02020603050405020304" pitchFamily="18" charset="0"/>
              </a:rPr>
              <a:t>La partecipazione ad attività di formazione e di aggiornamento costituisce un </a:t>
            </a:r>
            <a:r>
              <a:rPr lang="it-IT" sz="2800" b="1" i="1" u="sng" strike="noStrike" baseline="0" dirty="0">
                <a:latin typeface="Times New Roman" panose="02020603050405020304" pitchFamily="18" charset="0"/>
                <a:cs typeface="Times New Roman" panose="02020603050405020304" pitchFamily="18" charset="0"/>
              </a:rPr>
              <a:t>diritto</a:t>
            </a:r>
            <a:r>
              <a:rPr lang="it-IT" sz="2800" b="0" i="1" u="none" strike="noStrike" baseline="0" dirty="0">
                <a:latin typeface="Times New Roman" panose="02020603050405020304" pitchFamily="18" charset="0"/>
                <a:cs typeface="Times New Roman" panose="02020603050405020304" pitchFamily="18" charset="0"/>
              </a:rPr>
              <a:t> per il personale in quanto </a:t>
            </a:r>
            <a:r>
              <a:rPr lang="it-IT" sz="2800" b="1" i="1" u="sng" strike="noStrike" baseline="0" dirty="0">
                <a:latin typeface="Times New Roman" panose="02020603050405020304" pitchFamily="18" charset="0"/>
                <a:cs typeface="Times New Roman" panose="02020603050405020304" pitchFamily="18" charset="0"/>
              </a:rPr>
              <a:t>funzionale</a:t>
            </a:r>
            <a:r>
              <a:rPr lang="it-IT" sz="2800" b="0" i="1" u="none" strike="noStrike" baseline="0" dirty="0">
                <a:latin typeface="Times New Roman" panose="02020603050405020304" pitchFamily="18" charset="0"/>
                <a:cs typeface="Times New Roman" panose="02020603050405020304" pitchFamily="18" charset="0"/>
              </a:rPr>
              <a:t> alla piena realizzazione e allo sviluppo delle proprie professionalità</a:t>
            </a:r>
            <a:endParaRPr lang="it-IT" sz="2800" b="0" i="0" u="none" strike="noStrike" baseline="0" dirty="0">
              <a:latin typeface="Times New Roman" panose="02020603050405020304" pitchFamily="18" charset="0"/>
              <a:cs typeface="Times New Roman" panose="02020603050405020304" pitchFamily="18" charset="0"/>
            </a:endParaRPr>
          </a:p>
          <a:p>
            <a:pPr algn="ctr"/>
            <a:endParaRPr lang="it-IT" sz="2800" b="0" i="0" u="none" strike="noStrike" baseline="0" dirty="0">
              <a:latin typeface="Times New Roman" panose="02020603050405020304" pitchFamily="18" charset="0"/>
              <a:cs typeface="Times New Roman" panose="02020603050405020304" pitchFamily="18" charset="0"/>
            </a:endParaRPr>
          </a:p>
          <a:p>
            <a:pPr algn="ctr"/>
            <a:r>
              <a:rPr lang="it-IT" sz="2800" b="0" i="0" u="none" strike="noStrike" baseline="0" dirty="0">
                <a:latin typeface="Times New Roman" panose="02020603050405020304" pitchFamily="18" charset="0"/>
                <a:cs typeface="Times New Roman" panose="02020603050405020304" pitchFamily="18" charset="0"/>
              </a:rPr>
              <a:t>L’art. 7 comma 4 del Dlvo n.165/2001 attribuisce alla PA il sostanziale obbligo di </a:t>
            </a:r>
            <a:r>
              <a:rPr lang="it-IT" sz="2800" b="1" i="0" u="sng" strike="noStrike" baseline="0" dirty="0">
                <a:latin typeface="Times New Roman" panose="02020603050405020304" pitchFamily="18" charset="0"/>
                <a:cs typeface="Times New Roman" panose="02020603050405020304" pitchFamily="18" charset="0"/>
              </a:rPr>
              <a:t>curare</a:t>
            </a:r>
            <a:r>
              <a:rPr lang="it-IT" sz="2800" b="0" i="0" u="none" strike="noStrike" baseline="0" dirty="0">
                <a:latin typeface="Times New Roman" panose="02020603050405020304" pitchFamily="18" charset="0"/>
                <a:cs typeface="Times New Roman" panose="02020603050405020304" pitchFamily="18" charset="0"/>
              </a:rPr>
              <a:t> la formazione e l’aggiornamento dei propri dipendenti </a:t>
            </a:r>
          </a:p>
        </p:txBody>
      </p:sp>
    </p:spTree>
    <p:extLst>
      <p:ext uri="{BB962C8B-B14F-4D97-AF65-F5344CB8AC3E}">
        <p14:creationId xmlns:p14="http://schemas.microsoft.com/office/powerpoint/2010/main" val="7819920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D3ADB40D-59F2-8D65-D376-13B78CC848DE}"/>
              </a:ext>
            </a:extLst>
          </p:cNvPr>
          <p:cNvSpPr txBox="1"/>
          <p:nvPr/>
        </p:nvSpPr>
        <p:spPr>
          <a:xfrm>
            <a:off x="709448" y="472967"/>
            <a:ext cx="10941269" cy="4955203"/>
          </a:xfrm>
          <a:prstGeom prst="rect">
            <a:avLst/>
          </a:prstGeom>
          <a:noFill/>
        </p:spPr>
        <p:txBody>
          <a:bodyPr wrap="square">
            <a:spAutoFit/>
          </a:bodyPr>
          <a:lstStyle/>
          <a:p>
            <a:pPr algn="l"/>
            <a:endParaRPr lang="it-IT" sz="800" b="0" i="0" u="none" strike="noStrike" baseline="0" dirty="0">
              <a:solidFill>
                <a:srgbClr val="000000"/>
              </a:solidFill>
              <a:latin typeface="Arial" panose="020B0604020202020204" pitchFamily="34" charset="0"/>
            </a:endParaRPr>
          </a:p>
          <a:p>
            <a:pPr algn="ctr"/>
            <a:r>
              <a:rPr lang="it-IT" sz="2800" b="1" i="0" u="none" strike="noStrike" baseline="0" dirty="0">
                <a:latin typeface="Times New Roman" panose="02020603050405020304" pitchFamily="18" charset="0"/>
                <a:cs typeface="Times New Roman" panose="02020603050405020304" pitchFamily="18" charset="0"/>
              </a:rPr>
              <a:t>Formazione </a:t>
            </a:r>
            <a:r>
              <a:rPr lang="it-IT" sz="2800" i="0" u="none" strike="noStrike" baseline="0" dirty="0">
                <a:latin typeface="Times New Roman" panose="02020603050405020304" pitchFamily="18" charset="0"/>
                <a:cs typeface="Times New Roman" panose="02020603050405020304" pitchFamily="18" charset="0"/>
              </a:rPr>
              <a:t>(Legge n. 107/2015) </a:t>
            </a:r>
          </a:p>
          <a:p>
            <a:pPr algn="just"/>
            <a:r>
              <a:rPr lang="it-IT" sz="2800" b="0" i="1" u="none" strike="noStrike" baseline="0" dirty="0">
                <a:latin typeface="Times New Roman" panose="02020603050405020304" pitchFamily="18" charset="0"/>
                <a:cs typeface="Times New Roman" panose="02020603050405020304" pitchFamily="18" charset="0"/>
              </a:rPr>
              <a:t>Nell’ambito degli adempimenti connessi alla funzione docente, la formazione in servizio dei docenti di ruolo è </a:t>
            </a:r>
            <a:r>
              <a:rPr lang="it-IT" sz="2800" b="1" i="1" u="sng" strike="noStrike" baseline="0" dirty="0">
                <a:latin typeface="Times New Roman" panose="02020603050405020304" pitchFamily="18" charset="0"/>
                <a:cs typeface="Times New Roman" panose="02020603050405020304" pitchFamily="18" charset="0"/>
              </a:rPr>
              <a:t>obbligatoria</a:t>
            </a:r>
            <a:r>
              <a:rPr lang="it-IT" sz="2800" i="1" u="none" strike="noStrike" baseline="0" dirty="0">
                <a:latin typeface="Times New Roman" panose="02020603050405020304" pitchFamily="18" charset="0"/>
                <a:cs typeface="Times New Roman" panose="02020603050405020304" pitchFamily="18" charset="0"/>
              </a:rPr>
              <a:t>,</a:t>
            </a:r>
            <a:r>
              <a:rPr lang="it-IT" sz="2800" b="1" i="1" u="none" strike="noStrike" baseline="0" dirty="0">
                <a:latin typeface="Times New Roman" panose="02020603050405020304" pitchFamily="18" charset="0"/>
                <a:cs typeface="Times New Roman" panose="02020603050405020304" pitchFamily="18" charset="0"/>
              </a:rPr>
              <a:t> </a:t>
            </a:r>
            <a:r>
              <a:rPr lang="it-IT" sz="2800" b="1" i="1" u="sng" strike="noStrike" baseline="0" dirty="0">
                <a:latin typeface="Times New Roman" panose="02020603050405020304" pitchFamily="18" charset="0"/>
                <a:cs typeface="Times New Roman" panose="02020603050405020304" pitchFamily="18" charset="0"/>
              </a:rPr>
              <a:t>permanente</a:t>
            </a:r>
            <a:r>
              <a:rPr lang="it-IT" sz="2800" b="1" i="1" u="none" strike="noStrike" baseline="0" dirty="0">
                <a:latin typeface="Times New Roman" panose="02020603050405020304" pitchFamily="18" charset="0"/>
                <a:cs typeface="Times New Roman" panose="02020603050405020304" pitchFamily="18" charset="0"/>
              </a:rPr>
              <a:t> </a:t>
            </a:r>
            <a:r>
              <a:rPr lang="it-IT" sz="2800" i="1" u="none" strike="noStrike" baseline="0" dirty="0">
                <a:latin typeface="Times New Roman" panose="02020603050405020304" pitchFamily="18" charset="0"/>
                <a:cs typeface="Times New Roman" panose="02020603050405020304" pitchFamily="18" charset="0"/>
              </a:rPr>
              <a:t>e</a:t>
            </a:r>
            <a:r>
              <a:rPr lang="it-IT" sz="2800" b="1" i="1" u="none" strike="noStrike" baseline="0" dirty="0">
                <a:latin typeface="Times New Roman" panose="02020603050405020304" pitchFamily="18" charset="0"/>
                <a:cs typeface="Times New Roman" panose="02020603050405020304" pitchFamily="18" charset="0"/>
              </a:rPr>
              <a:t> </a:t>
            </a:r>
            <a:r>
              <a:rPr lang="it-IT" sz="2800" b="1" i="1" u="sng" strike="noStrike" baseline="0" dirty="0">
                <a:latin typeface="Times New Roman" panose="02020603050405020304" pitchFamily="18" charset="0"/>
                <a:cs typeface="Times New Roman" panose="02020603050405020304" pitchFamily="18" charset="0"/>
              </a:rPr>
              <a:t>strutturale</a:t>
            </a:r>
            <a:endParaRPr lang="it-IT" sz="2800" i="1" dirty="0">
              <a:latin typeface="Times New Roman" panose="02020603050405020304" pitchFamily="18" charset="0"/>
              <a:cs typeface="Times New Roman" panose="02020603050405020304" pitchFamily="18" charset="0"/>
            </a:endParaRPr>
          </a:p>
          <a:p>
            <a:pPr algn="just"/>
            <a:endParaRPr lang="it-IT" sz="2800" b="0" i="1" u="none" strike="noStrike" baseline="0" dirty="0">
              <a:latin typeface="Times New Roman" panose="02020603050405020304" pitchFamily="18" charset="0"/>
              <a:cs typeface="Times New Roman" panose="02020603050405020304" pitchFamily="18" charset="0"/>
            </a:endParaRPr>
          </a:p>
          <a:p>
            <a:pPr algn="ctr"/>
            <a:r>
              <a:rPr lang="it-IT" sz="2800" b="1" i="0" u="none" strike="noStrike" baseline="0" dirty="0">
                <a:latin typeface="Times New Roman" panose="02020603050405020304" pitchFamily="18" charset="0"/>
                <a:cs typeface="Times New Roman" panose="02020603050405020304" pitchFamily="18" charset="0"/>
              </a:rPr>
              <a:t>Diritto allo studio </a:t>
            </a:r>
            <a:r>
              <a:rPr lang="it-IT" sz="2800" b="0" i="0" u="none" strike="noStrike" baseline="0" dirty="0">
                <a:latin typeface="Times New Roman" panose="02020603050405020304" pitchFamily="18" charset="0"/>
                <a:cs typeface="Times New Roman" panose="02020603050405020304" pitchFamily="18" charset="0"/>
              </a:rPr>
              <a:t>(</a:t>
            </a:r>
            <a:r>
              <a:rPr lang="it-IT" sz="2800" dirty="0">
                <a:latin typeface="Times New Roman" panose="02020603050405020304" pitchFamily="18" charset="0"/>
                <a:cs typeface="Times New Roman" panose="02020603050405020304" pitchFamily="18" charset="0"/>
              </a:rPr>
              <a:t>DPR n. 395/1998 art. 3)</a:t>
            </a:r>
            <a:endParaRPr lang="it-IT" sz="2800" dirty="0">
              <a:solidFill>
                <a:srgbClr val="000000"/>
              </a:solidFill>
              <a:latin typeface="Times New Roman" panose="02020603050405020304" pitchFamily="18" charset="0"/>
              <a:cs typeface="Times New Roman" panose="02020603050405020304" pitchFamily="18" charset="0"/>
            </a:endParaRPr>
          </a:p>
          <a:p>
            <a:pPr algn="just"/>
            <a:r>
              <a:rPr lang="it-IT" sz="2800" b="0" i="0" u="none" strike="noStrike" baseline="0" dirty="0">
                <a:solidFill>
                  <a:srgbClr val="000000"/>
                </a:solidFill>
                <a:latin typeface="Times New Roman" panose="02020603050405020304" pitchFamily="18" charset="0"/>
                <a:cs typeface="Times New Roman" panose="02020603050405020304" pitchFamily="18" charset="0"/>
              </a:rPr>
              <a:t>P</a:t>
            </a:r>
            <a:r>
              <a:rPr lang="it-IT" sz="2800" b="0" i="0" u="none" strike="noStrike" baseline="0" dirty="0">
                <a:latin typeface="Times New Roman" panose="02020603050405020304" pitchFamily="18" charset="0"/>
                <a:cs typeface="Times New Roman" panose="02020603050405020304" pitchFamily="18" charset="0"/>
              </a:rPr>
              <a:t>er i dipendenti delle pubbliche amministrazioni è consentita la fruizione di un permesso speciale di 150 ore annue per favorire il conseguimento di un titolo di studio. Il </a:t>
            </a:r>
            <a:r>
              <a:rPr lang="it-IT" sz="2800" b="1" i="0" u="sng" strike="noStrike" baseline="0" dirty="0">
                <a:latin typeface="Times New Roman" panose="02020603050405020304" pitchFamily="18" charset="0"/>
                <a:cs typeface="Times New Roman" panose="02020603050405020304" pitchFamily="18" charset="0"/>
              </a:rPr>
              <a:t>permesso</a:t>
            </a:r>
            <a:r>
              <a:rPr lang="it-IT" sz="2800" b="0" i="0" u="none" strike="noStrike" baseline="0" dirty="0">
                <a:latin typeface="Times New Roman" panose="02020603050405020304" pitchFamily="18" charset="0"/>
                <a:cs typeface="Times New Roman" panose="02020603050405020304" pitchFamily="18" charset="0"/>
              </a:rPr>
              <a:t> è concesso dall’Amministrazione ai dipendenti che ne fanno </a:t>
            </a:r>
            <a:r>
              <a:rPr lang="it-IT" sz="2800" b="1" i="0" u="sng" strike="noStrike" baseline="0" dirty="0">
                <a:latin typeface="Times New Roman" panose="02020603050405020304" pitchFamily="18" charset="0"/>
                <a:cs typeface="Times New Roman" panose="02020603050405020304" pitchFamily="18" charset="0"/>
              </a:rPr>
              <a:t>richiesta</a:t>
            </a:r>
            <a:r>
              <a:rPr lang="it-IT" sz="2800" b="0" i="0" u="none" strike="noStrike" baseline="0" dirty="0">
                <a:latin typeface="Times New Roman" panose="02020603050405020304" pitchFamily="18" charset="0"/>
                <a:cs typeface="Times New Roman" panose="02020603050405020304" pitchFamily="18" charset="0"/>
              </a:rPr>
              <a:t>, sulla base di </a:t>
            </a:r>
            <a:r>
              <a:rPr lang="it-IT" sz="2800" b="1" i="0" u="sng" strike="noStrike" baseline="0" dirty="0">
                <a:latin typeface="Times New Roman" panose="02020603050405020304" pitchFamily="18" charset="0"/>
                <a:cs typeface="Times New Roman" panose="02020603050405020304" pitchFamily="18" charset="0"/>
              </a:rPr>
              <a:t>regole</a:t>
            </a:r>
            <a:r>
              <a:rPr lang="it-IT" sz="2800" b="0" i="0" u="none" strike="noStrike" baseline="0" dirty="0">
                <a:latin typeface="Times New Roman" panose="02020603050405020304" pitchFamily="18" charset="0"/>
                <a:cs typeface="Times New Roman" panose="02020603050405020304" pitchFamily="18" charset="0"/>
              </a:rPr>
              <a:t> stabilite a livello di contrattazione decentrata.</a:t>
            </a:r>
            <a:endParaRPr lang="it-IT"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23764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59FC06FD-52D8-75C0-EB8C-4FB26EFE4881}"/>
              </a:ext>
            </a:extLst>
          </p:cNvPr>
          <p:cNvSpPr txBox="1"/>
          <p:nvPr/>
        </p:nvSpPr>
        <p:spPr>
          <a:xfrm>
            <a:off x="541283" y="240804"/>
            <a:ext cx="11109434" cy="6617196"/>
          </a:xfrm>
          <a:prstGeom prst="rect">
            <a:avLst/>
          </a:prstGeom>
          <a:noFill/>
        </p:spPr>
        <p:txBody>
          <a:bodyPr wrap="square">
            <a:spAutoFit/>
          </a:bodyPr>
          <a:lstStyle/>
          <a:p>
            <a:pPr algn="ctr"/>
            <a:r>
              <a:rPr lang="it-IT" sz="2400" b="1" u="none" strike="noStrike" baseline="0" dirty="0">
                <a:latin typeface="Times New Roman" panose="02020603050405020304" pitchFamily="18" charset="0"/>
                <a:cs typeface="Times New Roman" panose="02020603050405020304" pitchFamily="18" charset="0"/>
              </a:rPr>
              <a:t>CCNL Comparto Istruzione e Ricerca 2016/2018</a:t>
            </a:r>
            <a:endParaRPr lang="it-IT" sz="2400" b="1" i="0" u="none" strike="noStrike" baseline="0" dirty="0">
              <a:solidFill>
                <a:srgbClr val="000000"/>
              </a:solidFill>
              <a:latin typeface="Times New Roman" panose="02020603050405020304" pitchFamily="18" charset="0"/>
              <a:cs typeface="Times New Roman" panose="02020603050405020304" pitchFamily="18" charset="0"/>
            </a:endParaRPr>
          </a:p>
          <a:p>
            <a:r>
              <a:rPr lang="it-IT" sz="2000" b="1" i="0" u="none" strike="noStrike" baseline="0" dirty="0">
                <a:latin typeface="Times New Roman" panose="02020603050405020304" pitchFamily="18" charset="0"/>
                <a:cs typeface="Times New Roman" panose="02020603050405020304" pitchFamily="18" charset="0"/>
              </a:rPr>
              <a:t>Art. 26 Realizzazione del PTOF mediante l’organico dell’autonomia </a:t>
            </a:r>
          </a:p>
          <a:p>
            <a:pPr algn="just"/>
            <a:r>
              <a:rPr lang="it-IT" sz="2000" i="0" u="none" strike="noStrike" baseline="0" dirty="0">
                <a:latin typeface="Times New Roman" panose="02020603050405020304" pitchFamily="18" charset="0"/>
                <a:cs typeface="Times New Roman" panose="02020603050405020304" pitchFamily="18" charset="0"/>
              </a:rPr>
              <a:t>I docenti in servizio in </a:t>
            </a:r>
            <a:r>
              <a:rPr lang="it-IT" sz="2000" b="0" i="0" u="none" strike="noStrike" baseline="0" dirty="0">
                <a:latin typeface="Times New Roman" panose="02020603050405020304" pitchFamily="18" charset="0"/>
                <a:cs typeface="Times New Roman" panose="02020603050405020304" pitchFamily="18" charset="0"/>
              </a:rPr>
              <a:t>ciascuna istituzione scolastica appartengono al relativo organico dell’autonomia di cui all’articolo 1, comma 63, della Legge 13 luglio 2015, n. 107 </a:t>
            </a:r>
            <a:r>
              <a:rPr lang="it-IT" sz="2000" i="0" u="none" strike="noStrike" baseline="0" dirty="0">
                <a:latin typeface="Times New Roman" panose="02020603050405020304" pitchFamily="18" charset="0"/>
                <a:cs typeface="Times New Roman" panose="02020603050405020304" pitchFamily="18" charset="0"/>
              </a:rPr>
              <a:t>e concorrono alla realizzazione del piano triennale dell’offerta formativa tramite attività individuali e collegiali: di insegnamento; di potenziamento; di sostegno; di progettazione; di ricerca; di coordinamento didattico e organizzativo.</a:t>
            </a:r>
            <a:endParaRPr lang="it-IT" sz="2000" b="0" i="0" u="none" strike="noStrike" baseline="0" dirty="0">
              <a:solidFill>
                <a:srgbClr val="000000"/>
              </a:solidFill>
              <a:latin typeface="Times New Roman" panose="02020603050405020304" pitchFamily="18" charset="0"/>
              <a:cs typeface="Times New Roman" panose="02020603050405020304" pitchFamily="18" charset="0"/>
            </a:endParaRPr>
          </a:p>
          <a:p>
            <a:r>
              <a:rPr lang="it-IT" sz="2000" b="1" i="0" u="none" strike="noStrike" baseline="0" dirty="0">
                <a:latin typeface="Times New Roman" panose="02020603050405020304" pitchFamily="18" charset="0"/>
                <a:cs typeface="Times New Roman" panose="02020603050405020304" pitchFamily="18" charset="0"/>
              </a:rPr>
              <a:t>Art. 27 Profilo professionale docente </a:t>
            </a:r>
          </a:p>
          <a:p>
            <a:pPr algn="just"/>
            <a:r>
              <a:rPr lang="it-IT" sz="2000" b="0" i="0" u="none" strike="noStrike" baseline="0" dirty="0">
                <a:latin typeface="Times New Roman" panose="02020603050405020304" pitchFamily="18" charset="0"/>
                <a:cs typeface="Times New Roman" panose="02020603050405020304" pitchFamily="18" charset="0"/>
              </a:rPr>
              <a:t>Il profilo professionale dei docenti </a:t>
            </a:r>
            <a:r>
              <a:rPr lang="it-IT" sz="2000" i="0" u="none" strike="noStrike" baseline="0" dirty="0">
                <a:latin typeface="Times New Roman" panose="02020603050405020304" pitchFamily="18" charset="0"/>
                <a:cs typeface="Times New Roman" panose="02020603050405020304" pitchFamily="18" charset="0"/>
              </a:rPr>
              <a:t>è costituito da competenze </a:t>
            </a:r>
            <a:r>
              <a:rPr lang="it-IT" sz="2000" b="0" i="0" u="none" strike="noStrike" baseline="0" dirty="0">
                <a:latin typeface="Times New Roman" panose="02020603050405020304" pitchFamily="18" charset="0"/>
                <a:cs typeface="Times New Roman" panose="02020603050405020304" pitchFamily="18" charset="0"/>
              </a:rPr>
              <a:t>disciplinari, informatiche, linguistiche, psicopedagogiche, metodologico-didattiche, organizzativo-relazionali, di orientamento e di ricerca, documentazione e valutazione tra loro correlate ed interagenti, </a:t>
            </a:r>
            <a:r>
              <a:rPr lang="it-IT" sz="2000" i="0" u="none" strike="noStrike" baseline="0" dirty="0">
                <a:latin typeface="Times New Roman" panose="02020603050405020304" pitchFamily="18" charset="0"/>
                <a:cs typeface="Times New Roman" panose="02020603050405020304" pitchFamily="18" charset="0"/>
              </a:rPr>
              <a:t>che si sviluppano col maturare dell’esperienza didattica, </a:t>
            </a:r>
            <a:r>
              <a:rPr lang="it-IT" sz="2000" b="0" i="0" u="none" strike="noStrike" baseline="0" dirty="0">
                <a:latin typeface="Times New Roman" panose="02020603050405020304" pitchFamily="18" charset="0"/>
                <a:cs typeface="Times New Roman" panose="02020603050405020304" pitchFamily="18" charset="0"/>
              </a:rPr>
              <a:t>l’attività di studio e di sistematizzazione della pratica didattica. I contenuti della prestazione professionale del personale docente si definiscono nel quadro degli obiettivi generali perseguiti dal sistema nazionale di istruzione e nel rispetto degli indirizzi delineati nel piano dell’offerta formativa della scuola.</a:t>
            </a:r>
            <a:endParaRPr lang="it-IT" sz="2000" b="0" i="0" u="none" strike="noStrike" baseline="0" dirty="0">
              <a:solidFill>
                <a:srgbClr val="000000"/>
              </a:solidFill>
              <a:latin typeface="Times New Roman" panose="02020603050405020304" pitchFamily="18" charset="0"/>
              <a:cs typeface="Times New Roman" panose="02020603050405020304" pitchFamily="18" charset="0"/>
            </a:endParaRPr>
          </a:p>
          <a:p>
            <a:r>
              <a:rPr lang="it-IT" sz="2000" b="1" i="0" u="none" strike="noStrike" baseline="0" dirty="0">
                <a:latin typeface="Times New Roman" panose="02020603050405020304" pitchFamily="18" charset="0"/>
                <a:cs typeface="Times New Roman" panose="02020603050405020304" pitchFamily="18" charset="0"/>
              </a:rPr>
              <a:t>Art. 28 Attività dei docenti </a:t>
            </a:r>
          </a:p>
          <a:p>
            <a:pPr algn="just"/>
            <a:r>
              <a:rPr lang="it-IT" sz="2000" i="0" u="none" strike="noStrike" baseline="0" dirty="0">
                <a:latin typeface="Times New Roman" panose="02020603050405020304" pitchFamily="18" charset="0"/>
                <a:cs typeface="Times New Roman" panose="02020603050405020304" pitchFamily="18" charset="0"/>
              </a:rPr>
              <a:t>L’orario di servizio previsto dal precedente Contratto, può anche essere parzialmente o integralmente destinato allo svolgimento di attività per il potenziamento dell’offerta formativa (previste dal PTOF) o di quelle organizzative (collaborazione al DS in attività organizzative e di coordinamento entro la quota del 10% dei docenti), ferma restando la prioritaria copertura dell’orario di insegnamento previsto dagli ordinamenti scolastici. Le eventuali ore non programmate nel PTOF sono destinate alle supplenze sino a dieci giorni.</a:t>
            </a:r>
            <a:endParaRPr lang="it-IT"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7832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7AA9F52A-920A-F6F0-3AE8-5CCAC41AED85}"/>
              </a:ext>
            </a:extLst>
          </p:cNvPr>
          <p:cNvSpPr txBox="1"/>
          <p:nvPr/>
        </p:nvSpPr>
        <p:spPr>
          <a:xfrm>
            <a:off x="299545" y="331077"/>
            <a:ext cx="11540358" cy="5978560"/>
          </a:xfrm>
          <a:prstGeom prst="rect">
            <a:avLst/>
          </a:prstGeom>
          <a:noFill/>
        </p:spPr>
        <p:txBody>
          <a:bodyPr wrap="square">
            <a:spAutoFit/>
          </a:bodyPr>
          <a:lstStyle/>
          <a:p>
            <a:pPr algn="l"/>
            <a:endParaRPr lang="it-IT" sz="1050" b="0" i="0" u="none" strike="noStrike" baseline="0" dirty="0">
              <a:solidFill>
                <a:srgbClr val="000000"/>
              </a:solidFill>
              <a:latin typeface="Arial" panose="020B0604020202020204" pitchFamily="34" charset="0"/>
            </a:endParaRPr>
          </a:p>
          <a:p>
            <a:pPr algn="ctr"/>
            <a:r>
              <a:rPr lang="it-IT" sz="2800" b="1" i="0" u="none" strike="noStrike" baseline="0" dirty="0">
                <a:latin typeface="Times New Roman" panose="02020603050405020304" pitchFamily="18" charset="0"/>
                <a:cs typeface="Times New Roman" panose="02020603050405020304" pitchFamily="18" charset="0"/>
              </a:rPr>
              <a:t>SULLA RESPONSABILITA’ DISCIPLINARE </a:t>
            </a:r>
          </a:p>
          <a:p>
            <a:pPr algn="ctr"/>
            <a:endParaRPr lang="it-IT" sz="2800" b="0" i="0" u="none" strike="noStrike" baseline="0" dirty="0">
              <a:latin typeface="Times New Roman" panose="02020603050405020304" pitchFamily="18" charset="0"/>
              <a:cs typeface="Times New Roman" panose="02020603050405020304" pitchFamily="18" charset="0"/>
            </a:endParaRPr>
          </a:p>
          <a:p>
            <a:pPr algn="just"/>
            <a:r>
              <a:rPr lang="it-IT" sz="2400" b="1" i="1" u="none" strike="noStrike" baseline="0" dirty="0">
                <a:latin typeface="Times New Roman" panose="02020603050405020304" pitchFamily="18" charset="0"/>
                <a:cs typeface="Times New Roman" panose="02020603050405020304" pitchFamily="18" charset="0"/>
              </a:rPr>
              <a:t>Responsabilità = assoggettabilità a sanzioni in conseguenza di comportamenti antigiuridici. «Il mancato rispetto di un obbligo (norma di legge o contrattuale) comporta la sostituzione con un altro obbligo (sanzione)». </a:t>
            </a:r>
          </a:p>
          <a:p>
            <a:pPr algn="just"/>
            <a:endParaRPr lang="it-IT" sz="2800" b="0" i="0" u="none" strike="noStrike" baseline="0" dirty="0">
              <a:solidFill>
                <a:srgbClr val="000000"/>
              </a:solidFill>
              <a:latin typeface="Times New Roman" panose="02020603050405020304" pitchFamily="18" charset="0"/>
              <a:cs typeface="Times New Roman" panose="02020603050405020304" pitchFamily="18" charset="0"/>
            </a:endParaRPr>
          </a:p>
          <a:p>
            <a:pPr algn="just"/>
            <a:r>
              <a:rPr lang="it-IT" sz="2400" b="0" i="0" u="none" strike="noStrike" baseline="0" dirty="0">
                <a:solidFill>
                  <a:srgbClr val="000000"/>
                </a:solidFill>
                <a:latin typeface="Times New Roman" panose="02020603050405020304" pitchFamily="18" charset="0"/>
                <a:cs typeface="Times New Roman" panose="02020603050405020304" pitchFamily="18" charset="0"/>
              </a:rPr>
              <a:t>La </a:t>
            </a:r>
            <a:r>
              <a:rPr lang="it-IT" sz="2400" i="0" u="none" strike="noStrike" baseline="0" dirty="0">
                <a:solidFill>
                  <a:srgbClr val="000000"/>
                </a:solidFill>
                <a:latin typeface="Times New Roman" panose="02020603050405020304" pitchFamily="18" charset="0"/>
                <a:cs typeface="Times New Roman" panose="02020603050405020304" pitchFamily="18" charset="0"/>
              </a:rPr>
              <a:t>responsabilità</a:t>
            </a:r>
            <a:r>
              <a:rPr lang="it-IT" sz="2400" b="1" i="0" u="none" strike="noStrike" baseline="0" dirty="0">
                <a:solidFill>
                  <a:srgbClr val="000000"/>
                </a:solidFill>
                <a:latin typeface="Times New Roman" panose="02020603050405020304" pitchFamily="18" charset="0"/>
                <a:cs typeface="Times New Roman" panose="02020603050405020304" pitchFamily="18" charset="0"/>
              </a:rPr>
              <a:t> </a:t>
            </a:r>
            <a:r>
              <a:rPr lang="it-IT" sz="2400" b="1" i="0" u="sng" strike="noStrike" baseline="0" dirty="0">
                <a:solidFill>
                  <a:srgbClr val="000000"/>
                </a:solidFill>
                <a:latin typeface="Times New Roman" panose="02020603050405020304" pitchFamily="18" charset="0"/>
                <a:cs typeface="Times New Roman" panose="02020603050405020304" pitchFamily="18" charset="0"/>
              </a:rPr>
              <a:t>disciplinare</a:t>
            </a:r>
            <a:r>
              <a:rPr lang="it-IT" sz="2400" b="1" i="0" u="none" strike="noStrike" baseline="0" dirty="0">
                <a:solidFill>
                  <a:srgbClr val="000000"/>
                </a:solidFill>
                <a:latin typeface="Times New Roman" panose="02020603050405020304" pitchFamily="18" charset="0"/>
                <a:cs typeface="Times New Roman" panose="02020603050405020304" pitchFamily="18" charset="0"/>
              </a:rPr>
              <a:t> </a:t>
            </a:r>
            <a:r>
              <a:rPr lang="it-IT" sz="2400" b="0" i="0" u="none" strike="noStrike" baseline="0" dirty="0">
                <a:solidFill>
                  <a:srgbClr val="000000"/>
                </a:solidFill>
                <a:latin typeface="Times New Roman" panose="02020603050405020304" pitchFamily="18" charset="0"/>
                <a:cs typeface="Times New Roman" panose="02020603050405020304" pitchFamily="18" charset="0"/>
              </a:rPr>
              <a:t>è una forma di responsabilità </a:t>
            </a:r>
            <a:r>
              <a:rPr lang="it-IT" sz="2400" b="1" i="0" u="sng" strike="noStrike" baseline="0" dirty="0">
                <a:solidFill>
                  <a:srgbClr val="000000"/>
                </a:solidFill>
                <a:latin typeface="Times New Roman" panose="02020603050405020304" pitchFamily="18" charset="0"/>
                <a:cs typeface="Times New Roman" panose="02020603050405020304" pitchFamily="18" charset="0"/>
              </a:rPr>
              <a:t>aggiuntiva</a:t>
            </a:r>
            <a:r>
              <a:rPr lang="it-IT" sz="2400" b="0" i="0" u="none" strike="noStrike" baseline="0" dirty="0">
                <a:solidFill>
                  <a:srgbClr val="000000"/>
                </a:solidFill>
                <a:latin typeface="Times New Roman" panose="02020603050405020304" pitchFamily="18" charset="0"/>
                <a:cs typeface="Times New Roman" panose="02020603050405020304" pitchFamily="18" charset="0"/>
              </a:rPr>
              <a:t> rispetto a quella </a:t>
            </a:r>
            <a:r>
              <a:rPr lang="it-IT" sz="2400" b="1" i="0" u="sng" strike="noStrike" baseline="0" dirty="0">
                <a:solidFill>
                  <a:srgbClr val="000000"/>
                </a:solidFill>
                <a:latin typeface="Times New Roman" panose="02020603050405020304" pitchFamily="18" charset="0"/>
                <a:cs typeface="Times New Roman" panose="02020603050405020304" pitchFamily="18" charset="0"/>
              </a:rPr>
              <a:t>penale</a:t>
            </a:r>
            <a:r>
              <a:rPr lang="it-IT" sz="2400" b="0" i="0" u="none" strike="noStrike" baseline="0" dirty="0">
                <a:solidFill>
                  <a:srgbClr val="000000"/>
                </a:solidFill>
                <a:latin typeface="Times New Roman" panose="02020603050405020304" pitchFamily="18" charset="0"/>
                <a:cs typeface="Times New Roman" panose="02020603050405020304" pitchFamily="18" charset="0"/>
              </a:rPr>
              <a:t>, </a:t>
            </a:r>
            <a:r>
              <a:rPr lang="it-IT" sz="2400" b="1" i="0" u="sng" strike="noStrike" baseline="0" dirty="0">
                <a:solidFill>
                  <a:srgbClr val="000000"/>
                </a:solidFill>
                <a:latin typeface="Times New Roman" panose="02020603050405020304" pitchFamily="18" charset="0"/>
                <a:cs typeface="Times New Roman" panose="02020603050405020304" pitchFamily="18" charset="0"/>
              </a:rPr>
              <a:t>civile</a:t>
            </a:r>
            <a:r>
              <a:rPr lang="it-IT" sz="2400" b="0" i="0" u="none" strike="noStrike" baseline="0" dirty="0">
                <a:solidFill>
                  <a:srgbClr val="000000"/>
                </a:solidFill>
                <a:latin typeface="Times New Roman" panose="02020603050405020304" pitchFamily="18" charset="0"/>
                <a:cs typeface="Times New Roman" panose="02020603050405020304" pitchFamily="18" charset="0"/>
              </a:rPr>
              <a:t>, </a:t>
            </a:r>
            <a:r>
              <a:rPr lang="it-IT" sz="2400" b="1" i="0" u="sng" strike="noStrike" baseline="0" dirty="0">
                <a:solidFill>
                  <a:srgbClr val="000000"/>
                </a:solidFill>
                <a:latin typeface="Times New Roman" panose="02020603050405020304" pitchFamily="18" charset="0"/>
                <a:cs typeface="Times New Roman" panose="02020603050405020304" pitchFamily="18" charset="0"/>
              </a:rPr>
              <a:t>amministrativo-contabile</a:t>
            </a:r>
            <a:r>
              <a:rPr lang="it-IT" sz="2400" b="0" i="0" u="none" strike="noStrike" baseline="0" dirty="0">
                <a:solidFill>
                  <a:srgbClr val="000000"/>
                </a:solidFill>
                <a:latin typeface="Times New Roman" panose="02020603050405020304" pitchFamily="18" charset="0"/>
                <a:cs typeface="Times New Roman" panose="02020603050405020304" pitchFamily="18" charset="0"/>
              </a:rPr>
              <a:t> e </a:t>
            </a:r>
            <a:r>
              <a:rPr lang="it-IT" sz="2400" b="1" i="0" u="sng" strike="noStrike" baseline="0" dirty="0">
                <a:solidFill>
                  <a:srgbClr val="000000"/>
                </a:solidFill>
                <a:latin typeface="Times New Roman" panose="02020603050405020304" pitchFamily="18" charset="0"/>
                <a:cs typeface="Times New Roman" panose="02020603050405020304" pitchFamily="18" charset="0"/>
              </a:rPr>
              <a:t>dirigenziale</a:t>
            </a:r>
            <a:r>
              <a:rPr lang="it-IT" sz="2400" b="0" i="0" u="none" strike="noStrike" baseline="0" dirty="0">
                <a:solidFill>
                  <a:srgbClr val="000000"/>
                </a:solidFill>
                <a:latin typeface="Times New Roman" panose="02020603050405020304" pitchFamily="18" charset="0"/>
                <a:cs typeface="Times New Roman" panose="02020603050405020304" pitchFamily="18" charset="0"/>
              </a:rPr>
              <a:t>, in cui incorre il lavoratore, pubblico o privato, che </a:t>
            </a:r>
            <a:r>
              <a:rPr lang="it-IT" sz="2400" b="1" i="0" u="sng" strike="noStrike" baseline="0" dirty="0">
                <a:solidFill>
                  <a:srgbClr val="000000"/>
                </a:solidFill>
                <a:latin typeface="Times New Roman" panose="02020603050405020304" pitchFamily="18" charset="0"/>
                <a:cs typeface="Times New Roman" panose="02020603050405020304" pitchFamily="18" charset="0"/>
              </a:rPr>
              <a:t>non</a:t>
            </a:r>
            <a:r>
              <a:rPr lang="it-IT" sz="2400" b="0" i="0" u="none" strike="noStrike" baseline="0" dirty="0">
                <a:solidFill>
                  <a:srgbClr val="000000"/>
                </a:solidFill>
                <a:latin typeface="Times New Roman" panose="02020603050405020304" pitchFamily="18" charset="0"/>
                <a:cs typeface="Times New Roman" panose="02020603050405020304" pitchFamily="18" charset="0"/>
              </a:rPr>
              <a:t> osserva gli obblighi contrattualmente assunti fissati nel CCNL e recepiti nel contratto individuale. Anche la </a:t>
            </a:r>
            <a:r>
              <a:rPr lang="it-IT" sz="2400" b="1" i="0" u="sng" strike="noStrike" baseline="0" dirty="0">
                <a:solidFill>
                  <a:srgbClr val="000000"/>
                </a:solidFill>
                <a:latin typeface="Times New Roman" panose="02020603050405020304" pitchFamily="18" charset="0"/>
                <a:cs typeface="Times New Roman" panose="02020603050405020304" pitchFamily="18" charset="0"/>
              </a:rPr>
              <a:t>violazione</a:t>
            </a:r>
            <a:r>
              <a:rPr lang="it-IT" sz="2400" b="0" i="0" u="none" strike="noStrike" baseline="0" dirty="0">
                <a:solidFill>
                  <a:srgbClr val="000000"/>
                </a:solidFill>
                <a:latin typeface="Times New Roman" panose="02020603050405020304" pitchFamily="18" charset="0"/>
                <a:cs typeface="Times New Roman" panose="02020603050405020304" pitchFamily="18" charset="0"/>
              </a:rPr>
              <a:t> dei doveri contenuti nel </a:t>
            </a:r>
            <a:r>
              <a:rPr lang="it-IT" sz="2400" b="1" i="0" u="sng" strike="noStrike" baseline="0" dirty="0">
                <a:solidFill>
                  <a:srgbClr val="000000"/>
                </a:solidFill>
                <a:latin typeface="Times New Roman" panose="02020603050405020304" pitchFamily="18" charset="0"/>
                <a:cs typeface="Times New Roman" panose="02020603050405020304" pitchFamily="18" charset="0"/>
              </a:rPr>
              <a:t>Codice di comportamento</a:t>
            </a:r>
            <a:r>
              <a:rPr lang="it-IT" sz="2400" b="1" i="0" u="none" strike="noStrike" baseline="0" dirty="0">
                <a:solidFill>
                  <a:srgbClr val="000000"/>
                </a:solidFill>
                <a:latin typeface="Times New Roman" panose="02020603050405020304" pitchFamily="18" charset="0"/>
                <a:cs typeface="Times New Roman" panose="02020603050405020304" pitchFamily="18" charset="0"/>
              </a:rPr>
              <a:t> </a:t>
            </a:r>
            <a:r>
              <a:rPr lang="it-IT" sz="2400" b="0" i="0" u="none" strike="noStrike" baseline="0" dirty="0">
                <a:solidFill>
                  <a:srgbClr val="000000"/>
                </a:solidFill>
                <a:latin typeface="Times New Roman" panose="02020603050405020304" pitchFamily="18" charset="0"/>
                <a:cs typeface="Times New Roman" panose="02020603050405020304" pitchFamily="18" charset="0"/>
              </a:rPr>
              <a:t>è fonte di responsabilità disciplinare. </a:t>
            </a:r>
          </a:p>
          <a:p>
            <a:pPr algn="just"/>
            <a:endParaRPr lang="it-IT" sz="2400" dirty="0">
              <a:solidFill>
                <a:srgbClr val="000000"/>
              </a:solidFill>
              <a:latin typeface="Times New Roman" panose="02020603050405020304" pitchFamily="18" charset="0"/>
              <a:cs typeface="Times New Roman" panose="02020603050405020304" pitchFamily="18" charset="0"/>
            </a:endParaRPr>
          </a:p>
          <a:p>
            <a:pPr algn="just"/>
            <a:r>
              <a:rPr lang="it-IT" sz="2400" b="0" i="0" u="none" strike="noStrike" baseline="0" dirty="0">
                <a:solidFill>
                  <a:srgbClr val="000000"/>
                </a:solidFill>
                <a:latin typeface="Times New Roman" panose="02020603050405020304" pitchFamily="18" charset="0"/>
                <a:cs typeface="Times New Roman" panose="02020603050405020304" pitchFamily="18" charset="0"/>
              </a:rPr>
              <a:t>Il MIM, in base alle linee guida del Codice di comportamento del pubblico impiego (DPR n. 62/2013), ha adottato un suo Codice nel 2014 (DM n. 525 del 30/06/2014). L’</a:t>
            </a:r>
            <a:r>
              <a:rPr lang="it-IT" sz="2400" dirty="0">
                <a:latin typeface="Times New Roman" panose="02020603050405020304" pitchFamily="18" charset="0"/>
                <a:cs typeface="Times New Roman" panose="02020603050405020304" pitchFamily="18" charset="0"/>
              </a:rPr>
              <a:t>art 13 del CCNL 2016/2018 indica il nuovo Codice Disciplinare.</a:t>
            </a:r>
            <a:endParaRPr lang="it-IT" sz="2400" i="0" u="none" strike="noStrike" baseline="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63526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999438FB-C31D-3DFA-777C-3CC2E6852FFB}"/>
              </a:ext>
            </a:extLst>
          </p:cNvPr>
          <p:cNvSpPr txBox="1"/>
          <p:nvPr/>
        </p:nvSpPr>
        <p:spPr>
          <a:xfrm>
            <a:off x="662152" y="331077"/>
            <a:ext cx="10957034" cy="5632311"/>
          </a:xfrm>
          <a:prstGeom prst="rect">
            <a:avLst/>
          </a:prstGeom>
          <a:noFill/>
        </p:spPr>
        <p:txBody>
          <a:bodyPr wrap="square">
            <a:spAutoFit/>
          </a:bodyPr>
          <a:lstStyle/>
          <a:p>
            <a:pPr algn="just"/>
            <a:r>
              <a:rPr lang="it-IT" sz="2400" dirty="0">
                <a:latin typeface="Times New Roman" panose="02020603050405020304" pitchFamily="18" charset="0"/>
                <a:cs typeface="Times New Roman" panose="02020603050405020304" pitchFamily="18" charset="0"/>
              </a:rPr>
              <a:t>S</a:t>
            </a:r>
            <a:r>
              <a:rPr lang="it-IT" sz="2400" i="0" u="none" strike="noStrike" baseline="0" dirty="0">
                <a:latin typeface="Times New Roman" panose="02020603050405020304" pitchFamily="18" charset="0"/>
                <a:cs typeface="Times New Roman" panose="02020603050405020304" pitchFamily="18" charset="0"/>
              </a:rPr>
              <a:t>i applicano gli articoli dal 492 al 501 del </a:t>
            </a:r>
            <a:r>
              <a:rPr lang="it-IT" sz="2400" dirty="0">
                <a:latin typeface="Times New Roman" panose="02020603050405020304" pitchFamily="18" charset="0"/>
                <a:cs typeface="Times New Roman" panose="02020603050405020304" pitchFamily="18" charset="0"/>
              </a:rPr>
              <a:t>Dlvo n. </a:t>
            </a:r>
            <a:r>
              <a:rPr lang="it-IT" sz="2400" i="0" u="none" strike="noStrike" baseline="0" dirty="0">
                <a:latin typeface="Times New Roman" panose="02020603050405020304" pitchFamily="18" charset="0"/>
                <a:cs typeface="Times New Roman" panose="02020603050405020304" pitchFamily="18" charset="0"/>
              </a:rPr>
              <a:t>297/1994 </a:t>
            </a:r>
            <a:r>
              <a:rPr lang="it-IT" sz="2400" b="0" i="0" u="none" strike="noStrike" baseline="0" dirty="0">
                <a:latin typeface="Times New Roman" panose="02020603050405020304" pitchFamily="18" charset="0"/>
                <a:cs typeface="Times New Roman" panose="02020603050405020304" pitchFamily="18" charset="0"/>
              </a:rPr>
              <a:t>con le seguenti modificazioni ed integrazioni all’articolo </a:t>
            </a:r>
            <a:r>
              <a:rPr lang="it-IT" sz="2400" i="0" u="none" strike="noStrike" baseline="0" dirty="0">
                <a:latin typeface="Times New Roman" panose="02020603050405020304" pitchFamily="18" charset="0"/>
                <a:cs typeface="Times New Roman" panose="02020603050405020304" pitchFamily="18" charset="0"/>
              </a:rPr>
              <a:t>498</a:t>
            </a:r>
            <a:r>
              <a:rPr lang="it-IT" sz="2400" b="1" i="0" u="none" strike="noStrike" baseline="0" dirty="0">
                <a:latin typeface="Times New Roman" panose="02020603050405020304" pitchFamily="18" charset="0"/>
                <a:cs typeface="Times New Roman" panose="02020603050405020304" pitchFamily="18" charset="0"/>
              </a:rPr>
              <a:t> </a:t>
            </a:r>
            <a:r>
              <a:rPr lang="it-IT" sz="2400" b="0" i="0" u="none" strike="noStrike" baseline="0" dirty="0">
                <a:latin typeface="Times New Roman" panose="02020603050405020304" pitchFamily="18" charset="0"/>
                <a:cs typeface="Times New Roman" panose="02020603050405020304" pitchFamily="18" charset="0"/>
              </a:rPr>
              <a:t>comma 1 (quando è inflitta la </a:t>
            </a:r>
            <a:r>
              <a:rPr lang="it-IT" sz="2400" i="0" u="none" strike="noStrike" baseline="0" dirty="0">
                <a:latin typeface="Times New Roman" panose="02020603050405020304" pitchFamily="18" charset="0"/>
                <a:cs typeface="Times New Roman" panose="02020603050405020304" pitchFamily="18" charset="0"/>
              </a:rPr>
              <a:t>sanzione della destituzione</a:t>
            </a:r>
            <a:r>
              <a:rPr lang="it-IT" sz="2400" b="0" i="0" u="none" strike="noStrike" baseline="0" dirty="0">
                <a:latin typeface="Times New Roman" panose="02020603050405020304" pitchFamily="18" charset="0"/>
                <a:cs typeface="Times New Roman" panose="02020603050405020304" pitchFamily="18" charset="0"/>
              </a:rPr>
              <a:t>), cui sono aggiunte le seguenti lettere: </a:t>
            </a:r>
          </a:p>
          <a:p>
            <a:pPr algn="just"/>
            <a:r>
              <a:rPr lang="it-IT" sz="2400" b="0" i="1" u="none" strike="noStrike" baseline="0" dirty="0">
                <a:latin typeface="Times New Roman" panose="02020603050405020304" pitchFamily="18" charset="0"/>
                <a:cs typeface="Times New Roman" panose="02020603050405020304" pitchFamily="18" charset="0"/>
              </a:rPr>
              <a:t>g) per </a:t>
            </a:r>
            <a:r>
              <a:rPr lang="it-IT" sz="2400" b="1" i="1" u="sng" strike="noStrike" baseline="0" dirty="0">
                <a:latin typeface="Times New Roman" panose="02020603050405020304" pitchFamily="18" charset="0"/>
                <a:cs typeface="Times New Roman" panose="02020603050405020304" pitchFamily="18" charset="0"/>
              </a:rPr>
              <a:t>atti</a:t>
            </a:r>
            <a:r>
              <a:rPr lang="it-IT" sz="2400" b="0" i="1" u="none" strike="noStrike" baseline="0" dirty="0">
                <a:latin typeface="Times New Roman" panose="02020603050405020304" pitchFamily="18" charset="0"/>
                <a:cs typeface="Times New Roman" panose="02020603050405020304" pitchFamily="18" charset="0"/>
              </a:rPr>
              <a:t> e </a:t>
            </a:r>
            <a:r>
              <a:rPr lang="it-IT" sz="2400" b="1" i="1" u="sng" strike="noStrike" baseline="0" dirty="0">
                <a:latin typeface="Times New Roman" panose="02020603050405020304" pitchFamily="18" charset="0"/>
                <a:cs typeface="Times New Roman" panose="02020603050405020304" pitchFamily="18" charset="0"/>
              </a:rPr>
              <a:t>comportamenti</a:t>
            </a:r>
            <a:r>
              <a:rPr lang="it-IT" sz="2400" b="0" i="1" u="none" strike="noStrike" baseline="0" dirty="0">
                <a:latin typeface="Times New Roman" panose="02020603050405020304" pitchFamily="18" charset="0"/>
                <a:cs typeface="Times New Roman" panose="02020603050405020304" pitchFamily="18" charset="0"/>
              </a:rPr>
              <a:t> o </a:t>
            </a:r>
            <a:r>
              <a:rPr lang="it-IT" sz="2400" b="1" i="1" u="sng" strike="noStrike" baseline="0" dirty="0">
                <a:latin typeface="Times New Roman" panose="02020603050405020304" pitchFamily="18" charset="0"/>
                <a:cs typeface="Times New Roman" panose="02020603050405020304" pitchFamily="18" charset="0"/>
              </a:rPr>
              <a:t>molestie</a:t>
            </a:r>
            <a:r>
              <a:rPr lang="it-IT" sz="2400" b="0" i="1" u="none" strike="noStrike" baseline="0" dirty="0">
                <a:latin typeface="Times New Roman" panose="02020603050405020304" pitchFamily="18" charset="0"/>
                <a:cs typeface="Times New Roman" panose="02020603050405020304" pitchFamily="18" charset="0"/>
              </a:rPr>
              <a:t> a carattere </a:t>
            </a:r>
            <a:r>
              <a:rPr lang="it-IT" sz="2400" b="1" i="1" u="sng" strike="noStrike" baseline="0" dirty="0">
                <a:latin typeface="Times New Roman" panose="02020603050405020304" pitchFamily="18" charset="0"/>
                <a:cs typeface="Times New Roman" panose="02020603050405020304" pitchFamily="18" charset="0"/>
              </a:rPr>
              <a:t>sessuale</a:t>
            </a:r>
            <a:r>
              <a:rPr lang="it-IT" sz="2400" b="0" i="1" u="none" strike="noStrike" baseline="0" dirty="0">
                <a:latin typeface="Times New Roman" panose="02020603050405020304" pitchFamily="18" charset="0"/>
                <a:cs typeface="Times New Roman" panose="02020603050405020304" pitchFamily="18" charset="0"/>
              </a:rPr>
              <a:t> </a:t>
            </a:r>
            <a:r>
              <a:rPr lang="it-IT" sz="2400" i="1" u="none" strike="noStrike" baseline="0" dirty="0">
                <a:latin typeface="Times New Roman" panose="02020603050405020304" pitchFamily="18" charset="0"/>
                <a:cs typeface="Times New Roman" panose="02020603050405020304" pitchFamily="18" charset="0"/>
              </a:rPr>
              <a:t>che riguardino gli studenti affidati alla vigilanza del personale, </a:t>
            </a:r>
            <a:r>
              <a:rPr lang="it-IT" sz="2400" b="0" i="1" u="none" strike="noStrike" baseline="0" dirty="0">
                <a:latin typeface="Times New Roman" panose="02020603050405020304" pitchFamily="18" charset="0"/>
                <a:cs typeface="Times New Roman" panose="02020603050405020304" pitchFamily="18" charset="0"/>
              </a:rPr>
              <a:t>anche ove non sussista la gravità o la reiterazione; </a:t>
            </a:r>
          </a:p>
          <a:p>
            <a:pPr algn="just"/>
            <a:r>
              <a:rPr lang="it-IT" sz="2400" b="0" i="1" u="none" strike="noStrike" baseline="0" dirty="0">
                <a:latin typeface="Times New Roman" panose="02020603050405020304" pitchFamily="18" charset="0"/>
                <a:cs typeface="Times New Roman" panose="02020603050405020304" pitchFamily="18" charset="0"/>
              </a:rPr>
              <a:t>h) per </a:t>
            </a:r>
            <a:r>
              <a:rPr lang="it-IT" sz="2400" b="1" i="1" u="sng" strike="noStrike" baseline="0" dirty="0">
                <a:latin typeface="Times New Roman" panose="02020603050405020304" pitchFamily="18" charset="0"/>
                <a:cs typeface="Times New Roman" panose="02020603050405020304" pitchFamily="18" charset="0"/>
              </a:rPr>
              <a:t>dichiarazioni</a:t>
            </a:r>
            <a:r>
              <a:rPr lang="it-IT" sz="2400" b="0" i="1" u="none" strike="noStrike" baseline="0" dirty="0">
                <a:latin typeface="Times New Roman" panose="02020603050405020304" pitchFamily="18" charset="0"/>
                <a:cs typeface="Times New Roman" panose="02020603050405020304" pitchFamily="18" charset="0"/>
              </a:rPr>
              <a:t> false e mendaci </a:t>
            </a:r>
            <a:r>
              <a:rPr lang="it-IT" sz="2400" i="1" u="none" strike="noStrike" baseline="0" dirty="0">
                <a:latin typeface="Times New Roman" panose="02020603050405020304" pitchFamily="18" charset="0"/>
                <a:cs typeface="Times New Roman" panose="02020603050405020304" pitchFamily="18" charset="0"/>
              </a:rPr>
              <a:t>che abbiano l’effetto di far conseguire,</a:t>
            </a:r>
            <a:r>
              <a:rPr lang="it-IT" sz="2400" b="0" i="1" u="none" strike="noStrike" baseline="0" dirty="0">
                <a:latin typeface="Times New Roman" panose="02020603050405020304" pitchFamily="18" charset="0"/>
                <a:cs typeface="Times New Roman" panose="02020603050405020304" pitchFamily="18" charset="0"/>
              </a:rPr>
              <a:t> al personale che le ha rese, </a:t>
            </a:r>
            <a:r>
              <a:rPr lang="it-IT" sz="2400" i="1" u="none" strike="noStrike" baseline="0" dirty="0">
                <a:latin typeface="Times New Roman" panose="02020603050405020304" pitchFamily="18" charset="0"/>
                <a:cs typeface="Times New Roman" panose="02020603050405020304" pitchFamily="18" charset="0"/>
              </a:rPr>
              <a:t>un vantaggio nelle procedure di mobilità territoriale </a:t>
            </a:r>
            <a:r>
              <a:rPr lang="it-IT" sz="2400" b="1" i="1" u="none" strike="noStrike" baseline="0" dirty="0">
                <a:latin typeface="Times New Roman" panose="02020603050405020304" pitchFamily="18" charset="0"/>
                <a:cs typeface="Times New Roman" panose="02020603050405020304" pitchFamily="18" charset="0"/>
              </a:rPr>
              <a:t>o </a:t>
            </a:r>
            <a:r>
              <a:rPr lang="it-IT" sz="2400" i="1" u="none" strike="noStrike" baseline="0" dirty="0">
                <a:latin typeface="Times New Roman" panose="02020603050405020304" pitchFamily="18" charset="0"/>
                <a:cs typeface="Times New Roman" panose="02020603050405020304" pitchFamily="18" charset="0"/>
              </a:rPr>
              <a:t>professionale</a:t>
            </a:r>
            <a:r>
              <a:rPr lang="it-IT" sz="2400" b="0" i="1" u="none" strike="noStrike" baseline="0" dirty="0">
                <a:latin typeface="Times New Roman" panose="02020603050405020304" pitchFamily="18" charset="0"/>
                <a:cs typeface="Times New Roman" panose="02020603050405020304" pitchFamily="18" charset="0"/>
              </a:rPr>
              <a:t>. </a:t>
            </a:r>
          </a:p>
          <a:p>
            <a:endParaRPr lang="it-IT" sz="2400" b="1" i="1" u="none" strike="noStrike" baseline="0" dirty="0">
              <a:latin typeface="Times New Roman" panose="02020603050405020304" pitchFamily="18" charset="0"/>
              <a:cs typeface="Times New Roman" panose="02020603050405020304" pitchFamily="18" charset="0"/>
            </a:endParaRPr>
          </a:p>
          <a:p>
            <a:pPr algn="ctr"/>
            <a:r>
              <a:rPr lang="it-IT" sz="2400" i="1" u="none" strike="noStrike" baseline="0" dirty="0">
                <a:latin typeface="Times New Roman" panose="02020603050405020304" pitchFamily="18" charset="0"/>
                <a:cs typeface="Times New Roman" panose="02020603050405020304" pitchFamily="18" charset="0"/>
              </a:rPr>
              <a:t>il comma 9quater dell’art. 55bis del </a:t>
            </a:r>
            <a:r>
              <a:rPr lang="it-IT" sz="2400" i="1" dirty="0">
                <a:latin typeface="Times New Roman" panose="02020603050405020304" pitchFamily="18" charset="0"/>
                <a:cs typeface="Times New Roman" panose="02020603050405020304" pitchFamily="18" charset="0"/>
              </a:rPr>
              <a:t>Dlvo n. 1</a:t>
            </a:r>
            <a:r>
              <a:rPr lang="it-IT" sz="2400" i="1" u="none" strike="noStrike" baseline="0" dirty="0">
                <a:latin typeface="Times New Roman" panose="02020603050405020304" pitchFamily="18" charset="0"/>
                <a:cs typeface="Times New Roman" panose="02020603050405020304" pitchFamily="18" charset="0"/>
              </a:rPr>
              <a:t>65/2001, </a:t>
            </a:r>
          </a:p>
          <a:p>
            <a:pPr algn="ctr"/>
            <a:r>
              <a:rPr lang="it-IT" sz="2400" i="1" u="none" strike="noStrike" baseline="0" dirty="0">
                <a:latin typeface="Times New Roman" panose="02020603050405020304" pitchFamily="18" charset="0"/>
                <a:cs typeface="Times New Roman" panose="02020603050405020304" pitchFamily="18" charset="0"/>
              </a:rPr>
              <a:t>come innovato dal </a:t>
            </a:r>
            <a:r>
              <a:rPr lang="it-IT" sz="2400" i="1" dirty="0">
                <a:latin typeface="Times New Roman" panose="02020603050405020304" pitchFamily="18" charset="0"/>
                <a:cs typeface="Times New Roman" panose="02020603050405020304" pitchFamily="18" charset="0"/>
              </a:rPr>
              <a:t>Dlvo n. </a:t>
            </a:r>
            <a:r>
              <a:rPr lang="it-IT" sz="2400" i="1" u="none" strike="noStrike" baseline="0" dirty="0">
                <a:latin typeface="Times New Roman" panose="02020603050405020304" pitchFamily="18" charset="0"/>
                <a:cs typeface="Times New Roman" panose="02020603050405020304" pitchFamily="18" charset="0"/>
              </a:rPr>
              <a:t>75/2017, prevede espressamente che,</a:t>
            </a:r>
          </a:p>
          <a:p>
            <a:pPr algn="ctr"/>
            <a:r>
              <a:rPr lang="it-IT" sz="2400" i="1" u="none" strike="noStrike" baseline="0" dirty="0">
                <a:latin typeface="Times New Roman" panose="02020603050405020304" pitchFamily="18" charset="0"/>
                <a:cs typeface="Times New Roman" panose="02020603050405020304" pitchFamily="18" charset="0"/>
              </a:rPr>
              <a:t> per tutto il personale scolastico, il D</a:t>
            </a:r>
            <a:r>
              <a:rPr lang="it-IT" sz="2400" i="1" dirty="0">
                <a:latin typeface="Times New Roman" panose="02020603050405020304" pitchFamily="18" charset="0"/>
                <a:cs typeface="Times New Roman" panose="02020603050405020304" pitchFamily="18" charset="0"/>
              </a:rPr>
              <a:t>S </a:t>
            </a:r>
            <a:r>
              <a:rPr lang="it-IT" sz="2400" i="1" u="none" strike="noStrike" baseline="0" dirty="0">
                <a:latin typeface="Times New Roman" panose="02020603050405020304" pitchFamily="18" charset="0"/>
                <a:cs typeface="Times New Roman" panose="02020603050405020304" pitchFamily="18" charset="0"/>
              </a:rPr>
              <a:t>può </a:t>
            </a:r>
            <a:r>
              <a:rPr lang="it-IT" sz="2400" b="1" i="1" u="sng" strike="noStrike" baseline="0" dirty="0">
                <a:latin typeface="Times New Roman" panose="02020603050405020304" pitchFamily="18" charset="0"/>
                <a:cs typeface="Times New Roman" panose="02020603050405020304" pitchFamily="18" charset="0"/>
              </a:rPr>
              <a:t>irrogare</a:t>
            </a:r>
            <a:r>
              <a:rPr lang="it-IT" sz="2400" i="1" u="none" strike="noStrike" baseline="0" dirty="0">
                <a:latin typeface="Times New Roman" panose="02020603050405020304" pitchFamily="18" charset="0"/>
                <a:cs typeface="Times New Roman" panose="02020603050405020304" pitchFamily="18" charset="0"/>
              </a:rPr>
              <a:t> sanzioni disciplinari </a:t>
            </a:r>
          </a:p>
          <a:p>
            <a:pPr algn="ctr"/>
            <a:r>
              <a:rPr lang="it-IT" sz="2400" b="1" i="1" u="sng" strike="noStrike" baseline="0" dirty="0">
                <a:latin typeface="Times New Roman" panose="02020603050405020304" pitchFamily="18" charset="0"/>
                <a:cs typeface="Times New Roman" panose="02020603050405020304" pitchFamily="18" charset="0"/>
              </a:rPr>
              <a:t>fino</a:t>
            </a:r>
            <a:r>
              <a:rPr lang="it-IT" sz="2400" i="1" u="none" strike="noStrike" baseline="0" dirty="0">
                <a:latin typeface="Times New Roman" panose="02020603050405020304" pitchFamily="18" charset="0"/>
                <a:cs typeface="Times New Roman" panose="02020603050405020304" pitchFamily="18" charset="0"/>
              </a:rPr>
              <a:t> alla </a:t>
            </a:r>
            <a:r>
              <a:rPr lang="it-IT" sz="2400" b="1" i="1" u="sng" strike="noStrike" baseline="0" dirty="0">
                <a:latin typeface="Times New Roman" panose="02020603050405020304" pitchFamily="18" charset="0"/>
                <a:cs typeface="Times New Roman" panose="02020603050405020304" pitchFamily="18" charset="0"/>
              </a:rPr>
              <a:t>sospensione dal servizio senza retribuzione per 10 giorni</a:t>
            </a:r>
            <a:r>
              <a:rPr lang="it-IT" sz="2400" i="1" u="none" strike="noStrike" baseline="0" dirty="0">
                <a:latin typeface="Times New Roman" panose="02020603050405020304" pitchFamily="18" charset="0"/>
                <a:cs typeface="Times New Roman" panose="02020603050405020304" pitchFamily="18" charset="0"/>
              </a:rPr>
              <a:t>. </a:t>
            </a:r>
          </a:p>
          <a:p>
            <a:pPr algn="ctr"/>
            <a:r>
              <a:rPr lang="it-IT" sz="2400" i="1" u="none" strike="noStrike" baseline="0" dirty="0">
                <a:latin typeface="Times New Roman" panose="02020603050405020304" pitchFamily="18" charset="0"/>
                <a:cs typeface="Times New Roman" panose="02020603050405020304" pitchFamily="18" charset="0"/>
              </a:rPr>
              <a:t>Per le sanzioni maggiori la </a:t>
            </a:r>
            <a:r>
              <a:rPr lang="it-IT" sz="2400" b="1" i="1" u="sng" strike="noStrike" baseline="0" dirty="0">
                <a:latin typeface="Times New Roman" panose="02020603050405020304" pitchFamily="18" charset="0"/>
                <a:cs typeface="Times New Roman" panose="02020603050405020304" pitchFamily="18" charset="0"/>
              </a:rPr>
              <a:t>competenza</a:t>
            </a:r>
            <a:r>
              <a:rPr lang="it-IT" sz="2400" i="1" u="none" strike="noStrike" baseline="0" dirty="0">
                <a:latin typeface="Times New Roman" panose="02020603050405020304" pitchFamily="18" charset="0"/>
                <a:cs typeface="Times New Roman" panose="02020603050405020304" pitchFamily="18" charset="0"/>
              </a:rPr>
              <a:t> è</a:t>
            </a:r>
          </a:p>
          <a:p>
            <a:pPr algn="ctr"/>
            <a:r>
              <a:rPr lang="it-IT" sz="2400" i="1" u="none" strike="noStrike" baseline="0" dirty="0">
                <a:latin typeface="Times New Roman" panose="02020603050405020304" pitchFamily="18" charset="0"/>
                <a:cs typeface="Times New Roman" panose="02020603050405020304" pitchFamily="18" charset="0"/>
              </a:rPr>
              <a:t> dell’Ufficio Procedimenti </a:t>
            </a:r>
            <a:r>
              <a:rPr lang="it-IT" sz="2400" i="1" dirty="0">
                <a:latin typeface="Times New Roman" panose="02020603050405020304" pitchFamily="18" charset="0"/>
                <a:cs typeface="Times New Roman" panose="02020603050405020304" pitchFamily="18" charset="0"/>
              </a:rPr>
              <a:t>D</a:t>
            </a:r>
            <a:r>
              <a:rPr lang="it-IT" sz="2400" i="1" u="none" strike="noStrike" baseline="0" dirty="0">
                <a:latin typeface="Times New Roman" panose="02020603050405020304" pitchFamily="18" charset="0"/>
                <a:cs typeface="Times New Roman" panose="02020603050405020304" pitchFamily="18" charset="0"/>
              </a:rPr>
              <a:t>isciplinari c/o l’Ambito Territoriale </a:t>
            </a: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73499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E09EFE3B-D931-EB3C-3C59-8C0DC250BAFF}"/>
              </a:ext>
            </a:extLst>
          </p:cNvPr>
          <p:cNvSpPr txBox="1"/>
          <p:nvPr/>
        </p:nvSpPr>
        <p:spPr>
          <a:xfrm>
            <a:off x="536027" y="488731"/>
            <a:ext cx="11193517" cy="5855449"/>
          </a:xfrm>
          <a:prstGeom prst="rect">
            <a:avLst/>
          </a:prstGeom>
          <a:noFill/>
        </p:spPr>
        <p:txBody>
          <a:bodyPr wrap="square">
            <a:spAutoFit/>
          </a:bodyPr>
          <a:lstStyle/>
          <a:p>
            <a:pPr algn="l"/>
            <a:endParaRPr lang="it-IT" sz="1050" b="0" i="0" u="none" strike="noStrike" baseline="0" dirty="0">
              <a:solidFill>
                <a:srgbClr val="000000"/>
              </a:solidFill>
              <a:latin typeface="Arial" panose="020B0604020202020204" pitchFamily="34" charset="0"/>
            </a:endParaRPr>
          </a:p>
          <a:p>
            <a:pPr algn="ctr"/>
            <a:r>
              <a:rPr lang="it-IT" sz="2800" b="1" u="none" strike="noStrike" baseline="0" dirty="0">
                <a:latin typeface="Times New Roman" panose="02020603050405020304" pitchFamily="18" charset="0"/>
                <a:cs typeface="Times New Roman" panose="02020603050405020304" pitchFamily="18" charset="0"/>
              </a:rPr>
              <a:t>Codice Civile </a:t>
            </a:r>
            <a:r>
              <a:rPr lang="it-IT" sz="2800" b="1" i="0" u="none" strike="noStrike" baseline="0" dirty="0">
                <a:latin typeface="Times New Roman" panose="02020603050405020304" pitchFamily="18" charset="0"/>
                <a:cs typeface="Times New Roman" panose="02020603050405020304" pitchFamily="18" charset="0"/>
              </a:rPr>
              <a:t>LIBRO QUARTO - DELLE OBBLIGAZIONI </a:t>
            </a:r>
          </a:p>
          <a:p>
            <a:pPr algn="ctr"/>
            <a:r>
              <a:rPr lang="it-IT" sz="2800" b="1" i="0" u="none" strike="noStrike" baseline="0" dirty="0">
                <a:latin typeface="Times New Roman" panose="02020603050405020304" pitchFamily="18" charset="0"/>
                <a:cs typeface="Times New Roman" panose="02020603050405020304" pitchFamily="18" charset="0"/>
              </a:rPr>
              <a:t>Titolo IX - Dei fatti illeciti (Artt. 2043-2059)</a:t>
            </a:r>
          </a:p>
          <a:p>
            <a:pPr algn="l"/>
            <a:endParaRPr lang="it-IT" sz="2800" b="0" i="0" u="none" strike="noStrike" baseline="0" dirty="0">
              <a:solidFill>
                <a:srgbClr val="000000"/>
              </a:solidFill>
              <a:latin typeface="Times New Roman" panose="02020603050405020304" pitchFamily="18" charset="0"/>
              <a:cs typeface="Times New Roman" panose="02020603050405020304" pitchFamily="18" charset="0"/>
            </a:endParaRPr>
          </a:p>
          <a:p>
            <a:pPr algn="just"/>
            <a:r>
              <a:rPr lang="it-IT" sz="2800" b="1" i="0" u="none" strike="noStrike" baseline="0" dirty="0">
                <a:latin typeface="Times New Roman" panose="02020603050405020304" pitchFamily="18" charset="0"/>
                <a:cs typeface="Times New Roman" panose="02020603050405020304" pitchFamily="18" charset="0"/>
              </a:rPr>
              <a:t>Art. 2048 Responsabilità dei genitori, dei tutori, dei precettori e dei maestri d’arte </a:t>
            </a:r>
          </a:p>
          <a:p>
            <a:pPr algn="just"/>
            <a:r>
              <a:rPr lang="it-IT" sz="2800" b="0" i="0" u="none" strike="noStrike" baseline="0" dirty="0">
                <a:latin typeface="Times New Roman" panose="02020603050405020304" pitchFamily="18" charset="0"/>
                <a:cs typeface="Times New Roman" panose="02020603050405020304" pitchFamily="18" charset="0"/>
              </a:rPr>
              <a:t>Il padre e la madre o il tutore sono responsabili del danno cagionato dal fatto illecito dei figli minori </a:t>
            </a:r>
            <a:r>
              <a:rPr lang="it-IT" sz="2800" b="1" i="0" u="sng" strike="noStrike" baseline="0" dirty="0">
                <a:latin typeface="Times New Roman" panose="02020603050405020304" pitchFamily="18" charset="0"/>
                <a:cs typeface="Times New Roman" panose="02020603050405020304" pitchFamily="18" charset="0"/>
              </a:rPr>
              <a:t>non</a:t>
            </a:r>
            <a:r>
              <a:rPr lang="it-IT" sz="2800" b="0" i="0" u="none" strike="noStrike" baseline="0" dirty="0">
                <a:latin typeface="Times New Roman" panose="02020603050405020304" pitchFamily="18" charset="0"/>
                <a:cs typeface="Times New Roman" panose="02020603050405020304" pitchFamily="18" charset="0"/>
              </a:rPr>
              <a:t> emancipati o delle persone soggette alla tutela, che abitano con essi. La stessa disposizione si applica all’affiliante. </a:t>
            </a:r>
          </a:p>
          <a:p>
            <a:pPr algn="just"/>
            <a:r>
              <a:rPr lang="it-IT" sz="2800" b="0" u="none" strike="noStrike" baseline="0" dirty="0">
                <a:latin typeface="Times New Roman" panose="02020603050405020304" pitchFamily="18" charset="0"/>
                <a:cs typeface="Times New Roman" panose="02020603050405020304" pitchFamily="18" charset="0"/>
              </a:rPr>
              <a:t>I </a:t>
            </a:r>
            <a:r>
              <a:rPr lang="it-IT" sz="2800" b="1" u="sng" strike="noStrike" baseline="0" dirty="0">
                <a:latin typeface="Times New Roman" panose="02020603050405020304" pitchFamily="18" charset="0"/>
                <a:cs typeface="Times New Roman" panose="02020603050405020304" pitchFamily="18" charset="0"/>
              </a:rPr>
              <a:t>precettori</a:t>
            </a:r>
            <a:r>
              <a:rPr lang="it-IT" sz="2800" b="1" u="none" strike="noStrike" baseline="0" dirty="0">
                <a:latin typeface="Times New Roman" panose="02020603050405020304" pitchFamily="18" charset="0"/>
                <a:cs typeface="Times New Roman" panose="02020603050405020304" pitchFamily="18" charset="0"/>
              </a:rPr>
              <a:t> </a:t>
            </a:r>
            <a:r>
              <a:rPr lang="it-IT" sz="2800" b="0" u="none" strike="noStrike" baseline="0" dirty="0">
                <a:latin typeface="Times New Roman" panose="02020603050405020304" pitchFamily="18" charset="0"/>
                <a:cs typeface="Times New Roman" panose="02020603050405020304" pitchFamily="18" charset="0"/>
              </a:rPr>
              <a:t>e coloro che </a:t>
            </a:r>
            <a:r>
              <a:rPr lang="it-IT" sz="2800" b="1" u="sng" strike="noStrike" baseline="0" dirty="0">
                <a:latin typeface="Times New Roman" panose="02020603050405020304" pitchFamily="18" charset="0"/>
                <a:cs typeface="Times New Roman" panose="02020603050405020304" pitchFamily="18" charset="0"/>
              </a:rPr>
              <a:t>insegnano</a:t>
            </a:r>
            <a:r>
              <a:rPr lang="it-IT" sz="2800" b="0" u="none" strike="noStrike" baseline="0" dirty="0">
                <a:latin typeface="Times New Roman" panose="02020603050405020304" pitchFamily="18" charset="0"/>
                <a:cs typeface="Times New Roman" panose="02020603050405020304" pitchFamily="18" charset="0"/>
              </a:rPr>
              <a:t> un mestiere o un’arte </a:t>
            </a:r>
            <a:r>
              <a:rPr lang="it-IT" sz="2800" u="none" strike="noStrike" baseline="0" dirty="0">
                <a:latin typeface="Times New Roman" panose="02020603050405020304" pitchFamily="18" charset="0"/>
                <a:cs typeface="Times New Roman" panose="02020603050405020304" pitchFamily="18" charset="0"/>
              </a:rPr>
              <a:t>sono</a:t>
            </a:r>
            <a:r>
              <a:rPr lang="it-IT" sz="2800" b="1" u="none" strike="noStrike" baseline="0" dirty="0">
                <a:latin typeface="Times New Roman" panose="02020603050405020304" pitchFamily="18" charset="0"/>
                <a:cs typeface="Times New Roman" panose="02020603050405020304" pitchFamily="18" charset="0"/>
              </a:rPr>
              <a:t> </a:t>
            </a:r>
            <a:r>
              <a:rPr lang="it-IT" sz="2800" b="1" u="sng" strike="noStrike" baseline="0" dirty="0">
                <a:latin typeface="Times New Roman" panose="02020603050405020304" pitchFamily="18" charset="0"/>
                <a:cs typeface="Times New Roman" panose="02020603050405020304" pitchFamily="18" charset="0"/>
              </a:rPr>
              <a:t>responsabili</a:t>
            </a:r>
            <a:r>
              <a:rPr lang="it-IT" sz="2800" b="1" u="none" strike="noStrike" baseline="0" dirty="0">
                <a:latin typeface="Times New Roman" panose="02020603050405020304" pitchFamily="18" charset="0"/>
                <a:cs typeface="Times New Roman" panose="02020603050405020304" pitchFamily="18" charset="0"/>
              </a:rPr>
              <a:t> </a:t>
            </a:r>
            <a:r>
              <a:rPr lang="it-IT" sz="2800" b="0" u="none" strike="noStrike" baseline="0" dirty="0">
                <a:latin typeface="Times New Roman" panose="02020603050405020304" pitchFamily="18" charset="0"/>
                <a:cs typeface="Times New Roman" panose="02020603050405020304" pitchFamily="18" charset="0"/>
              </a:rPr>
              <a:t>del danno cagionato dal fatto illecito dei loro allievi e apprendisti </a:t>
            </a:r>
            <a:r>
              <a:rPr lang="it-IT" sz="2800" u="none" strike="noStrike" baseline="0" dirty="0">
                <a:latin typeface="Times New Roman" panose="02020603050405020304" pitchFamily="18" charset="0"/>
                <a:cs typeface="Times New Roman" panose="02020603050405020304" pitchFamily="18" charset="0"/>
              </a:rPr>
              <a:t>nel</a:t>
            </a:r>
            <a:r>
              <a:rPr lang="it-IT" sz="2800" b="1" u="none" strike="noStrike" baseline="0" dirty="0">
                <a:latin typeface="Times New Roman" panose="02020603050405020304" pitchFamily="18" charset="0"/>
                <a:cs typeface="Times New Roman" panose="02020603050405020304" pitchFamily="18" charset="0"/>
              </a:rPr>
              <a:t> tempo </a:t>
            </a:r>
            <a:r>
              <a:rPr lang="it-IT" sz="2800" u="none" strike="noStrike" baseline="0" dirty="0">
                <a:latin typeface="Times New Roman" panose="02020603050405020304" pitchFamily="18" charset="0"/>
                <a:cs typeface="Times New Roman" panose="02020603050405020304" pitchFamily="18" charset="0"/>
              </a:rPr>
              <a:t>in cui sono sotto la loro </a:t>
            </a:r>
            <a:r>
              <a:rPr lang="it-IT" sz="2800" b="1" u="sng" strike="noStrike" baseline="0" dirty="0">
                <a:latin typeface="Times New Roman" panose="02020603050405020304" pitchFamily="18" charset="0"/>
                <a:cs typeface="Times New Roman" panose="02020603050405020304" pitchFamily="18" charset="0"/>
              </a:rPr>
              <a:t>vigilanza</a:t>
            </a:r>
            <a:r>
              <a:rPr lang="it-IT" sz="2800" b="0" u="none" strike="noStrike" baseline="0" dirty="0">
                <a:latin typeface="Times New Roman" panose="02020603050405020304" pitchFamily="18" charset="0"/>
                <a:cs typeface="Times New Roman" panose="02020603050405020304" pitchFamily="18" charset="0"/>
              </a:rPr>
              <a:t>.</a:t>
            </a:r>
            <a:r>
              <a:rPr lang="it-IT" sz="2800" b="0" i="0" u="none" strike="noStrike" baseline="0" dirty="0">
                <a:latin typeface="Times New Roman" panose="02020603050405020304" pitchFamily="18" charset="0"/>
                <a:cs typeface="Times New Roman" panose="02020603050405020304" pitchFamily="18" charset="0"/>
              </a:rPr>
              <a:t> </a:t>
            </a:r>
          </a:p>
          <a:p>
            <a:pPr algn="just"/>
            <a:r>
              <a:rPr lang="it-IT" sz="2800" b="0" i="0" u="none" strike="noStrike" baseline="0" dirty="0">
                <a:latin typeface="Times New Roman" panose="02020603050405020304" pitchFamily="18" charset="0"/>
                <a:cs typeface="Times New Roman" panose="02020603050405020304" pitchFamily="18" charset="0"/>
              </a:rPr>
              <a:t>Le persone indicate dai commi precedenti sono liberate dalla </a:t>
            </a:r>
            <a:r>
              <a:rPr lang="it-IT" sz="2800" b="1" i="0" u="sng" strike="noStrike" baseline="0" dirty="0">
                <a:latin typeface="Times New Roman" panose="02020603050405020304" pitchFamily="18" charset="0"/>
                <a:cs typeface="Times New Roman" panose="02020603050405020304" pitchFamily="18" charset="0"/>
              </a:rPr>
              <a:t>responsabilità</a:t>
            </a:r>
            <a:r>
              <a:rPr lang="it-IT" sz="2800" b="1" i="0" u="none" strike="noStrike" baseline="0" dirty="0">
                <a:latin typeface="Times New Roman" panose="02020603050405020304" pitchFamily="18" charset="0"/>
                <a:cs typeface="Times New Roman" panose="02020603050405020304" pitchFamily="18" charset="0"/>
              </a:rPr>
              <a:t> </a:t>
            </a:r>
            <a:r>
              <a:rPr lang="it-IT" sz="2800" b="1" i="0" u="sng" strike="noStrike" baseline="0" dirty="0">
                <a:latin typeface="Times New Roman" panose="02020603050405020304" pitchFamily="18" charset="0"/>
                <a:cs typeface="Times New Roman" panose="02020603050405020304" pitchFamily="18" charset="0"/>
              </a:rPr>
              <a:t>soltanto</a:t>
            </a:r>
            <a:r>
              <a:rPr lang="it-IT" sz="2800" b="0" i="0" u="none" strike="noStrike" baseline="0" dirty="0">
                <a:latin typeface="Times New Roman" panose="02020603050405020304" pitchFamily="18" charset="0"/>
                <a:cs typeface="Times New Roman" panose="02020603050405020304" pitchFamily="18" charset="0"/>
              </a:rPr>
              <a:t> se provano di </a:t>
            </a:r>
            <a:r>
              <a:rPr lang="it-IT" sz="2800" b="1" i="0" u="sng" strike="noStrike" baseline="0" dirty="0">
                <a:latin typeface="Times New Roman" panose="02020603050405020304" pitchFamily="18" charset="0"/>
                <a:cs typeface="Times New Roman" panose="02020603050405020304" pitchFamily="18" charset="0"/>
              </a:rPr>
              <a:t>non</a:t>
            </a:r>
            <a:r>
              <a:rPr lang="it-IT" sz="2800" b="0" i="0" u="none" strike="noStrike" baseline="0" dirty="0">
                <a:latin typeface="Times New Roman" panose="02020603050405020304" pitchFamily="18" charset="0"/>
                <a:cs typeface="Times New Roman" panose="02020603050405020304" pitchFamily="18" charset="0"/>
              </a:rPr>
              <a:t> aver potuto </a:t>
            </a:r>
            <a:r>
              <a:rPr lang="it-IT" sz="2800" b="1" i="0" u="sng" strike="noStrike" baseline="0" dirty="0">
                <a:latin typeface="Times New Roman" panose="02020603050405020304" pitchFamily="18" charset="0"/>
                <a:cs typeface="Times New Roman" panose="02020603050405020304" pitchFamily="18" charset="0"/>
              </a:rPr>
              <a:t>impedire</a:t>
            </a:r>
            <a:r>
              <a:rPr lang="it-IT" sz="2800" b="0" i="0" u="none" strike="noStrike" baseline="0" dirty="0">
                <a:latin typeface="Times New Roman" panose="02020603050405020304" pitchFamily="18" charset="0"/>
                <a:cs typeface="Times New Roman" panose="02020603050405020304" pitchFamily="18" charset="0"/>
              </a:rPr>
              <a:t> il fatto.  </a:t>
            </a:r>
            <a:endParaRPr lang="it-IT"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9335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427C2085-7F67-6E0D-9201-871694613F26}"/>
              </a:ext>
            </a:extLst>
          </p:cNvPr>
          <p:cNvSpPr txBox="1"/>
          <p:nvPr/>
        </p:nvSpPr>
        <p:spPr>
          <a:xfrm>
            <a:off x="520262" y="599091"/>
            <a:ext cx="11225048" cy="5601533"/>
          </a:xfrm>
          <a:prstGeom prst="rect">
            <a:avLst/>
          </a:prstGeom>
          <a:noFill/>
        </p:spPr>
        <p:txBody>
          <a:bodyPr wrap="square">
            <a:spAutoFit/>
          </a:bodyPr>
          <a:lstStyle/>
          <a:p>
            <a:pPr algn="ctr"/>
            <a:r>
              <a:rPr lang="it-IT" sz="3200" b="1" i="0" u="none" strike="noStrike" baseline="0" dirty="0">
                <a:latin typeface="Times New Roman" panose="02020603050405020304" pitchFamily="18" charset="0"/>
                <a:cs typeface="Times New Roman" panose="02020603050405020304" pitchFamily="18" charset="0"/>
              </a:rPr>
              <a:t>Profilo tecnico/professionale relazionale</a:t>
            </a:r>
            <a:endParaRPr lang="it-IT" sz="2800" b="0" i="0" u="none" strike="noStrike" baseline="0" dirty="0">
              <a:latin typeface="Times New Roman" panose="02020603050405020304" pitchFamily="18" charset="0"/>
              <a:cs typeface="Times New Roman" panose="02020603050405020304" pitchFamily="18" charset="0"/>
            </a:endParaRPr>
          </a:p>
          <a:p>
            <a:pPr algn="ctr"/>
            <a:endParaRPr lang="it-IT" sz="2800" b="1" u="none" strike="noStrike" baseline="0" dirty="0">
              <a:latin typeface="Times New Roman" panose="02020603050405020304" pitchFamily="18" charset="0"/>
              <a:cs typeface="Times New Roman" panose="02020603050405020304" pitchFamily="18" charset="0"/>
            </a:endParaRPr>
          </a:p>
          <a:p>
            <a:pPr algn="ctr"/>
            <a:r>
              <a:rPr lang="it-IT" sz="2800" b="1" u="none" strike="noStrike" baseline="0" dirty="0">
                <a:latin typeface="Times New Roman" panose="02020603050405020304" pitchFamily="18" charset="0"/>
                <a:cs typeface="Times New Roman" panose="02020603050405020304" pitchFamily="18" charset="0"/>
              </a:rPr>
              <a:t>competenze tecnico-professionali, capacità personali, abilità sociali </a:t>
            </a:r>
          </a:p>
          <a:p>
            <a:pPr algn="ctr"/>
            <a:r>
              <a:rPr lang="it-IT" sz="2800" b="1" dirty="0">
                <a:solidFill>
                  <a:srgbClr val="000000"/>
                </a:solidFill>
                <a:latin typeface="Times New Roman" panose="02020603050405020304" pitchFamily="18" charset="0"/>
                <a:cs typeface="Times New Roman" panose="02020603050405020304" pitchFamily="18" charset="0"/>
              </a:rPr>
              <a:t>… </a:t>
            </a:r>
            <a:r>
              <a:rPr lang="it-IT" sz="2800" b="1" i="1" u="none" strike="noStrike" baseline="0" dirty="0">
                <a:solidFill>
                  <a:srgbClr val="000000"/>
                </a:solidFill>
                <a:latin typeface="Times New Roman" panose="02020603050405020304" pitchFamily="18" charset="0"/>
                <a:cs typeface="Times New Roman" panose="02020603050405020304" pitchFamily="18" charset="0"/>
              </a:rPr>
              <a:t>agire </a:t>
            </a:r>
            <a:r>
              <a:rPr lang="it-IT" sz="2800" b="1" i="0" u="none" strike="noStrike" baseline="0" dirty="0">
                <a:solidFill>
                  <a:srgbClr val="000000"/>
                </a:solidFill>
                <a:latin typeface="Times New Roman" panose="02020603050405020304" pitchFamily="18" charset="0"/>
                <a:cs typeface="Times New Roman" panose="02020603050405020304" pitchFamily="18" charset="0"/>
              </a:rPr>
              <a:t>il ruolo docente </a:t>
            </a:r>
            <a:r>
              <a:rPr lang="it-IT" sz="2800" b="1" i="0" u="none" strike="noStrike" baseline="0" dirty="0">
                <a:latin typeface="Times New Roman" panose="02020603050405020304" pitchFamily="18" charset="0"/>
                <a:cs typeface="Times New Roman" panose="02020603050405020304" pitchFamily="18" charset="0"/>
              </a:rPr>
              <a:t> </a:t>
            </a:r>
          </a:p>
          <a:p>
            <a:pPr algn="l"/>
            <a:endParaRPr lang="it-IT" sz="2800" b="0" i="0" u="none" strike="noStrike" baseline="0" dirty="0">
              <a:solidFill>
                <a:srgbClr val="000000"/>
              </a:solidFill>
              <a:latin typeface="Times New Roman" panose="02020603050405020304" pitchFamily="18" charset="0"/>
              <a:cs typeface="Times New Roman" panose="02020603050405020304" pitchFamily="18" charset="0"/>
            </a:endParaRPr>
          </a:p>
          <a:p>
            <a:pPr algn="ctr"/>
            <a:r>
              <a:rPr lang="it-IT" sz="2800" dirty="0">
                <a:latin typeface="Times New Roman" panose="02020603050405020304" pitchFamily="18" charset="0"/>
                <a:cs typeface="Times New Roman" panose="02020603050405020304" pitchFamily="18" charset="0"/>
              </a:rPr>
              <a:t>u</a:t>
            </a:r>
            <a:r>
              <a:rPr lang="it-IT" sz="2800" i="0" u="none" strike="noStrike" baseline="0" dirty="0">
                <a:latin typeface="Times New Roman" panose="02020603050405020304" pitchFamily="18" charset="0"/>
                <a:cs typeface="Times New Roman" panose="02020603050405020304" pitchFamily="18" charset="0"/>
              </a:rPr>
              <a:t>na società </a:t>
            </a:r>
            <a:r>
              <a:rPr lang="it-IT" sz="2800" b="1" i="0" u="sng" strike="noStrike" baseline="0" dirty="0">
                <a:latin typeface="Times New Roman" panose="02020603050405020304" pitchFamily="18" charset="0"/>
                <a:cs typeface="Times New Roman" panose="02020603050405020304" pitchFamily="18" charset="0"/>
              </a:rPr>
              <a:t>complessa</a:t>
            </a:r>
            <a:r>
              <a:rPr lang="it-IT" sz="2800" i="0" u="none" strike="noStrike" baseline="0" dirty="0">
                <a:latin typeface="Times New Roman" panose="02020603050405020304" pitchFamily="18" charset="0"/>
                <a:cs typeface="Times New Roman" panose="02020603050405020304" pitchFamily="18" charset="0"/>
              </a:rPr>
              <a:t>, </a:t>
            </a:r>
            <a:r>
              <a:rPr lang="it-IT" sz="2800" b="1" i="0" u="sng" strike="noStrike" baseline="0" dirty="0">
                <a:latin typeface="Times New Roman" panose="02020603050405020304" pitchFamily="18" charset="0"/>
                <a:cs typeface="Times New Roman" panose="02020603050405020304" pitchFamily="18" charset="0"/>
              </a:rPr>
              <a:t>globalizzata</a:t>
            </a:r>
            <a:r>
              <a:rPr lang="it-IT" sz="2800" i="0" u="none" strike="noStrike" baseline="0" dirty="0">
                <a:latin typeface="Times New Roman" panose="02020603050405020304" pitchFamily="18" charset="0"/>
                <a:cs typeface="Times New Roman" panose="02020603050405020304" pitchFamily="18" charset="0"/>
              </a:rPr>
              <a:t>, </a:t>
            </a:r>
            <a:r>
              <a:rPr lang="it-IT" sz="2800" b="1" i="0" u="sng" strike="noStrike" baseline="0" dirty="0">
                <a:latin typeface="Times New Roman" panose="02020603050405020304" pitchFamily="18" charset="0"/>
                <a:cs typeface="Times New Roman" panose="02020603050405020304" pitchFamily="18" charset="0"/>
              </a:rPr>
              <a:t>multiculturale</a:t>
            </a:r>
            <a:r>
              <a:rPr lang="it-IT" sz="2800" i="0" u="none" strike="noStrike" baseline="0" dirty="0">
                <a:latin typeface="Times New Roman" panose="02020603050405020304" pitchFamily="18" charset="0"/>
                <a:cs typeface="Times New Roman" panose="02020603050405020304" pitchFamily="18" charset="0"/>
              </a:rPr>
              <a:t>, </a:t>
            </a:r>
            <a:r>
              <a:rPr lang="it-IT" sz="2800" b="1" i="0" u="sng" strike="noStrike" baseline="0" dirty="0">
                <a:latin typeface="Times New Roman" panose="02020603050405020304" pitchFamily="18" charset="0"/>
                <a:cs typeface="Times New Roman" panose="02020603050405020304" pitchFamily="18" charset="0"/>
              </a:rPr>
              <a:t>tecnologicamente</a:t>
            </a:r>
            <a:r>
              <a:rPr lang="it-IT" sz="2800" i="0" u="none" strike="noStrike" baseline="0" dirty="0">
                <a:latin typeface="Times New Roman" panose="02020603050405020304" pitchFamily="18" charset="0"/>
                <a:cs typeface="Times New Roman" panose="02020603050405020304" pitchFamily="18" charset="0"/>
              </a:rPr>
              <a:t> </a:t>
            </a:r>
            <a:r>
              <a:rPr lang="it-IT" sz="2800" b="1" i="0" u="sng" strike="noStrike" baseline="0" dirty="0">
                <a:latin typeface="Times New Roman" panose="02020603050405020304" pitchFamily="18" charset="0"/>
                <a:cs typeface="Times New Roman" panose="02020603050405020304" pitchFamily="18" charset="0"/>
              </a:rPr>
              <a:t>avanzata</a:t>
            </a:r>
            <a:r>
              <a:rPr lang="it-IT" sz="2800" i="0" u="none" strike="noStrike" baseline="0" dirty="0">
                <a:latin typeface="Times New Roman" panose="02020603050405020304" pitchFamily="18" charset="0"/>
                <a:cs typeface="Times New Roman" panose="02020603050405020304" pitchFamily="18" charset="0"/>
              </a:rPr>
              <a:t>, </a:t>
            </a:r>
            <a:r>
              <a:rPr lang="it-IT" sz="2800" b="1" i="0" u="sng" strike="noStrike" baseline="0" dirty="0">
                <a:latin typeface="Times New Roman" panose="02020603050405020304" pitchFamily="18" charset="0"/>
                <a:cs typeface="Times New Roman" panose="02020603050405020304" pitchFamily="18" charset="0"/>
              </a:rPr>
              <a:t>variabile</a:t>
            </a:r>
            <a:r>
              <a:rPr lang="it-IT" sz="2800" i="0" u="none" strike="noStrike" baseline="0" dirty="0">
                <a:latin typeface="Times New Roman" panose="02020603050405020304" pitchFamily="18" charset="0"/>
                <a:cs typeface="Times New Roman" panose="02020603050405020304" pitchFamily="18" charset="0"/>
              </a:rPr>
              <a:t> e </a:t>
            </a:r>
            <a:r>
              <a:rPr lang="it-IT" sz="2800" b="1" i="0" u="sng" strike="noStrike" baseline="0" dirty="0">
                <a:latin typeface="Times New Roman" panose="02020603050405020304" pitchFamily="18" charset="0"/>
                <a:cs typeface="Times New Roman" panose="02020603050405020304" pitchFamily="18" charset="0"/>
              </a:rPr>
              <a:t>contradditoria</a:t>
            </a:r>
            <a:r>
              <a:rPr lang="it-IT" sz="2800" i="0" u="none" strike="noStrike" baseline="0" dirty="0">
                <a:latin typeface="Times New Roman" panose="02020603050405020304" pitchFamily="18" charset="0"/>
                <a:cs typeface="Times New Roman" panose="02020603050405020304" pitchFamily="18" charset="0"/>
              </a:rPr>
              <a:t> </a:t>
            </a:r>
            <a:r>
              <a:rPr lang="it-IT" sz="2800" b="0" i="0" u="none" strike="noStrike" baseline="0" dirty="0">
                <a:latin typeface="Times New Roman" panose="02020603050405020304" pitchFamily="18" charset="0"/>
                <a:cs typeface="Times New Roman" panose="02020603050405020304" pitchFamily="18" charset="0"/>
              </a:rPr>
              <a:t>pone </a:t>
            </a:r>
            <a:r>
              <a:rPr lang="it-IT" sz="2800" b="1" i="0" u="sng" strike="noStrike" baseline="0" dirty="0">
                <a:latin typeface="Times New Roman" panose="02020603050405020304" pitchFamily="18" charset="0"/>
                <a:cs typeface="Times New Roman" panose="02020603050405020304" pitchFamily="18" charset="0"/>
              </a:rPr>
              <a:t>domande</a:t>
            </a:r>
            <a:r>
              <a:rPr lang="it-IT" sz="2800" b="0" i="0" u="none" strike="noStrike" baseline="0" dirty="0">
                <a:latin typeface="Times New Roman" panose="02020603050405020304" pitchFamily="18" charset="0"/>
                <a:cs typeface="Times New Roman" panose="02020603050405020304" pitchFamily="18" charset="0"/>
              </a:rPr>
              <a:t> sempre nuove che impongono una profonda </a:t>
            </a:r>
            <a:r>
              <a:rPr lang="it-IT" sz="2800" b="1" i="0" u="sng" strike="noStrike" baseline="0" dirty="0">
                <a:latin typeface="Times New Roman" panose="02020603050405020304" pitchFamily="18" charset="0"/>
                <a:cs typeface="Times New Roman" panose="02020603050405020304" pitchFamily="18" charset="0"/>
              </a:rPr>
              <a:t>rivisitazione</a:t>
            </a:r>
            <a:r>
              <a:rPr lang="it-IT" sz="2800" b="0" i="0" u="none" strike="noStrike" baseline="0" dirty="0">
                <a:solidFill>
                  <a:srgbClr val="FF0000"/>
                </a:solidFill>
                <a:latin typeface="Times New Roman" panose="02020603050405020304" pitchFamily="18" charset="0"/>
                <a:cs typeface="Times New Roman" panose="02020603050405020304" pitchFamily="18" charset="0"/>
              </a:rPr>
              <a:t> </a:t>
            </a:r>
            <a:r>
              <a:rPr lang="it-IT" sz="2800" b="0" i="0" u="none" strike="noStrike" baseline="0" dirty="0">
                <a:solidFill>
                  <a:srgbClr val="000000"/>
                </a:solidFill>
                <a:latin typeface="Times New Roman" panose="02020603050405020304" pitchFamily="18" charset="0"/>
                <a:cs typeface="Times New Roman" panose="02020603050405020304" pitchFamily="18" charset="0"/>
              </a:rPr>
              <a:t>dell’intervento formativo generale </a:t>
            </a:r>
          </a:p>
          <a:p>
            <a:pPr algn="ctr"/>
            <a:r>
              <a:rPr lang="it-IT" sz="2800" b="0" i="0" u="none" strike="noStrike" baseline="0" dirty="0">
                <a:solidFill>
                  <a:srgbClr val="000000"/>
                </a:solidFill>
                <a:latin typeface="Times New Roman" panose="02020603050405020304" pitchFamily="18" charset="0"/>
                <a:cs typeface="Times New Roman" panose="02020603050405020304" pitchFamily="18" charset="0"/>
              </a:rPr>
              <a:t>ed un conseguente </a:t>
            </a:r>
            <a:r>
              <a:rPr lang="it-IT" sz="2800" b="1" i="0" u="sng" strike="noStrike" baseline="0" dirty="0">
                <a:latin typeface="Times New Roman" panose="02020603050405020304" pitchFamily="18" charset="0"/>
                <a:cs typeface="Times New Roman" panose="02020603050405020304" pitchFamily="18" charset="0"/>
              </a:rPr>
              <a:t>riassetto</a:t>
            </a:r>
            <a:r>
              <a:rPr lang="it-IT" sz="2800" b="0" i="0" u="none" strike="noStrike" baseline="0" dirty="0">
                <a:solidFill>
                  <a:srgbClr val="FF0000"/>
                </a:solidFill>
                <a:latin typeface="Times New Roman" panose="02020603050405020304" pitchFamily="18" charset="0"/>
                <a:cs typeface="Times New Roman" panose="02020603050405020304" pitchFamily="18" charset="0"/>
              </a:rPr>
              <a:t> </a:t>
            </a:r>
            <a:r>
              <a:rPr lang="it-IT" sz="2800" b="0" i="0" u="none" strike="noStrike" baseline="0" dirty="0">
                <a:solidFill>
                  <a:srgbClr val="000000"/>
                </a:solidFill>
                <a:latin typeface="Times New Roman" panose="02020603050405020304" pitchFamily="18" charset="0"/>
                <a:cs typeface="Times New Roman" panose="02020603050405020304" pitchFamily="18" charset="0"/>
              </a:rPr>
              <a:t>del sistema </a:t>
            </a:r>
          </a:p>
          <a:p>
            <a:pPr algn="ctr"/>
            <a:r>
              <a:rPr lang="it-IT" sz="2800" b="0" i="0" u="none" strike="noStrike" baseline="0" dirty="0">
                <a:solidFill>
                  <a:srgbClr val="000000"/>
                </a:solidFill>
                <a:latin typeface="Times New Roman" panose="02020603050405020304" pitchFamily="18" charset="0"/>
                <a:cs typeface="Times New Roman" panose="02020603050405020304" pitchFamily="18" charset="0"/>
              </a:rPr>
              <a:t>di </a:t>
            </a:r>
            <a:r>
              <a:rPr lang="it-IT" sz="2800" b="1" i="0" u="sng" strike="noStrike" baseline="0" dirty="0">
                <a:solidFill>
                  <a:srgbClr val="000000"/>
                </a:solidFill>
                <a:latin typeface="Times New Roman" panose="02020603050405020304" pitchFamily="18" charset="0"/>
                <a:cs typeface="Times New Roman" panose="02020603050405020304" pitchFamily="18" charset="0"/>
              </a:rPr>
              <a:t>competenze</a:t>
            </a:r>
            <a:r>
              <a:rPr lang="it-IT" sz="2800" b="0" i="0" u="none" strike="noStrike" baseline="0" dirty="0">
                <a:solidFill>
                  <a:srgbClr val="000000"/>
                </a:solidFill>
                <a:latin typeface="Times New Roman" panose="02020603050405020304" pitchFamily="18" charset="0"/>
                <a:cs typeface="Times New Roman" panose="02020603050405020304" pitchFamily="18" charset="0"/>
              </a:rPr>
              <a:t>, di </a:t>
            </a:r>
            <a:r>
              <a:rPr lang="it-IT" sz="2800" b="1" i="0" u="sng" strike="noStrike" baseline="0" dirty="0">
                <a:solidFill>
                  <a:srgbClr val="000000"/>
                </a:solidFill>
                <a:latin typeface="Times New Roman" panose="02020603050405020304" pitchFamily="18" charset="0"/>
                <a:cs typeface="Times New Roman" panose="02020603050405020304" pitchFamily="18" charset="0"/>
              </a:rPr>
              <a:t>funzioni</a:t>
            </a:r>
            <a:r>
              <a:rPr lang="it-IT" sz="2800" b="0" i="0" u="none" strike="noStrike" baseline="0" dirty="0">
                <a:solidFill>
                  <a:srgbClr val="000000"/>
                </a:solidFill>
                <a:latin typeface="Times New Roman" panose="02020603050405020304" pitchFamily="18" charset="0"/>
                <a:cs typeface="Times New Roman" panose="02020603050405020304" pitchFamily="18" charset="0"/>
              </a:rPr>
              <a:t>, di </a:t>
            </a:r>
            <a:r>
              <a:rPr lang="it-IT" sz="2800" b="1" i="0" u="sng" strike="noStrike" baseline="0" dirty="0">
                <a:solidFill>
                  <a:srgbClr val="000000"/>
                </a:solidFill>
                <a:latin typeface="Times New Roman" panose="02020603050405020304" pitchFamily="18" charset="0"/>
                <a:cs typeface="Times New Roman" panose="02020603050405020304" pitchFamily="18" charset="0"/>
              </a:rPr>
              <a:t>relazioni</a:t>
            </a:r>
          </a:p>
          <a:p>
            <a:pPr algn="ctr"/>
            <a:endParaRPr lang="it-IT" sz="2800" b="0" i="0" u="none" strike="noStrike" baseline="0" dirty="0">
              <a:solidFill>
                <a:srgbClr val="000000"/>
              </a:solidFill>
              <a:latin typeface="Times New Roman" panose="02020603050405020304" pitchFamily="18" charset="0"/>
              <a:cs typeface="Times New Roman" panose="02020603050405020304" pitchFamily="18" charset="0"/>
            </a:endParaRPr>
          </a:p>
          <a:p>
            <a:pPr algn="ctr"/>
            <a:r>
              <a:rPr lang="it-IT" sz="2800" i="1" u="none" strike="noStrike" baseline="0" dirty="0">
                <a:solidFill>
                  <a:srgbClr val="000000"/>
                </a:solidFill>
                <a:latin typeface="Times New Roman" panose="02020603050405020304" pitchFamily="18" charset="0"/>
                <a:cs typeface="Times New Roman" panose="02020603050405020304" pitchFamily="18" charset="0"/>
              </a:rPr>
              <a:t>Libro Bianco di J. Delors - Crescita, competitività, educazione, 1997</a:t>
            </a:r>
            <a:r>
              <a:rPr lang="it-IT" sz="2800" b="0" i="1" u="none" strike="noStrike" baseline="0" dirty="0">
                <a:solidFill>
                  <a:srgbClr val="000000"/>
                </a:solidFill>
                <a:latin typeface="Times New Roman" panose="02020603050405020304" pitchFamily="18" charset="0"/>
                <a:cs typeface="Times New Roman" panose="02020603050405020304" pitchFamily="18" charset="0"/>
              </a:rPr>
              <a:t> </a:t>
            </a:r>
            <a:endParaRPr lang="it-IT" sz="2800" b="1" dirty="0">
              <a:latin typeface="Times New Roman" panose="02020603050405020304" pitchFamily="18" charset="0"/>
              <a:cs typeface="Times New Roman" panose="02020603050405020304" pitchFamily="18" charset="0"/>
            </a:endParaRPr>
          </a:p>
          <a:p>
            <a:pPr algn="ctr"/>
            <a:endParaRPr lang="it-IT" sz="1800" b="1" i="0" u="none" strike="noStrike"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163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A03863A6-868D-2A7B-F9D8-0B978E2537AB}"/>
              </a:ext>
            </a:extLst>
          </p:cNvPr>
          <p:cNvSpPr txBox="1"/>
          <p:nvPr/>
        </p:nvSpPr>
        <p:spPr>
          <a:xfrm>
            <a:off x="599091" y="315311"/>
            <a:ext cx="10752082" cy="6124754"/>
          </a:xfrm>
          <a:prstGeom prst="rect">
            <a:avLst/>
          </a:prstGeom>
          <a:noFill/>
        </p:spPr>
        <p:txBody>
          <a:bodyPr wrap="square">
            <a:spAutoFit/>
          </a:bodyPr>
          <a:lstStyle/>
          <a:p>
            <a:pPr algn="ctr"/>
            <a:r>
              <a:rPr lang="it-IT" sz="2800" i="1" u="none" strike="noStrike" baseline="0" dirty="0">
                <a:latin typeface="Times New Roman" panose="02020603050405020304" pitchFamily="18" charset="0"/>
                <a:cs typeface="Times New Roman" panose="02020603050405020304" pitchFamily="18" charset="0"/>
              </a:rPr>
              <a:t>J. Delors Rapporto Unesco Nell’Educazione un tesoro</a:t>
            </a:r>
            <a:r>
              <a:rPr lang="it-IT" sz="2800" i="1" dirty="0">
                <a:latin typeface="Times New Roman" panose="02020603050405020304" pitchFamily="18" charset="0"/>
                <a:cs typeface="Times New Roman" panose="02020603050405020304" pitchFamily="18" charset="0"/>
              </a:rPr>
              <a:t>, </a:t>
            </a:r>
            <a:r>
              <a:rPr lang="it-IT" sz="2800" i="1" u="none" strike="noStrike" baseline="0" dirty="0">
                <a:latin typeface="Times New Roman" panose="02020603050405020304" pitchFamily="18" charset="0"/>
                <a:cs typeface="Times New Roman" panose="02020603050405020304" pitchFamily="18" charset="0"/>
              </a:rPr>
              <a:t>1996</a:t>
            </a:r>
          </a:p>
          <a:p>
            <a:pPr algn="ctr"/>
            <a:endParaRPr lang="it-IT" sz="2800" dirty="0">
              <a:latin typeface="Times New Roman" panose="02020603050405020304" pitchFamily="18" charset="0"/>
              <a:cs typeface="Times New Roman" panose="02020603050405020304" pitchFamily="18" charset="0"/>
            </a:endParaRPr>
          </a:p>
          <a:p>
            <a:pPr algn="ctr"/>
            <a:r>
              <a:rPr lang="it-IT" sz="2800" dirty="0">
                <a:latin typeface="Times New Roman" panose="02020603050405020304" pitchFamily="18" charset="0"/>
                <a:cs typeface="Times New Roman" panose="02020603050405020304" pitchFamily="18" charset="0"/>
              </a:rPr>
              <a:t>P</a:t>
            </a:r>
            <a:r>
              <a:rPr lang="it-IT" sz="2800" i="0" u="none" strike="noStrike" baseline="0" dirty="0">
                <a:latin typeface="Times New Roman" panose="02020603050405020304" pitchFamily="18" charset="0"/>
                <a:cs typeface="Times New Roman" panose="02020603050405020304" pitchFamily="18" charset="0"/>
              </a:rPr>
              <a:t>er riuscire nei suoi </a:t>
            </a:r>
            <a:r>
              <a:rPr lang="it-IT" sz="2800" b="1" i="0" u="sng" strike="noStrike" baseline="0" dirty="0">
                <a:latin typeface="Times New Roman" panose="02020603050405020304" pitchFamily="18" charset="0"/>
                <a:cs typeface="Times New Roman" panose="02020603050405020304" pitchFamily="18" charset="0"/>
              </a:rPr>
              <a:t>compiti</a:t>
            </a:r>
            <a:r>
              <a:rPr lang="it-IT" sz="2800" dirty="0">
                <a:latin typeface="Times New Roman" panose="02020603050405020304" pitchFamily="18" charset="0"/>
                <a:cs typeface="Times New Roman" panose="02020603050405020304" pitchFamily="18" charset="0"/>
              </a:rPr>
              <a:t> </a:t>
            </a:r>
            <a:r>
              <a:rPr lang="it-IT" sz="2800" i="1" u="none" strike="noStrike" baseline="0" dirty="0">
                <a:latin typeface="Times New Roman" panose="02020603050405020304" pitchFamily="18" charset="0"/>
                <a:cs typeface="Times New Roman" panose="02020603050405020304" pitchFamily="18" charset="0"/>
              </a:rPr>
              <a:t>l’educazione deve offrire simultaneamente le </a:t>
            </a:r>
            <a:r>
              <a:rPr lang="it-IT" sz="2800" b="1" i="1" u="sng" strike="noStrike" baseline="0" dirty="0">
                <a:latin typeface="Times New Roman" panose="02020603050405020304" pitchFamily="18" charset="0"/>
                <a:cs typeface="Times New Roman" panose="02020603050405020304" pitchFamily="18" charset="0"/>
              </a:rPr>
              <a:t>mappe</a:t>
            </a:r>
            <a:r>
              <a:rPr lang="it-IT" sz="2800" i="1" u="none" strike="noStrike" baseline="0" dirty="0">
                <a:latin typeface="Times New Roman" panose="02020603050405020304" pitchFamily="18" charset="0"/>
                <a:cs typeface="Times New Roman" panose="02020603050405020304" pitchFamily="18" charset="0"/>
              </a:rPr>
              <a:t> di un mondo complesso in perenne agitazione e la </a:t>
            </a:r>
            <a:r>
              <a:rPr lang="it-IT" sz="2800" b="1" i="1" u="sng" strike="noStrike" baseline="0" dirty="0">
                <a:latin typeface="Times New Roman" panose="02020603050405020304" pitchFamily="18" charset="0"/>
                <a:cs typeface="Times New Roman" panose="02020603050405020304" pitchFamily="18" charset="0"/>
              </a:rPr>
              <a:t>bussola</a:t>
            </a:r>
            <a:r>
              <a:rPr lang="it-IT" sz="2800" i="1" u="none" strike="noStrike" baseline="0" dirty="0">
                <a:latin typeface="Times New Roman" panose="02020603050405020304" pitchFamily="18" charset="0"/>
                <a:cs typeface="Times New Roman" panose="02020603050405020304" pitchFamily="18" charset="0"/>
              </a:rPr>
              <a:t> che consenta agli individui di trovarvi la propria </a:t>
            </a:r>
            <a:r>
              <a:rPr lang="it-IT" sz="2800" b="1" i="1" u="sng" strike="noStrike" baseline="0" dirty="0">
                <a:latin typeface="Times New Roman" panose="02020603050405020304" pitchFamily="18" charset="0"/>
                <a:cs typeface="Times New Roman" panose="02020603050405020304" pitchFamily="18" charset="0"/>
              </a:rPr>
              <a:t>rotta</a:t>
            </a:r>
            <a:r>
              <a:rPr lang="it-IT" sz="2800" i="1" u="none" strike="noStrike" baseline="0" dirty="0">
                <a:latin typeface="Times New Roman" panose="02020603050405020304" pitchFamily="18" charset="0"/>
                <a:cs typeface="Times New Roman" panose="02020603050405020304" pitchFamily="18" charset="0"/>
              </a:rPr>
              <a:t>, organizzandosi attorno ai seguenti </a:t>
            </a:r>
            <a:r>
              <a:rPr lang="it-IT" sz="2800" b="1" i="1" u="sng" strike="noStrike" baseline="0" dirty="0">
                <a:latin typeface="Times New Roman" panose="02020603050405020304" pitchFamily="18" charset="0"/>
                <a:cs typeface="Times New Roman" panose="02020603050405020304" pitchFamily="18" charset="0"/>
              </a:rPr>
              <a:t>quattro</a:t>
            </a:r>
            <a:r>
              <a:rPr lang="it-IT" sz="2800" i="1" u="none" strike="noStrike" baseline="0" dirty="0">
                <a:latin typeface="Times New Roman" panose="02020603050405020304" pitchFamily="18" charset="0"/>
                <a:cs typeface="Times New Roman" panose="02020603050405020304" pitchFamily="18" charset="0"/>
              </a:rPr>
              <a:t> pilastri dell’educazione: </a:t>
            </a:r>
          </a:p>
          <a:p>
            <a:pPr algn="ctr"/>
            <a:r>
              <a:rPr lang="it-IT" sz="2800" i="1" u="none" strike="noStrike" baseline="0" dirty="0">
                <a:solidFill>
                  <a:srgbClr val="000000"/>
                </a:solidFill>
                <a:latin typeface="Times New Roman" panose="02020603050405020304" pitchFamily="18" charset="0"/>
                <a:cs typeface="Times New Roman" panose="02020603050405020304" pitchFamily="18" charset="0"/>
              </a:rPr>
              <a:t>imparare a </a:t>
            </a:r>
            <a:r>
              <a:rPr lang="it-IT" sz="2800" b="1" i="1" u="sng" strike="noStrike" baseline="0" dirty="0">
                <a:solidFill>
                  <a:srgbClr val="000000"/>
                </a:solidFill>
                <a:latin typeface="Times New Roman" panose="02020603050405020304" pitchFamily="18" charset="0"/>
                <a:cs typeface="Times New Roman" panose="02020603050405020304" pitchFamily="18" charset="0"/>
              </a:rPr>
              <a:t>conoscere</a:t>
            </a:r>
            <a:r>
              <a:rPr lang="it-IT" sz="2800" i="1" u="none" strike="noStrike" baseline="0" dirty="0">
                <a:solidFill>
                  <a:srgbClr val="000000"/>
                </a:solidFill>
                <a:latin typeface="Times New Roman" panose="02020603050405020304" pitchFamily="18" charset="0"/>
                <a:cs typeface="Times New Roman" panose="02020603050405020304" pitchFamily="18" charset="0"/>
              </a:rPr>
              <a:t>; imparare a </a:t>
            </a:r>
            <a:r>
              <a:rPr lang="it-IT" sz="2800" b="1" i="1" u="sng" strike="noStrike" baseline="0" dirty="0">
                <a:solidFill>
                  <a:srgbClr val="000000"/>
                </a:solidFill>
                <a:latin typeface="Times New Roman" panose="02020603050405020304" pitchFamily="18" charset="0"/>
                <a:cs typeface="Times New Roman" panose="02020603050405020304" pitchFamily="18" charset="0"/>
              </a:rPr>
              <a:t>fare</a:t>
            </a:r>
            <a:r>
              <a:rPr lang="it-IT" sz="2800" i="1" u="none" strike="noStrike" baseline="0" dirty="0">
                <a:solidFill>
                  <a:srgbClr val="000000"/>
                </a:solidFill>
                <a:latin typeface="Times New Roman" panose="02020603050405020304" pitchFamily="18" charset="0"/>
                <a:cs typeface="Times New Roman" panose="02020603050405020304" pitchFamily="18" charset="0"/>
              </a:rPr>
              <a:t>; </a:t>
            </a:r>
          </a:p>
          <a:p>
            <a:pPr algn="ctr"/>
            <a:r>
              <a:rPr lang="it-IT" sz="2800" i="1" u="none" strike="noStrike" baseline="0" dirty="0">
                <a:solidFill>
                  <a:srgbClr val="000000"/>
                </a:solidFill>
                <a:latin typeface="Times New Roman" panose="02020603050405020304" pitchFamily="18" charset="0"/>
                <a:cs typeface="Times New Roman" panose="02020603050405020304" pitchFamily="18" charset="0"/>
              </a:rPr>
              <a:t>imparare a </a:t>
            </a:r>
            <a:r>
              <a:rPr lang="it-IT" sz="2800" b="1" i="1" u="sng" strike="noStrike" baseline="0" dirty="0">
                <a:solidFill>
                  <a:srgbClr val="000000"/>
                </a:solidFill>
                <a:latin typeface="Times New Roman" panose="02020603050405020304" pitchFamily="18" charset="0"/>
                <a:cs typeface="Times New Roman" panose="02020603050405020304" pitchFamily="18" charset="0"/>
              </a:rPr>
              <a:t>vivere</a:t>
            </a:r>
            <a:r>
              <a:rPr lang="it-IT" sz="2800" i="1" u="none" strike="noStrike" baseline="0" dirty="0">
                <a:solidFill>
                  <a:srgbClr val="000000"/>
                </a:solidFill>
                <a:latin typeface="Times New Roman" panose="02020603050405020304" pitchFamily="18" charset="0"/>
                <a:cs typeface="Times New Roman" panose="02020603050405020304" pitchFamily="18" charset="0"/>
              </a:rPr>
              <a:t> insieme; imparare a </a:t>
            </a:r>
            <a:r>
              <a:rPr lang="it-IT" sz="2800" b="1" i="1" u="sng" strike="noStrike" baseline="0" dirty="0">
                <a:solidFill>
                  <a:srgbClr val="000000"/>
                </a:solidFill>
                <a:latin typeface="Times New Roman" panose="02020603050405020304" pitchFamily="18" charset="0"/>
                <a:cs typeface="Times New Roman" panose="02020603050405020304" pitchFamily="18" charset="0"/>
              </a:rPr>
              <a:t>essere</a:t>
            </a:r>
            <a:r>
              <a:rPr lang="it-IT" sz="2800" i="1" dirty="0">
                <a:solidFill>
                  <a:srgbClr val="000000"/>
                </a:solidFill>
                <a:latin typeface="Times New Roman" panose="02020603050405020304" pitchFamily="18" charset="0"/>
                <a:cs typeface="Times New Roman" panose="02020603050405020304" pitchFamily="18" charset="0"/>
              </a:rPr>
              <a:t>. </a:t>
            </a:r>
          </a:p>
          <a:p>
            <a:pPr algn="ctr"/>
            <a:endParaRPr lang="it-IT" sz="2800" dirty="0">
              <a:latin typeface="Times New Roman" panose="02020603050405020304" pitchFamily="18" charset="0"/>
              <a:cs typeface="Times New Roman" panose="02020603050405020304" pitchFamily="18" charset="0"/>
            </a:endParaRPr>
          </a:p>
          <a:p>
            <a:pPr algn="ctr"/>
            <a:r>
              <a:rPr lang="it-IT" sz="2800" dirty="0">
                <a:latin typeface="Times New Roman" panose="02020603050405020304" pitchFamily="18" charset="0"/>
                <a:cs typeface="Times New Roman" panose="02020603050405020304" pitchFamily="18" charset="0"/>
              </a:rPr>
              <a:t>O</a:t>
            </a:r>
            <a:r>
              <a:rPr lang="it-IT" sz="2800" u="none" strike="noStrike" baseline="0" dirty="0">
                <a:latin typeface="Times New Roman" panose="02020603050405020304" pitchFamily="18" charset="0"/>
                <a:cs typeface="Times New Roman" panose="02020603050405020304" pitchFamily="18" charset="0"/>
              </a:rPr>
              <a:t>gni insegnante deve porsi </a:t>
            </a:r>
            <a:r>
              <a:rPr lang="it-IT" sz="2800" b="1" u="sng" strike="noStrike" baseline="0" dirty="0">
                <a:latin typeface="Times New Roman" panose="02020603050405020304" pitchFamily="18" charset="0"/>
                <a:cs typeface="Times New Roman" panose="02020603050405020304" pitchFamily="18" charset="0"/>
              </a:rPr>
              <a:t>tre</a:t>
            </a:r>
            <a:r>
              <a:rPr lang="it-IT" sz="2800" u="none" strike="noStrike" baseline="0" dirty="0">
                <a:latin typeface="Times New Roman" panose="02020603050405020304" pitchFamily="18" charset="0"/>
                <a:cs typeface="Times New Roman" panose="02020603050405020304" pitchFamily="18" charset="0"/>
              </a:rPr>
              <a:t> obiettivi fondamentali</a:t>
            </a:r>
          </a:p>
          <a:p>
            <a:pPr marL="457200" indent="-457200">
              <a:buFont typeface="Wingdings" panose="05000000000000000000" pitchFamily="2" charset="2"/>
              <a:buChar char="§"/>
            </a:pPr>
            <a:r>
              <a:rPr lang="it-IT" sz="2800" dirty="0">
                <a:latin typeface="Times New Roman" panose="02020603050405020304" pitchFamily="18" charset="0"/>
                <a:cs typeface="Times New Roman" panose="02020603050405020304" pitchFamily="18" charset="0"/>
              </a:rPr>
              <a:t>a</a:t>
            </a:r>
            <a:r>
              <a:rPr lang="it-IT" sz="2800" i="0" u="none" strike="noStrike" baseline="0" dirty="0">
                <a:latin typeface="Times New Roman" panose="02020603050405020304" pitchFamily="18" charset="0"/>
                <a:cs typeface="Times New Roman" panose="02020603050405020304" pitchFamily="18" charset="0"/>
              </a:rPr>
              <a:t>iutare gli alunni a crescere come </a:t>
            </a:r>
            <a:r>
              <a:rPr lang="it-IT" sz="2800" b="1" i="0" u="sng" strike="noStrike" baseline="0" dirty="0">
                <a:latin typeface="Times New Roman" panose="02020603050405020304" pitchFamily="18" charset="0"/>
                <a:cs typeface="Times New Roman" panose="02020603050405020304" pitchFamily="18" charset="0"/>
              </a:rPr>
              <a:t>persone</a:t>
            </a:r>
          </a:p>
          <a:p>
            <a:pPr marL="457200" indent="-457200">
              <a:buFont typeface="Wingdings" panose="05000000000000000000" pitchFamily="2" charset="2"/>
              <a:buChar char="§"/>
            </a:pPr>
            <a:r>
              <a:rPr lang="it-IT" sz="2800" i="0" u="none" strike="noStrike" baseline="0" dirty="0">
                <a:latin typeface="Times New Roman" panose="02020603050405020304" pitchFamily="18" charset="0"/>
                <a:cs typeface="Times New Roman" panose="02020603050405020304" pitchFamily="18" charset="0"/>
              </a:rPr>
              <a:t>aiutare gli alunni a crescere </a:t>
            </a:r>
            <a:r>
              <a:rPr lang="it-IT" sz="2800" b="1" i="0" u="sng" strike="noStrike" baseline="0" dirty="0">
                <a:latin typeface="Times New Roman" panose="02020603050405020304" pitchFamily="18" charset="0"/>
                <a:cs typeface="Times New Roman" panose="02020603050405020304" pitchFamily="18" charset="0"/>
              </a:rPr>
              <a:t>intellettualmente</a:t>
            </a:r>
            <a:r>
              <a:rPr lang="it-IT" sz="2800" i="0" u="none" strike="noStrike" baseline="0" dirty="0">
                <a:latin typeface="Times New Roman" panose="02020603050405020304" pitchFamily="18" charset="0"/>
                <a:cs typeface="Times New Roman" panose="02020603050405020304" pitchFamily="18" charset="0"/>
              </a:rPr>
              <a:t> e </a:t>
            </a:r>
            <a:r>
              <a:rPr lang="it-IT" sz="2800" b="1" i="0" u="sng" strike="noStrike" baseline="0" dirty="0">
                <a:latin typeface="Times New Roman" panose="02020603050405020304" pitchFamily="18" charset="0"/>
                <a:cs typeface="Times New Roman" panose="02020603050405020304" pitchFamily="18" charset="0"/>
              </a:rPr>
              <a:t>culturalmente</a:t>
            </a:r>
            <a:r>
              <a:rPr lang="it-IT" sz="2800" i="0" u="none" strike="noStrike" baseline="0" dirty="0">
                <a:latin typeface="Times New Roman" panose="02020603050405020304" pitchFamily="18" charset="0"/>
                <a:cs typeface="Times New Roman" panose="02020603050405020304" pitchFamily="18" charset="0"/>
              </a:rPr>
              <a:t> </a:t>
            </a:r>
          </a:p>
          <a:p>
            <a:pPr marL="457200" indent="-457200" algn="just">
              <a:buFont typeface="Wingdings" panose="05000000000000000000" pitchFamily="2" charset="2"/>
              <a:buChar char="§"/>
            </a:pPr>
            <a:r>
              <a:rPr lang="it-IT" sz="2800" dirty="0">
                <a:latin typeface="Times New Roman" panose="02020603050405020304" pitchFamily="18" charset="0"/>
                <a:cs typeface="Times New Roman" panose="02020603050405020304" pitchFamily="18" charset="0"/>
              </a:rPr>
              <a:t>o</a:t>
            </a:r>
            <a:r>
              <a:rPr lang="it-IT" sz="2800" i="0" u="none" strike="noStrike" baseline="0" dirty="0">
                <a:latin typeface="Times New Roman" panose="02020603050405020304" pitchFamily="18" charset="0"/>
                <a:cs typeface="Times New Roman" panose="02020603050405020304" pitchFamily="18" charset="0"/>
              </a:rPr>
              <a:t>ttenere il loro spontaneo </a:t>
            </a:r>
            <a:r>
              <a:rPr lang="it-IT" sz="2800" b="1" i="0" u="sng" strike="noStrike" baseline="0" dirty="0">
                <a:latin typeface="Times New Roman" panose="02020603050405020304" pitchFamily="18" charset="0"/>
                <a:cs typeface="Times New Roman" panose="02020603050405020304" pitchFamily="18" charset="0"/>
              </a:rPr>
              <a:t>coinvolgimento</a:t>
            </a:r>
            <a:r>
              <a:rPr lang="it-IT" sz="2800" i="0" u="none" strike="noStrike" baseline="0" dirty="0">
                <a:latin typeface="Times New Roman" panose="02020603050405020304" pitchFamily="18" charset="0"/>
                <a:cs typeface="Times New Roman" panose="02020603050405020304" pitchFamily="18" charset="0"/>
              </a:rPr>
              <a:t> nell’ apprendimento ovvero </a:t>
            </a:r>
            <a:r>
              <a:rPr lang="it-IT" sz="2800" b="1" u="sng" strike="noStrike" baseline="0" dirty="0">
                <a:latin typeface="Times New Roman" panose="02020603050405020304" pitchFamily="18" charset="0"/>
                <a:cs typeface="Times New Roman" panose="02020603050405020304" pitchFamily="18" charset="0"/>
              </a:rPr>
              <a:t>motivarli</a:t>
            </a:r>
            <a:r>
              <a:rPr lang="it-IT" sz="2800" u="none" strike="noStrike" baseline="0" dirty="0">
                <a:latin typeface="Times New Roman" panose="02020603050405020304" pitchFamily="18" charset="0"/>
                <a:cs typeface="Times New Roman" panose="02020603050405020304" pitchFamily="18" charset="0"/>
              </a:rPr>
              <a:t> </a:t>
            </a:r>
            <a:endParaRPr lang="it-IT" sz="2800" i="0" u="none" strike="noStrike"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96831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662D1600-DA17-3327-163D-9FE3A1408EF1}"/>
              </a:ext>
            </a:extLst>
          </p:cNvPr>
          <p:cNvSpPr txBox="1"/>
          <p:nvPr/>
        </p:nvSpPr>
        <p:spPr>
          <a:xfrm>
            <a:off x="630621" y="236483"/>
            <a:ext cx="11114689" cy="6201698"/>
          </a:xfrm>
          <a:prstGeom prst="rect">
            <a:avLst/>
          </a:prstGeom>
          <a:noFill/>
        </p:spPr>
        <p:txBody>
          <a:bodyPr wrap="square">
            <a:spAutoFit/>
          </a:bodyPr>
          <a:lstStyle/>
          <a:p>
            <a:pPr algn="l"/>
            <a:endParaRPr lang="it-IT" sz="900" b="0" i="0" u="none" strike="noStrike" baseline="0" dirty="0">
              <a:solidFill>
                <a:srgbClr val="000000"/>
              </a:solidFill>
              <a:latin typeface="Arial" panose="020B0604020202020204" pitchFamily="34" charset="0"/>
            </a:endParaRPr>
          </a:p>
          <a:p>
            <a:pPr algn="ctr"/>
            <a:r>
              <a:rPr lang="it-IT" sz="2800" i="0" u="none" strike="noStrike" baseline="0" dirty="0">
                <a:latin typeface="Times New Roman" panose="02020603050405020304" pitchFamily="18" charset="0"/>
                <a:cs typeface="Times New Roman" panose="02020603050405020304" pitchFamily="18" charset="0"/>
              </a:rPr>
              <a:t>oltre alle competenze </a:t>
            </a:r>
            <a:r>
              <a:rPr lang="it-IT" sz="2800" b="1" u="sng" strike="noStrike" baseline="0" dirty="0">
                <a:latin typeface="Times New Roman" panose="02020603050405020304" pitchFamily="18" charset="0"/>
                <a:cs typeface="Times New Roman" panose="02020603050405020304" pitchFamily="18" charset="0"/>
              </a:rPr>
              <a:t>culturali</a:t>
            </a:r>
            <a:r>
              <a:rPr lang="it-IT" sz="2800" i="1" u="none" strike="noStrike" baseline="0" dirty="0">
                <a:latin typeface="Times New Roman" panose="02020603050405020304" pitchFamily="18" charset="0"/>
                <a:cs typeface="Times New Roman" panose="02020603050405020304" pitchFamily="18" charset="0"/>
              </a:rPr>
              <a:t>,</a:t>
            </a:r>
            <a:r>
              <a:rPr lang="it-IT" sz="2800" b="1" i="1" u="none" strike="noStrike" baseline="0" dirty="0">
                <a:latin typeface="Times New Roman" panose="02020603050405020304" pitchFamily="18" charset="0"/>
                <a:cs typeface="Times New Roman" panose="02020603050405020304" pitchFamily="18" charset="0"/>
              </a:rPr>
              <a:t> </a:t>
            </a:r>
            <a:r>
              <a:rPr lang="it-IT" sz="2800" b="1" u="sng" strike="noStrike" baseline="0" dirty="0">
                <a:latin typeface="Times New Roman" panose="02020603050405020304" pitchFamily="18" charset="0"/>
                <a:cs typeface="Times New Roman" panose="02020603050405020304" pitchFamily="18" charset="0"/>
              </a:rPr>
              <a:t>pedagogiche</a:t>
            </a:r>
            <a:r>
              <a:rPr lang="it-IT" sz="2800" u="none" strike="noStrike" baseline="0" dirty="0">
                <a:latin typeface="Times New Roman" panose="02020603050405020304" pitchFamily="18" charset="0"/>
                <a:cs typeface="Times New Roman" panose="02020603050405020304" pitchFamily="18" charset="0"/>
              </a:rPr>
              <a:t>,</a:t>
            </a:r>
            <a:r>
              <a:rPr lang="it-IT" sz="2800" b="1" u="none" strike="noStrike" baseline="0" dirty="0">
                <a:latin typeface="Times New Roman" panose="02020603050405020304" pitchFamily="18" charset="0"/>
                <a:cs typeface="Times New Roman" panose="02020603050405020304" pitchFamily="18" charset="0"/>
              </a:rPr>
              <a:t> </a:t>
            </a:r>
            <a:r>
              <a:rPr lang="it-IT" sz="2800" b="1" u="sng" strike="noStrike" baseline="0" dirty="0">
                <a:latin typeface="Times New Roman" panose="02020603050405020304" pitchFamily="18" charset="0"/>
                <a:cs typeface="Times New Roman" panose="02020603050405020304" pitchFamily="18" charset="0"/>
              </a:rPr>
              <a:t>didattiche</a:t>
            </a:r>
            <a:r>
              <a:rPr lang="it-IT" sz="2800" dirty="0">
                <a:latin typeface="Times New Roman" panose="02020603050405020304" pitchFamily="18" charset="0"/>
                <a:cs typeface="Times New Roman" panose="02020603050405020304" pitchFamily="18" charset="0"/>
              </a:rPr>
              <a:t>, </a:t>
            </a:r>
            <a:r>
              <a:rPr lang="it-IT" sz="2800" b="1" u="sng" strike="noStrike" baseline="0" dirty="0">
                <a:latin typeface="Times New Roman" panose="02020603050405020304" pitchFamily="18" charset="0"/>
                <a:cs typeface="Times New Roman" panose="02020603050405020304" pitchFamily="18" charset="0"/>
              </a:rPr>
              <a:t>psicologiche</a:t>
            </a:r>
            <a:r>
              <a:rPr lang="it-IT" sz="2800" b="1" u="none" strike="noStrike" baseline="0" dirty="0">
                <a:latin typeface="Times New Roman" panose="02020603050405020304" pitchFamily="18" charset="0"/>
                <a:cs typeface="Times New Roman" panose="02020603050405020304" pitchFamily="18" charset="0"/>
              </a:rPr>
              <a:t>, </a:t>
            </a:r>
          </a:p>
          <a:p>
            <a:pPr algn="ctr"/>
            <a:r>
              <a:rPr lang="it-IT" sz="2800" i="0" u="none" strike="noStrike" baseline="0" dirty="0">
                <a:latin typeface="Times New Roman" panose="02020603050405020304" pitchFamily="18" charset="0"/>
                <a:cs typeface="Times New Roman" panose="02020603050405020304" pitchFamily="18" charset="0"/>
              </a:rPr>
              <a:t>ben </a:t>
            </a:r>
            <a:r>
              <a:rPr lang="it-IT" sz="2800" b="1" i="0" u="sng" strike="noStrike" baseline="0" dirty="0">
                <a:latin typeface="Times New Roman" panose="02020603050405020304" pitchFamily="18" charset="0"/>
                <a:cs typeface="Times New Roman" panose="02020603050405020304" pitchFamily="18" charset="0"/>
              </a:rPr>
              <a:t>integrate</a:t>
            </a:r>
            <a:r>
              <a:rPr lang="it-IT" sz="2800" i="0" u="none" strike="noStrike" baseline="0" dirty="0">
                <a:latin typeface="Times New Roman" panose="02020603050405020304" pitchFamily="18" charset="0"/>
                <a:cs typeface="Times New Roman" panose="02020603050405020304" pitchFamily="18" charset="0"/>
              </a:rPr>
              <a:t> fra loro, è necessaria </a:t>
            </a:r>
            <a:r>
              <a:rPr lang="it-IT" sz="2800" b="1" i="0" u="sng" strike="noStrike" baseline="0" dirty="0">
                <a:latin typeface="Times New Roman" panose="02020603050405020304" pitchFamily="18" charset="0"/>
                <a:cs typeface="Times New Roman" panose="02020603050405020304" pitchFamily="18" charset="0"/>
              </a:rPr>
              <a:t>anche</a:t>
            </a:r>
            <a:r>
              <a:rPr lang="it-IT" sz="2800" i="0" u="none" strike="noStrike" baseline="0" dirty="0">
                <a:latin typeface="Times New Roman" panose="02020603050405020304" pitchFamily="18" charset="0"/>
                <a:cs typeface="Times New Roman" panose="02020603050405020304" pitchFamily="18" charset="0"/>
              </a:rPr>
              <a:t> la presenza di </a:t>
            </a:r>
            <a:r>
              <a:rPr lang="it-IT" sz="2800" b="1" i="0" u="sng" strike="noStrike" baseline="0" dirty="0">
                <a:latin typeface="Times New Roman" panose="02020603050405020304" pitchFamily="18" charset="0"/>
                <a:cs typeface="Times New Roman" panose="02020603050405020304" pitchFamily="18" charset="0"/>
              </a:rPr>
              <a:t>motivazioni</a:t>
            </a:r>
            <a:r>
              <a:rPr lang="it-IT" sz="2800" b="1" i="0" u="none" strike="noStrike" baseline="0" dirty="0">
                <a:latin typeface="Times New Roman" panose="02020603050405020304" pitchFamily="18" charset="0"/>
                <a:cs typeface="Times New Roman" panose="02020603050405020304" pitchFamily="18" charset="0"/>
              </a:rPr>
              <a:t> </a:t>
            </a:r>
            <a:r>
              <a:rPr lang="it-IT" sz="2800" i="0" u="none" strike="noStrike" baseline="0" dirty="0">
                <a:latin typeface="Times New Roman" panose="02020603050405020304" pitchFamily="18" charset="0"/>
                <a:cs typeface="Times New Roman" panose="02020603050405020304" pitchFamily="18" charset="0"/>
              </a:rPr>
              <a:t>e  </a:t>
            </a:r>
            <a:r>
              <a:rPr lang="it-IT" sz="2800" b="1" i="0" u="sng" strike="noStrike" baseline="0" dirty="0">
                <a:latin typeface="Times New Roman" panose="02020603050405020304" pitchFamily="18" charset="0"/>
                <a:cs typeface="Times New Roman" panose="02020603050405020304" pitchFamily="18" charset="0"/>
              </a:rPr>
              <a:t>disponibilità</a:t>
            </a:r>
            <a:r>
              <a:rPr lang="it-IT" sz="2800" dirty="0">
                <a:latin typeface="Times New Roman" panose="02020603050405020304" pitchFamily="18" charset="0"/>
                <a:cs typeface="Times New Roman" panose="02020603050405020304" pitchFamily="18" charset="0"/>
              </a:rPr>
              <a:t>,</a:t>
            </a:r>
            <a:r>
              <a:rPr lang="it-IT" sz="2800" b="1" dirty="0">
                <a:latin typeface="Times New Roman" panose="02020603050405020304" pitchFamily="18" charset="0"/>
                <a:cs typeface="Times New Roman" panose="02020603050405020304" pitchFamily="18" charset="0"/>
              </a:rPr>
              <a:t> </a:t>
            </a:r>
            <a:r>
              <a:rPr lang="it-IT" sz="2800" i="0" u="none" strike="noStrike" baseline="0" dirty="0">
                <a:latin typeface="Times New Roman" panose="02020603050405020304" pitchFamily="18" charset="0"/>
                <a:cs typeface="Times New Roman" panose="02020603050405020304" pitchFamily="18" charset="0"/>
              </a:rPr>
              <a:t>che si concretizzano nella </a:t>
            </a:r>
            <a:r>
              <a:rPr lang="it-IT" sz="2800" b="1" i="0" u="sng" strike="noStrike" baseline="0" dirty="0">
                <a:latin typeface="Times New Roman" panose="02020603050405020304" pitchFamily="18" charset="0"/>
                <a:cs typeface="Times New Roman" panose="02020603050405020304" pitchFamily="18" charset="0"/>
              </a:rPr>
              <a:t>qualità dei rapporti </a:t>
            </a:r>
          </a:p>
          <a:p>
            <a:pPr algn="ctr"/>
            <a:r>
              <a:rPr lang="it-IT" sz="2800" i="0" u="none" strike="noStrike" baseline="0" dirty="0">
                <a:latin typeface="Times New Roman" panose="02020603050405020304" pitchFamily="18" charset="0"/>
                <a:cs typeface="Times New Roman" panose="02020603050405020304" pitchFamily="18" charset="0"/>
              </a:rPr>
              <a:t>che un insegnante riesce a stabilire con i propri alunni </a:t>
            </a:r>
          </a:p>
          <a:p>
            <a:pPr algn="ctr"/>
            <a:r>
              <a:rPr lang="it-IT" sz="2800" i="0" u="none" strike="noStrike" baseline="0" dirty="0">
                <a:latin typeface="Times New Roman" panose="02020603050405020304" pitchFamily="18" charset="0"/>
                <a:cs typeface="Times New Roman" panose="02020603050405020304" pitchFamily="18" charset="0"/>
              </a:rPr>
              <a:t>sia a livello di </a:t>
            </a:r>
            <a:r>
              <a:rPr lang="it-IT" sz="2800" b="1" i="0" u="sng" strike="noStrike" baseline="0" dirty="0">
                <a:latin typeface="Times New Roman" panose="02020603050405020304" pitchFamily="18" charset="0"/>
                <a:cs typeface="Times New Roman" panose="02020603050405020304" pitchFamily="18" charset="0"/>
              </a:rPr>
              <a:t>classe</a:t>
            </a:r>
            <a:r>
              <a:rPr lang="it-IT" sz="2800" i="0" u="none" strike="noStrike" baseline="0" dirty="0">
                <a:latin typeface="Times New Roman" panose="02020603050405020304" pitchFamily="18" charset="0"/>
                <a:cs typeface="Times New Roman" panose="02020603050405020304" pitchFamily="18" charset="0"/>
              </a:rPr>
              <a:t> sia a livello di </a:t>
            </a:r>
            <a:r>
              <a:rPr lang="it-IT" sz="2800" b="1" i="0" u="sng" strike="noStrike" baseline="0" dirty="0">
                <a:latin typeface="Times New Roman" panose="02020603050405020304" pitchFamily="18" charset="0"/>
                <a:cs typeface="Times New Roman" panose="02020603050405020304" pitchFamily="18" charset="0"/>
              </a:rPr>
              <a:t>singoli</a:t>
            </a:r>
          </a:p>
          <a:p>
            <a:pPr algn="ctr"/>
            <a:endParaRPr lang="it-IT" sz="2800" i="0" u="none" strike="noStrike" baseline="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it-IT" sz="2000" dirty="0">
                <a:latin typeface="Times New Roman" panose="02020603050405020304" pitchFamily="18" charset="0"/>
                <a:cs typeface="Times New Roman" panose="02020603050405020304" pitchFamily="18" charset="0"/>
              </a:rPr>
              <a:t>C</a:t>
            </a:r>
            <a:r>
              <a:rPr lang="it-IT" sz="2000" i="0" u="none" strike="noStrike" baseline="0" dirty="0">
                <a:latin typeface="Times New Roman" panose="02020603050405020304" pitchFamily="18" charset="0"/>
                <a:cs typeface="Times New Roman" panose="02020603050405020304" pitchFamily="18" charset="0"/>
              </a:rPr>
              <a:t>rescita esponenziale della </a:t>
            </a:r>
            <a:r>
              <a:rPr lang="it-IT" sz="2000" b="1" i="0" u="sng" strike="noStrike" baseline="0" dirty="0">
                <a:latin typeface="Times New Roman" panose="02020603050405020304" pitchFamily="18" charset="0"/>
                <a:cs typeface="Times New Roman" panose="02020603050405020304" pitchFamily="18" charset="0"/>
              </a:rPr>
              <a:t>qualità</a:t>
            </a:r>
            <a:r>
              <a:rPr lang="it-IT" sz="2000" i="0" u="none" strike="noStrike" baseline="0" dirty="0">
                <a:latin typeface="Times New Roman" panose="02020603050405020304" pitchFamily="18" charset="0"/>
                <a:cs typeface="Times New Roman" panose="02020603050405020304" pitchFamily="18" charset="0"/>
              </a:rPr>
              <a:t> dei bisogni formativi (non più conoscenze, ma abilità e competenze complesse</a:t>
            </a:r>
            <a:r>
              <a:rPr lang="it-IT" sz="2000" dirty="0">
                <a:latin typeface="Times New Roman" panose="02020603050405020304" pitchFamily="18" charset="0"/>
                <a:cs typeface="Times New Roman" panose="02020603050405020304" pitchFamily="18" charset="0"/>
              </a:rPr>
              <a:t>)</a:t>
            </a:r>
          </a:p>
          <a:p>
            <a:pPr marL="342900" indent="-342900" algn="just">
              <a:buFont typeface="Wingdings" panose="05000000000000000000" pitchFamily="2" charset="2"/>
              <a:buChar char="§"/>
            </a:pPr>
            <a:r>
              <a:rPr lang="it-IT" sz="2000" i="0" strike="noStrike" baseline="0" dirty="0">
                <a:latin typeface="Times New Roman" panose="02020603050405020304" pitchFamily="18" charset="0"/>
                <a:cs typeface="Times New Roman" panose="02020603050405020304" pitchFamily="18" charset="0"/>
              </a:rPr>
              <a:t>Refrattarietà</a:t>
            </a:r>
            <a:r>
              <a:rPr lang="it-IT" sz="2000" i="0" u="none" strike="noStrike" baseline="0" dirty="0">
                <a:latin typeface="Times New Roman" panose="02020603050405020304" pitchFamily="18" charset="0"/>
                <a:cs typeface="Times New Roman" panose="02020603050405020304" pitchFamily="18" charset="0"/>
              </a:rPr>
              <a:t> di strati sempre più ampi di popolazione anche giovanile a lasciarsi coinvolgere nei processi di </a:t>
            </a:r>
            <a:r>
              <a:rPr lang="it-IT" sz="2000" b="1" i="0" u="sng" strike="noStrike" baseline="0" dirty="0">
                <a:latin typeface="Times New Roman" panose="02020603050405020304" pitchFamily="18" charset="0"/>
                <a:cs typeface="Times New Roman" panose="02020603050405020304" pitchFamily="18" charset="0"/>
              </a:rPr>
              <a:t>scolarizzazione</a:t>
            </a:r>
            <a:r>
              <a:rPr lang="it-IT" sz="2000" i="0" u="none" strike="noStrike" baseline="0" dirty="0">
                <a:latin typeface="Times New Roman" panose="02020603050405020304" pitchFamily="18" charset="0"/>
                <a:cs typeface="Times New Roman" panose="02020603050405020304" pitchFamily="18" charset="0"/>
              </a:rPr>
              <a:t> (in Italia una elevata percentuale di giovani tra i 18 e i 24 anni abbandona la scuola senza diploma di scuola superiore o qualifica professionale) </a:t>
            </a:r>
            <a:endParaRPr lang="it-IT"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it-IT" sz="2000" i="0" u="none" strike="noStrike" baseline="0" dirty="0">
                <a:latin typeface="Times New Roman" panose="02020603050405020304" pitchFamily="18" charset="0"/>
                <a:cs typeface="Times New Roman" panose="02020603050405020304" pitchFamily="18" charset="0"/>
              </a:rPr>
              <a:t>Difficoltà nell’affrontare l’</a:t>
            </a:r>
            <a:r>
              <a:rPr lang="it-IT" sz="2000" b="1" i="0" u="sng" strike="noStrike" baseline="0" dirty="0">
                <a:latin typeface="Times New Roman" panose="02020603050405020304" pitchFamily="18" charset="0"/>
                <a:cs typeface="Times New Roman" panose="02020603050405020304" pitchFamily="18" charset="0"/>
              </a:rPr>
              <a:t>intreccio</a:t>
            </a:r>
            <a:r>
              <a:rPr lang="it-IT" sz="2000" i="0" u="none" strike="noStrike" baseline="0" dirty="0">
                <a:latin typeface="Times New Roman" panose="02020603050405020304" pitchFamily="18" charset="0"/>
                <a:cs typeface="Times New Roman" panose="02020603050405020304" pitchFamily="18" charset="0"/>
              </a:rPr>
              <a:t> tra la cultura generale</a:t>
            </a:r>
            <a:r>
              <a:rPr lang="it-IT" sz="2000" dirty="0">
                <a:latin typeface="Times New Roman" panose="02020603050405020304" pitchFamily="18" charset="0"/>
                <a:cs typeface="Times New Roman" panose="02020603050405020304" pitchFamily="18" charset="0"/>
              </a:rPr>
              <a:t>,</a:t>
            </a:r>
            <a:r>
              <a:rPr lang="it-IT" sz="2000" i="0" u="none" strike="noStrike" baseline="0" dirty="0">
                <a:latin typeface="Times New Roman" panose="02020603050405020304" pitchFamily="18" charset="0"/>
                <a:cs typeface="Times New Roman" panose="02020603050405020304" pitchFamily="18" charset="0"/>
              </a:rPr>
              <a:t> identificata per lo più con quella umanistica- classica, e la cultura scientifica, tecnica e tecnologica </a:t>
            </a:r>
            <a:r>
              <a:rPr lang="it-IT" sz="2000" u="none" strike="noStrike" baseline="0" dirty="0">
                <a:latin typeface="Times New Roman" panose="02020603050405020304" pitchFamily="18" charset="0"/>
                <a:cs typeface="Times New Roman" panose="02020603050405020304" pitchFamily="18" charset="0"/>
              </a:rPr>
              <a:t>(bassa percentuale di laureati nelle discipline scientifiche)</a:t>
            </a:r>
          </a:p>
          <a:p>
            <a:pPr marL="342900" indent="-342900" algn="just">
              <a:buFont typeface="Wingdings" panose="05000000000000000000" pitchFamily="2" charset="2"/>
              <a:buChar char="§"/>
            </a:pPr>
            <a:r>
              <a:rPr lang="it-IT" sz="2000" b="0" i="0" dirty="0">
                <a:latin typeface="Times New Roman" panose="02020603050405020304" pitchFamily="18" charset="0"/>
                <a:cs typeface="Times New Roman" panose="02020603050405020304" pitchFamily="18" charset="0"/>
              </a:rPr>
              <a:t>R</a:t>
            </a:r>
            <a:r>
              <a:rPr lang="it-IT" sz="2000" b="0" i="0" u="none" strike="noStrike" baseline="0" dirty="0">
                <a:latin typeface="Times New Roman" panose="02020603050405020304" pitchFamily="18" charset="0"/>
                <a:cs typeface="Times New Roman" panose="02020603050405020304" pitchFamily="18" charset="0"/>
              </a:rPr>
              <a:t>itardo con cui la ricerca pedagogica e didattica si misura con il tema della </a:t>
            </a:r>
            <a:r>
              <a:rPr lang="it-IT" sz="2000" b="1" i="0" u="sng" strike="noStrike" baseline="0" dirty="0">
                <a:latin typeface="Times New Roman" panose="02020603050405020304" pitchFamily="18" charset="0"/>
                <a:cs typeface="Times New Roman" panose="02020603050405020304" pitchFamily="18" charset="0"/>
              </a:rPr>
              <a:t>crisi della parola scritta sequenzialmente organizzata</a:t>
            </a:r>
            <a:r>
              <a:rPr lang="it-IT" sz="2000" dirty="0">
                <a:latin typeface="Times New Roman" panose="02020603050405020304" pitchFamily="18" charset="0"/>
                <a:cs typeface="Times New Roman" panose="02020603050405020304" pitchFamily="18" charset="0"/>
              </a:rPr>
              <a:t>,</a:t>
            </a:r>
            <a:r>
              <a:rPr lang="it-IT" sz="2000" i="0" u="none" strike="noStrike" baseline="0" dirty="0">
                <a:latin typeface="Times New Roman" panose="02020603050405020304" pitchFamily="18" charset="0"/>
                <a:cs typeface="Times New Roman" panose="02020603050405020304" pitchFamily="18" charset="0"/>
              </a:rPr>
              <a:t> </a:t>
            </a:r>
            <a:r>
              <a:rPr lang="it-IT" sz="2000" b="0" i="0" u="none" strike="noStrike" baseline="0" dirty="0">
                <a:latin typeface="Times New Roman" panose="02020603050405020304" pitchFamily="18" charset="0"/>
                <a:cs typeface="Times New Roman" panose="02020603050405020304" pitchFamily="18" charset="0"/>
              </a:rPr>
              <a:t>come veicolo privilegiato della diffusione delle conoscenze </a:t>
            </a:r>
            <a:r>
              <a:rPr lang="it-IT" sz="2000" b="0" strike="noStrike" baseline="0" dirty="0">
                <a:latin typeface="Times New Roman" panose="02020603050405020304" pitchFamily="18" charset="0"/>
                <a:cs typeface="Times New Roman" panose="02020603050405020304" pitchFamily="18" charset="0"/>
              </a:rPr>
              <a:t>(un quarto degli allievi italiani ha competenze chiave minime)</a:t>
            </a:r>
          </a:p>
        </p:txBody>
      </p:sp>
    </p:spTree>
    <p:extLst>
      <p:ext uri="{BB962C8B-B14F-4D97-AF65-F5344CB8AC3E}">
        <p14:creationId xmlns:p14="http://schemas.microsoft.com/office/powerpoint/2010/main" val="799660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B4DDB9C4-7F73-96B1-FF94-23CCBD4698C4}"/>
              </a:ext>
            </a:extLst>
          </p:cNvPr>
          <p:cNvSpPr txBox="1"/>
          <p:nvPr/>
        </p:nvSpPr>
        <p:spPr>
          <a:xfrm>
            <a:off x="731520" y="299258"/>
            <a:ext cx="10773295" cy="6361524"/>
          </a:xfrm>
          <a:prstGeom prst="rect">
            <a:avLst/>
          </a:prstGeom>
          <a:noFill/>
        </p:spPr>
        <p:txBody>
          <a:bodyPr wrap="square">
            <a:spAutoFit/>
          </a:bodyPr>
          <a:lstStyle/>
          <a:p>
            <a:pPr algn="ctr"/>
            <a:r>
              <a:rPr lang="it-IT" sz="2800" b="1" dirty="0">
                <a:latin typeface="Times New Roman" panose="02020603050405020304" pitchFamily="18" charset="0"/>
                <a:cs typeface="Times New Roman" panose="02020603050405020304" pitchFamily="18" charset="0"/>
              </a:rPr>
              <a:t>I</a:t>
            </a:r>
            <a:r>
              <a:rPr lang="it-IT" sz="2800" b="1" i="0" u="none" strike="noStrike" baseline="0" dirty="0">
                <a:latin typeface="Times New Roman" panose="02020603050405020304" pitchFamily="18" charset="0"/>
                <a:cs typeface="Times New Roman" panose="02020603050405020304" pitchFamily="18" charset="0"/>
              </a:rPr>
              <a:t>nsegnare con passione! </a:t>
            </a:r>
          </a:p>
          <a:p>
            <a:pPr algn="ctr"/>
            <a:r>
              <a:rPr lang="it-IT" sz="2800" dirty="0">
                <a:latin typeface="Times New Roman" panose="02020603050405020304" pitchFamily="18" charset="0"/>
                <a:cs typeface="Times New Roman" panose="02020603050405020304" pitchFamily="18" charset="0"/>
              </a:rPr>
              <a:t>l</a:t>
            </a:r>
            <a:r>
              <a:rPr lang="it-IT" sz="2800" i="0" u="none" strike="noStrike" baseline="0" dirty="0">
                <a:latin typeface="Times New Roman" panose="02020603050405020304" pitchFamily="18" charset="0"/>
                <a:cs typeface="Times New Roman" panose="02020603050405020304" pitchFamily="18" charset="0"/>
              </a:rPr>
              <a:t>a </a:t>
            </a:r>
            <a:r>
              <a:rPr lang="it-IT" sz="2800" b="1" i="0" u="sng" strike="noStrike" baseline="0" dirty="0">
                <a:latin typeface="Times New Roman" panose="02020603050405020304" pitchFamily="18" charset="0"/>
                <a:cs typeface="Times New Roman" panose="02020603050405020304" pitchFamily="18" charset="0"/>
              </a:rPr>
              <a:t>passione</a:t>
            </a:r>
            <a:r>
              <a:rPr lang="it-IT" sz="2800" i="0" u="none" strike="noStrike" baseline="0" dirty="0">
                <a:latin typeface="Times New Roman" panose="02020603050405020304" pitchFamily="18" charset="0"/>
                <a:cs typeface="Times New Roman" panose="02020603050405020304" pitchFamily="18" charset="0"/>
              </a:rPr>
              <a:t> è l’unico modo per </a:t>
            </a:r>
            <a:r>
              <a:rPr lang="it-IT" sz="2800" b="1" i="0" u="sng" strike="noStrike" baseline="0" dirty="0">
                <a:latin typeface="Times New Roman" panose="02020603050405020304" pitchFamily="18" charset="0"/>
                <a:cs typeface="Times New Roman" panose="02020603050405020304" pitchFamily="18" charset="0"/>
              </a:rPr>
              <a:t>apprendere</a:t>
            </a:r>
            <a:r>
              <a:rPr lang="it-IT" sz="2800" i="0" u="none" strike="noStrike" baseline="0" dirty="0">
                <a:latin typeface="Times New Roman" panose="02020603050405020304" pitchFamily="18" charset="0"/>
                <a:cs typeface="Times New Roman" panose="02020603050405020304" pitchFamily="18" charset="0"/>
              </a:rPr>
              <a:t> in modo tale </a:t>
            </a:r>
          </a:p>
          <a:p>
            <a:pPr algn="ctr"/>
            <a:r>
              <a:rPr lang="it-IT" sz="2800" i="0" u="none" strike="noStrike" baseline="0" dirty="0">
                <a:latin typeface="Times New Roman" panose="02020603050405020304" pitchFamily="18" charset="0"/>
                <a:cs typeface="Times New Roman" panose="02020603050405020304" pitchFamily="18" charset="0"/>
              </a:rPr>
              <a:t>che ciò che è appreso riesca a coinvolgere </a:t>
            </a:r>
            <a:r>
              <a:rPr lang="it-IT" sz="2800" b="1" i="0" u="sng" strike="noStrike" baseline="0" dirty="0">
                <a:latin typeface="Times New Roman" panose="02020603050405020304" pitchFamily="18" charset="0"/>
                <a:cs typeface="Times New Roman" panose="02020603050405020304" pitchFamily="18" charset="0"/>
              </a:rPr>
              <a:t>mente</a:t>
            </a:r>
            <a:r>
              <a:rPr lang="it-IT" sz="2800" i="0" u="none" strike="noStrike" baseline="0" dirty="0">
                <a:latin typeface="Times New Roman" panose="02020603050405020304" pitchFamily="18" charset="0"/>
                <a:cs typeface="Times New Roman" panose="02020603050405020304" pitchFamily="18" charset="0"/>
              </a:rPr>
              <a:t> e </a:t>
            </a:r>
            <a:r>
              <a:rPr lang="it-IT" sz="2800" b="1" i="0" u="sng" strike="noStrike" baseline="0" dirty="0">
                <a:latin typeface="Times New Roman" panose="02020603050405020304" pitchFamily="18" charset="0"/>
                <a:cs typeface="Times New Roman" panose="02020603050405020304" pitchFamily="18" charset="0"/>
              </a:rPr>
              <a:t>cuore</a:t>
            </a:r>
            <a:r>
              <a:rPr lang="it-IT" sz="2800" dirty="0">
                <a:latin typeface="Times New Roman" panose="02020603050405020304" pitchFamily="18" charset="0"/>
                <a:cs typeface="Times New Roman" panose="02020603050405020304" pitchFamily="18" charset="0"/>
              </a:rPr>
              <a:t>,</a:t>
            </a:r>
          </a:p>
          <a:p>
            <a:pPr algn="ctr"/>
            <a:r>
              <a:rPr lang="it-IT" sz="2800" dirty="0">
                <a:latin typeface="Times New Roman" panose="02020603050405020304" pitchFamily="18" charset="0"/>
                <a:cs typeface="Times New Roman" panose="02020603050405020304" pitchFamily="18" charset="0"/>
              </a:rPr>
              <a:t> evitando di rimanere </a:t>
            </a:r>
            <a:r>
              <a:rPr lang="it-IT" sz="2800" b="1" i="1" u="sng" strike="noStrike" baseline="0" dirty="0">
                <a:latin typeface="Times New Roman" panose="02020603050405020304" pitchFamily="18" charset="0"/>
                <a:cs typeface="Times New Roman" panose="02020603050405020304" pitchFamily="18" charset="0"/>
              </a:rPr>
              <a:t>appiccicato</a:t>
            </a:r>
            <a:r>
              <a:rPr lang="it-IT" sz="2800" i="1" u="none" strike="noStrike" baseline="0" dirty="0">
                <a:latin typeface="Times New Roman" panose="02020603050405020304" pitchFamily="18" charset="0"/>
                <a:cs typeface="Times New Roman" panose="02020603050405020304" pitchFamily="18" charset="0"/>
              </a:rPr>
              <a:t> </a:t>
            </a:r>
            <a:r>
              <a:rPr lang="it-IT" sz="2800" u="none" strike="noStrike" baseline="0" dirty="0">
                <a:latin typeface="Times New Roman" panose="02020603050405020304" pitchFamily="18" charset="0"/>
                <a:cs typeface="Times New Roman" panose="02020603050405020304" pitchFamily="18" charset="0"/>
              </a:rPr>
              <a:t>per il </a:t>
            </a:r>
            <a:r>
              <a:rPr lang="it-IT" sz="2800" i="0" u="none" strike="noStrike" baseline="0" dirty="0">
                <a:latin typeface="Times New Roman" panose="02020603050405020304" pitchFamily="18" charset="0"/>
                <a:cs typeface="Times New Roman" panose="02020603050405020304" pitchFamily="18" charset="0"/>
              </a:rPr>
              <a:t>tempo strettamente necessario </a:t>
            </a:r>
          </a:p>
          <a:p>
            <a:pPr algn="ctr"/>
            <a:r>
              <a:rPr lang="it-IT" sz="2800" i="0" u="none" strike="noStrike" baseline="0" dirty="0">
                <a:latin typeface="Times New Roman" panose="02020603050405020304" pitchFamily="18" charset="0"/>
                <a:cs typeface="Times New Roman" panose="02020603050405020304" pitchFamily="18" charset="0"/>
              </a:rPr>
              <a:t>a superare una prova o un’interrogazione </a:t>
            </a:r>
          </a:p>
          <a:p>
            <a:pPr algn="ctr"/>
            <a:r>
              <a:rPr lang="it-IT" sz="2800" b="1" dirty="0">
                <a:latin typeface="Times New Roman" panose="02020603050405020304" pitchFamily="18" charset="0"/>
                <a:cs typeface="Times New Roman" panose="02020603050405020304" pitchFamily="18" charset="0"/>
              </a:rPr>
              <a:t>u</a:t>
            </a:r>
            <a:r>
              <a:rPr lang="it-IT" sz="2800" b="1" i="0" u="none" strike="noStrike" baseline="0" dirty="0">
                <a:latin typeface="Times New Roman" panose="02020603050405020304" pitchFamily="18" charset="0"/>
                <a:cs typeface="Times New Roman" panose="02020603050405020304" pitchFamily="18" charset="0"/>
              </a:rPr>
              <a:t>n docente che insegna con passione è un docente disposto a </a:t>
            </a:r>
          </a:p>
          <a:p>
            <a:pPr marL="457200" indent="-457200">
              <a:buFont typeface="Wingdings" panose="05000000000000000000" pitchFamily="2" charset="2"/>
              <a:buChar char="§"/>
            </a:pPr>
            <a:r>
              <a:rPr lang="it-IT" sz="2800" b="0" i="0" u="none" strike="noStrike" baseline="0" dirty="0">
                <a:solidFill>
                  <a:srgbClr val="000000"/>
                </a:solidFill>
                <a:latin typeface="Times New Roman" panose="02020603050405020304" pitchFamily="18" charset="0"/>
                <a:cs typeface="Times New Roman" panose="02020603050405020304" pitchFamily="18" charset="0"/>
              </a:rPr>
              <a:t>accettare tutti </a:t>
            </a:r>
          </a:p>
          <a:p>
            <a:pPr marL="457200" indent="-457200">
              <a:buFont typeface="Wingdings" panose="05000000000000000000" pitchFamily="2" charset="2"/>
              <a:buChar char="§"/>
            </a:pPr>
            <a:r>
              <a:rPr lang="it-IT" sz="2800" b="0" i="0" u="none" strike="noStrike" baseline="0" dirty="0">
                <a:solidFill>
                  <a:srgbClr val="000000"/>
                </a:solidFill>
                <a:latin typeface="Times New Roman" panose="02020603050405020304" pitchFamily="18" charset="0"/>
                <a:cs typeface="Times New Roman" panose="02020603050405020304" pitchFamily="18" charset="0"/>
              </a:rPr>
              <a:t>valorizzare tutti</a:t>
            </a:r>
          </a:p>
          <a:p>
            <a:pPr marL="457200" indent="-457200" algn="just">
              <a:buFont typeface="Wingdings" panose="05000000000000000000" pitchFamily="2" charset="2"/>
              <a:buChar char="§"/>
            </a:pPr>
            <a:r>
              <a:rPr lang="it-IT" sz="2800" b="0" i="0" u="none" strike="noStrike" baseline="0" dirty="0">
                <a:solidFill>
                  <a:srgbClr val="000000"/>
                </a:solidFill>
                <a:latin typeface="Times New Roman" panose="02020603050405020304" pitchFamily="18" charset="0"/>
                <a:cs typeface="Times New Roman" panose="02020603050405020304" pitchFamily="18" charset="0"/>
              </a:rPr>
              <a:t>mantenere un atteggiamento di rispetto per gli alunni e per le opinioni che essi manifestano</a:t>
            </a:r>
          </a:p>
          <a:p>
            <a:pPr marL="457200" indent="-457200" algn="just">
              <a:buFont typeface="Wingdings" panose="05000000000000000000" pitchFamily="2" charset="2"/>
              <a:buChar char="§"/>
            </a:pPr>
            <a:r>
              <a:rPr lang="it-IT" sz="2800" b="0" i="0" u="none" strike="noStrike" baseline="0" dirty="0">
                <a:solidFill>
                  <a:srgbClr val="000000"/>
                </a:solidFill>
                <a:latin typeface="Times New Roman" panose="02020603050405020304" pitchFamily="18" charset="0"/>
                <a:cs typeface="Times New Roman" panose="02020603050405020304" pitchFamily="18" charset="0"/>
              </a:rPr>
              <a:t>mettersi in discussione </a:t>
            </a:r>
          </a:p>
          <a:p>
            <a:pPr marL="457200" indent="-457200" algn="just">
              <a:buFont typeface="Wingdings" panose="05000000000000000000" pitchFamily="2" charset="2"/>
              <a:buChar char="§"/>
            </a:pPr>
            <a:r>
              <a:rPr lang="it-IT" sz="2800" b="0" i="0" u="none" strike="noStrike" baseline="0" dirty="0">
                <a:solidFill>
                  <a:srgbClr val="000000"/>
                </a:solidFill>
                <a:latin typeface="Times New Roman" panose="02020603050405020304" pitchFamily="18" charset="0"/>
                <a:cs typeface="Times New Roman" panose="02020603050405020304" pitchFamily="18" charset="0"/>
              </a:rPr>
              <a:t>continuare a studiare </a:t>
            </a:r>
          </a:p>
          <a:p>
            <a:pPr marL="457200" indent="-457200" algn="just">
              <a:buFont typeface="Wingdings" panose="05000000000000000000" pitchFamily="2" charset="2"/>
              <a:buChar char="§"/>
            </a:pPr>
            <a:r>
              <a:rPr lang="it-IT" sz="2800" b="0" i="0" u="none" strike="noStrike" baseline="0" dirty="0">
                <a:solidFill>
                  <a:srgbClr val="000000"/>
                </a:solidFill>
                <a:latin typeface="Times New Roman" panose="02020603050405020304" pitchFamily="18" charset="0"/>
                <a:cs typeface="Times New Roman" panose="02020603050405020304" pitchFamily="18" charset="0"/>
              </a:rPr>
              <a:t>collaborare con i colleghi </a:t>
            </a:r>
          </a:p>
          <a:p>
            <a:pPr marL="457200" indent="-457200" algn="just">
              <a:buFont typeface="Wingdings" panose="05000000000000000000" pitchFamily="2" charset="2"/>
              <a:buChar char="§"/>
            </a:pPr>
            <a:r>
              <a:rPr lang="it-IT" sz="2800" b="0" i="0" u="none" strike="noStrike" baseline="0" dirty="0">
                <a:solidFill>
                  <a:srgbClr val="000000"/>
                </a:solidFill>
                <a:latin typeface="Times New Roman" panose="02020603050405020304" pitchFamily="18" charset="0"/>
                <a:cs typeface="Times New Roman" panose="02020603050405020304" pitchFamily="18" charset="0"/>
              </a:rPr>
              <a:t>stabilire rapporti organici e positivi con i genitori </a:t>
            </a:r>
          </a:p>
        </p:txBody>
      </p:sp>
    </p:spTree>
    <p:extLst>
      <p:ext uri="{BB962C8B-B14F-4D97-AF65-F5344CB8AC3E}">
        <p14:creationId xmlns:p14="http://schemas.microsoft.com/office/powerpoint/2010/main" val="26398590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99596932-A832-EDBF-0A9F-61DE2782C72B}"/>
              </a:ext>
            </a:extLst>
          </p:cNvPr>
          <p:cNvSpPr txBox="1"/>
          <p:nvPr/>
        </p:nvSpPr>
        <p:spPr>
          <a:xfrm>
            <a:off x="581891" y="249382"/>
            <a:ext cx="11238807" cy="6263253"/>
          </a:xfrm>
          <a:prstGeom prst="rect">
            <a:avLst/>
          </a:prstGeom>
          <a:noFill/>
        </p:spPr>
        <p:txBody>
          <a:bodyPr wrap="square">
            <a:spAutoFit/>
          </a:bodyPr>
          <a:lstStyle/>
          <a:p>
            <a:pPr algn="l"/>
            <a:endParaRPr lang="it-IT" sz="900" b="0" i="0" u="none" strike="noStrike" baseline="0" dirty="0">
              <a:solidFill>
                <a:srgbClr val="000000"/>
              </a:solidFill>
              <a:latin typeface="Arial" panose="020B0604020202020204" pitchFamily="34" charset="0"/>
            </a:endParaRPr>
          </a:p>
          <a:p>
            <a:pPr algn="ctr"/>
            <a:r>
              <a:rPr lang="it-IT" sz="2800" b="1" dirty="0">
                <a:latin typeface="Times New Roman" panose="02020603050405020304" pitchFamily="18" charset="0"/>
                <a:cs typeface="Times New Roman" panose="02020603050405020304" pitchFamily="18" charset="0"/>
              </a:rPr>
              <a:t>… l</a:t>
            </a:r>
            <a:r>
              <a:rPr lang="it-IT" sz="2800" b="1" u="none" strike="noStrike" baseline="0" dirty="0">
                <a:latin typeface="Times New Roman" panose="02020603050405020304" pitchFamily="18" charset="0"/>
                <a:cs typeface="Times New Roman" panose="02020603050405020304" pitchFamily="18" charset="0"/>
              </a:rPr>
              <a:t>a cura è  </a:t>
            </a:r>
          </a:p>
          <a:p>
            <a:pPr marL="457200" indent="-457200">
              <a:buFont typeface="Wingdings" panose="05000000000000000000" pitchFamily="2" charset="2"/>
              <a:buChar char="§"/>
            </a:pPr>
            <a:r>
              <a:rPr lang="it-IT" sz="2800" i="0" dirty="0">
                <a:effectLst/>
                <a:latin typeface="Times New Roman" panose="02020603050405020304" pitchFamily="18" charset="0"/>
                <a:cs typeface="Times New Roman" panose="02020603050405020304" pitchFamily="18" charset="0"/>
              </a:rPr>
              <a:t>dichiarazione di intenti nei riguardi dell’essere umano</a:t>
            </a:r>
            <a:endParaRPr lang="it-IT" sz="2800" dirty="0">
              <a:effectLst/>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i="0" u="none" strike="noStrike" baseline="0" dirty="0">
                <a:latin typeface="Times New Roman" panose="02020603050405020304" pitchFamily="18" charset="0"/>
                <a:cs typeface="Times New Roman" panose="02020603050405020304" pitchFamily="18" charset="0"/>
              </a:rPr>
              <a:t>cosa essenziale per la vita umana</a:t>
            </a:r>
          </a:p>
          <a:p>
            <a:pPr marL="457200" indent="-457200">
              <a:buFont typeface="Wingdings" panose="05000000000000000000" pitchFamily="2" charset="2"/>
              <a:buChar char="§"/>
            </a:pPr>
            <a:r>
              <a:rPr lang="it-IT" sz="2800" dirty="0">
                <a:latin typeface="Times New Roman" panose="02020603050405020304" pitchFamily="18" charset="0"/>
                <a:cs typeface="Times New Roman" panose="02020603050405020304" pitchFamily="18" charset="0"/>
              </a:rPr>
              <a:t>i</a:t>
            </a:r>
            <a:r>
              <a:rPr lang="it-IT" sz="2800" i="0" dirty="0">
                <a:effectLst/>
                <a:latin typeface="Times New Roman" panose="02020603050405020304" pitchFamily="18" charset="0"/>
                <a:cs typeface="Times New Roman" panose="02020603050405020304" pitchFamily="18" charset="0"/>
              </a:rPr>
              <a:t>nteressamento solerte e premuroso per un qualcuno, che impegna sia l’animo, la sensibilità, sia </a:t>
            </a:r>
            <a:r>
              <a:rPr lang="it-IT" sz="2800" dirty="0">
                <a:latin typeface="Times New Roman" panose="02020603050405020304" pitchFamily="18" charset="0"/>
                <a:cs typeface="Times New Roman" panose="02020603050405020304" pitchFamily="18" charset="0"/>
              </a:rPr>
              <a:t>il fare, l’operare </a:t>
            </a:r>
            <a:endParaRPr lang="it-IT" sz="2800" i="0" u="none" strike="noStrike" baseline="0" dirty="0">
              <a:latin typeface="Times New Roman" panose="02020603050405020304" pitchFamily="18" charset="0"/>
              <a:cs typeface="Times New Roman" panose="02020603050405020304" pitchFamily="18" charset="0"/>
            </a:endParaRPr>
          </a:p>
          <a:p>
            <a:pPr algn="ctr"/>
            <a:r>
              <a:rPr lang="it-IT" sz="2800" i="0" u="none" strike="noStrike" baseline="0" dirty="0">
                <a:latin typeface="Times New Roman" panose="02020603050405020304" pitchFamily="18" charset="0"/>
                <a:cs typeface="Times New Roman" panose="02020603050405020304" pitchFamily="18" charset="0"/>
              </a:rPr>
              <a:t>il tipo di </a:t>
            </a:r>
            <a:r>
              <a:rPr lang="it-IT" sz="2800" b="1" i="0" u="sng" strike="noStrike" baseline="0" dirty="0">
                <a:latin typeface="Times New Roman" panose="02020603050405020304" pitchFamily="18" charset="0"/>
                <a:cs typeface="Times New Roman" panose="02020603050405020304" pitchFamily="18" charset="0"/>
              </a:rPr>
              <a:t>forma</a:t>
            </a:r>
            <a:r>
              <a:rPr lang="it-IT" sz="2800" i="0" u="none" strike="noStrike" baseline="0" dirty="0">
                <a:latin typeface="Times New Roman" panose="02020603050405020304" pitchFamily="18" charset="0"/>
                <a:cs typeface="Times New Roman" panose="02020603050405020304" pitchFamily="18" charset="0"/>
              </a:rPr>
              <a:t> che assume la nostra vita </a:t>
            </a:r>
          </a:p>
          <a:p>
            <a:pPr algn="ctr"/>
            <a:r>
              <a:rPr lang="it-IT" sz="2800" i="0" u="none" strike="noStrike" baseline="0" dirty="0">
                <a:latin typeface="Times New Roman" panose="02020603050405020304" pitchFamily="18" charset="0"/>
                <a:cs typeface="Times New Roman" panose="02020603050405020304" pitchFamily="18" charset="0"/>
              </a:rPr>
              <a:t>è in stretta </a:t>
            </a:r>
            <a:r>
              <a:rPr lang="it-IT" sz="2800" b="1" i="0" u="sng" strike="noStrike" baseline="0" dirty="0">
                <a:latin typeface="Times New Roman" panose="02020603050405020304" pitchFamily="18" charset="0"/>
                <a:cs typeface="Times New Roman" panose="02020603050405020304" pitchFamily="18" charset="0"/>
              </a:rPr>
              <a:t>connessione</a:t>
            </a:r>
            <a:r>
              <a:rPr lang="it-IT" sz="2800" i="0" u="none" strike="noStrike" baseline="0" dirty="0">
                <a:latin typeface="Times New Roman" panose="02020603050405020304" pitchFamily="18" charset="0"/>
                <a:cs typeface="Times New Roman" panose="02020603050405020304" pitchFamily="18" charset="0"/>
              </a:rPr>
              <a:t> con il tipo di </a:t>
            </a:r>
            <a:r>
              <a:rPr lang="it-IT" sz="2800" b="1" i="0" u="sng" strike="noStrike" baseline="0" dirty="0">
                <a:latin typeface="Times New Roman" panose="02020603050405020304" pitchFamily="18" charset="0"/>
                <a:cs typeface="Times New Roman" panose="02020603050405020304" pitchFamily="18" charset="0"/>
              </a:rPr>
              <a:t>cura</a:t>
            </a:r>
            <a:r>
              <a:rPr lang="it-IT" sz="2800" i="0" u="none" strike="noStrike" baseline="0" dirty="0">
                <a:latin typeface="Times New Roman" panose="02020603050405020304" pitchFamily="18" charset="0"/>
                <a:cs typeface="Times New Roman" panose="02020603050405020304" pitchFamily="18" charset="0"/>
              </a:rPr>
              <a:t> di cui facciamo esperienza</a:t>
            </a:r>
          </a:p>
          <a:p>
            <a:pPr algn="ctr"/>
            <a:endParaRPr lang="it-IT" sz="2800" dirty="0">
              <a:latin typeface="Times New Roman" panose="02020603050405020304" pitchFamily="18" charset="0"/>
              <a:cs typeface="Times New Roman" panose="02020603050405020304" pitchFamily="18" charset="0"/>
            </a:endParaRPr>
          </a:p>
          <a:p>
            <a:pPr algn="ctr"/>
            <a:r>
              <a:rPr lang="it-IT" sz="2800" dirty="0">
                <a:latin typeface="Times New Roman" panose="02020603050405020304" pitchFamily="18" charset="0"/>
                <a:cs typeface="Times New Roman" panose="02020603050405020304" pitchFamily="18" charset="0"/>
              </a:rPr>
              <a:t>s</a:t>
            </a:r>
            <a:r>
              <a:rPr lang="it-IT" sz="2800" i="0" u="none" strike="noStrike" baseline="0" dirty="0">
                <a:latin typeface="Times New Roman" panose="02020603050405020304" pitchFamily="18" charset="0"/>
                <a:cs typeface="Times New Roman" panose="02020603050405020304" pitchFamily="18" charset="0"/>
              </a:rPr>
              <a:t>ono i modi della cura che scolpiscono la nostra esistenza</a:t>
            </a:r>
            <a:endParaRPr lang="it-IT" sz="2800" dirty="0">
              <a:latin typeface="Times New Roman" panose="02020603050405020304" pitchFamily="18" charset="0"/>
              <a:cs typeface="Times New Roman" panose="02020603050405020304" pitchFamily="18" charset="0"/>
            </a:endParaRPr>
          </a:p>
          <a:p>
            <a:pPr algn="ctr"/>
            <a:r>
              <a:rPr lang="it-IT" sz="2800" b="0" i="1" u="none" strike="noStrike" baseline="0" dirty="0">
                <a:latin typeface="Times New Roman" panose="02020603050405020304" pitchFamily="18" charset="0"/>
                <a:cs typeface="Times New Roman" panose="02020603050405020304" pitchFamily="18" charset="0"/>
              </a:rPr>
              <a:t>I CARE … mi importa di te, ci tengo a te </a:t>
            </a:r>
          </a:p>
          <a:p>
            <a:pPr algn="ctr"/>
            <a:r>
              <a:rPr lang="it-IT" sz="2800" i="0" dirty="0">
                <a:effectLst/>
                <a:latin typeface="Times New Roman" panose="02020603050405020304" pitchFamily="18" charset="0"/>
                <a:cs typeface="Times New Roman" panose="02020603050405020304" pitchFamily="18" charset="0"/>
              </a:rPr>
              <a:t>due parole per una scuola diversa</a:t>
            </a:r>
          </a:p>
          <a:p>
            <a:pPr algn="ctr"/>
            <a:endParaRPr lang="it-IT" sz="2800" b="0" i="0" dirty="0">
              <a:effectLst/>
              <a:latin typeface="Times New Roman" panose="02020603050405020304" pitchFamily="18" charset="0"/>
              <a:cs typeface="Times New Roman" panose="02020603050405020304" pitchFamily="18" charset="0"/>
            </a:endParaRPr>
          </a:p>
          <a:p>
            <a:pPr algn="ctr"/>
            <a:r>
              <a:rPr lang="it-IT" sz="2800" b="0" i="0" dirty="0">
                <a:effectLst/>
                <a:latin typeface="Times New Roman" panose="02020603050405020304" pitchFamily="18" charset="0"/>
                <a:cs typeface="Times New Roman" panose="02020603050405020304" pitchFamily="18" charset="0"/>
              </a:rPr>
              <a:t>Don Milani (1950), sacerdote innovatore e illuminato, è riuscito </a:t>
            </a:r>
          </a:p>
          <a:p>
            <a:pPr algn="ctr"/>
            <a:r>
              <a:rPr lang="it-IT" sz="2800" b="0" i="0" dirty="0">
                <a:effectLst/>
                <a:latin typeface="Times New Roman" panose="02020603050405020304" pitchFamily="18" charset="0"/>
                <a:cs typeface="Times New Roman" panose="02020603050405020304" pitchFamily="18" charset="0"/>
              </a:rPr>
              <a:t>a far cambiare la </a:t>
            </a:r>
            <a:r>
              <a:rPr lang="it-IT" sz="2800" b="1" i="0" u="sng" dirty="0">
                <a:effectLst/>
                <a:latin typeface="Times New Roman" panose="02020603050405020304" pitchFamily="18" charset="0"/>
                <a:cs typeface="Times New Roman" panose="02020603050405020304" pitchFamily="18" charset="0"/>
              </a:rPr>
              <a:t>visione</a:t>
            </a:r>
            <a:r>
              <a:rPr lang="it-IT" sz="2800" b="0" i="0" dirty="0">
                <a:effectLst/>
                <a:latin typeface="Times New Roman" panose="02020603050405020304" pitchFamily="18" charset="0"/>
                <a:cs typeface="Times New Roman" panose="02020603050405020304" pitchFamily="18" charset="0"/>
              </a:rPr>
              <a:t> e la </a:t>
            </a:r>
            <a:r>
              <a:rPr lang="it-IT" sz="2800" b="1" i="0" u="sng" dirty="0">
                <a:effectLst/>
                <a:latin typeface="Times New Roman" panose="02020603050405020304" pitchFamily="18" charset="0"/>
                <a:cs typeface="Times New Roman" panose="02020603050405020304" pitchFamily="18" charset="0"/>
              </a:rPr>
              <a:t>missione</a:t>
            </a:r>
            <a:r>
              <a:rPr lang="it-IT" sz="2800" b="0" i="0" dirty="0">
                <a:effectLst/>
                <a:latin typeface="Times New Roman" panose="02020603050405020304" pitchFamily="18" charset="0"/>
                <a:cs typeface="Times New Roman" panose="02020603050405020304" pitchFamily="18" charset="0"/>
              </a:rPr>
              <a:t> della scuola e non solo</a:t>
            </a:r>
            <a:endParaRPr lang="it-IT"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40707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5BD5CC4B-DD28-0BF1-56CF-FC39469B6EE4}"/>
              </a:ext>
            </a:extLst>
          </p:cNvPr>
          <p:cNvSpPr txBox="1"/>
          <p:nvPr/>
        </p:nvSpPr>
        <p:spPr>
          <a:xfrm>
            <a:off x="714895" y="382385"/>
            <a:ext cx="10540538" cy="6124754"/>
          </a:xfrm>
          <a:prstGeom prst="rect">
            <a:avLst/>
          </a:prstGeom>
          <a:noFill/>
        </p:spPr>
        <p:txBody>
          <a:bodyPr wrap="square">
            <a:spAutoFit/>
          </a:bodyPr>
          <a:lstStyle/>
          <a:p>
            <a:pPr algn="ctr"/>
            <a:r>
              <a:rPr lang="it-IT" sz="2800" b="1" i="0" u="none" strike="noStrike" baseline="0" dirty="0">
                <a:solidFill>
                  <a:srgbClr val="000000"/>
                </a:solidFill>
                <a:latin typeface="Times New Roman" panose="02020603050405020304" pitchFamily="18" charset="0"/>
                <a:cs typeface="Times New Roman" panose="02020603050405020304" pitchFamily="18" charset="0"/>
              </a:rPr>
              <a:t>NESSUNA LAUREA, MASTER, TIROCINIO PUO’ </a:t>
            </a:r>
            <a:r>
              <a:rPr lang="it-IT" sz="2800" b="1" i="1" u="none" strike="noStrike" baseline="0" dirty="0">
                <a:solidFill>
                  <a:srgbClr val="000000"/>
                </a:solidFill>
                <a:latin typeface="Times New Roman" panose="02020603050405020304" pitchFamily="18" charset="0"/>
                <a:cs typeface="Times New Roman" panose="02020603050405020304" pitchFamily="18" charset="0"/>
              </a:rPr>
              <a:t>INSEGNARE</a:t>
            </a:r>
            <a:r>
              <a:rPr lang="it-IT" sz="2800" b="1" i="0" u="none" strike="noStrike" baseline="0" dirty="0">
                <a:solidFill>
                  <a:srgbClr val="000000"/>
                </a:solidFill>
                <a:latin typeface="Times New Roman" panose="02020603050405020304" pitchFamily="18" charset="0"/>
                <a:cs typeface="Times New Roman" panose="02020603050405020304" pitchFamily="18" charset="0"/>
              </a:rPr>
              <a:t> AL DOCENTE A SORRIDERE AD UN ALUNNO, </a:t>
            </a:r>
          </a:p>
          <a:p>
            <a:pPr algn="ctr"/>
            <a:r>
              <a:rPr lang="it-IT" sz="2800" b="1" i="0" u="none" strike="noStrike" baseline="0" dirty="0">
                <a:solidFill>
                  <a:srgbClr val="000000"/>
                </a:solidFill>
                <a:latin typeface="Times New Roman" panose="02020603050405020304" pitchFamily="18" charset="0"/>
                <a:cs typeface="Times New Roman" panose="02020603050405020304" pitchFamily="18" charset="0"/>
              </a:rPr>
              <a:t>A GUARDARLO NEGLI OCCHI, A</a:t>
            </a:r>
            <a:r>
              <a:rPr lang="it-IT" sz="2800" b="1" dirty="0">
                <a:solidFill>
                  <a:srgbClr val="000000"/>
                </a:solidFill>
                <a:latin typeface="Times New Roman" panose="02020603050405020304" pitchFamily="18" charset="0"/>
                <a:cs typeface="Times New Roman" panose="02020603050405020304" pitchFamily="18" charset="0"/>
              </a:rPr>
              <a:t>D ACCOGLIERLO, </a:t>
            </a:r>
          </a:p>
          <a:p>
            <a:pPr algn="ctr"/>
            <a:r>
              <a:rPr lang="it-IT" sz="2800" b="1" i="0" u="none" strike="noStrike" baseline="0" dirty="0">
                <a:solidFill>
                  <a:srgbClr val="000000"/>
                </a:solidFill>
                <a:latin typeface="Times New Roman" panose="02020603050405020304" pitchFamily="18" charset="0"/>
                <a:cs typeface="Times New Roman" panose="02020603050405020304" pitchFamily="18" charset="0"/>
              </a:rPr>
              <a:t>A CALMARE LA SUA ANSIA </a:t>
            </a:r>
          </a:p>
          <a:p>
            <a:endParaRPr lang="it-IT" sz="2800" b="1" i="0" u="none" strike="noStrike" baseline="0" dirty="0">
              <a:solidFill>
                <a:srgbClr val="FF0000"/>
              </a:solidFill>
              <a:latin typeface="Times New Roman" panose="02020603050405020304" pitchFamily="18" charset="0"/>
              <a:cs typeface="Times New Roman" panose="02020603050405020304" pitchFamily="18" charset="0"/>
            </a:endParaRPr>
          </a:p>
          <a:p>
            <a:r>
              <a:rPr lang="it-IT" sz="2800" b="1" dirty="0">
                <a:latin typeface="Times New Roman" panose="02020603050405020304" pitchFamily="18" charset="0"/>
                <a:cs typeface="Times New Roman" panose="02020603050405020304" pitchFamily="18" charset="0"/>
              </a:rPr>
              <a:t>l</a:t>
            </a:r>
            <a:r>
              <a:rPr lang="it-IT" sz="2800" b="1" u="none" strike="noStrike" baseline="0" dirty="0">
                <a:latin typeface="Times New Roman" panose="02020603050405020304" pitchFamily="18" charset="0"/>
                <a:cs typeface="Times New Roman" panose="02020603050405020304" pitchFamily="18" charset="0"/>
              </a:rPr>
              <a:t>e posture di cura</a:t>
            </a:r>
            <a:r>
              <a:rPr lang="it-IT" sz="2800" b="1" dirty="0">
                <a:latin typeface="Times New Roman" panose="02020603050405020304" pitchFamily="18" charset="0"/>
                <a:cs typeface="Times New Roman" panose="02020603050405020304" pitchFamily="18" charset="0"/>
              </a:rPr>
              <a:t> </a:t>
            </a:r>
            <a:r>
              <a:rPr lang="it-IT" sz="2800" b="1" u="none" strike="noStrike" baseline="0" dirty="0">
                <a:latin typeface="Times New Roman" panose="02020603050405020304" pitchFamily="18" charset="0"/>
                <a:cs typeface="Times New Roman" panose="02020603050405020304" pitchFamily="18" charset="0"/>
              </a:rPr>
              <a:t>dell’educatore</a:t>
            </a:r>
            <a:endParaRPr lang="it-IT" sz="2800" u="none" strike="noStrike" baseline="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i="0" u="none" strike="noStrike" baseline="0" dirty="0">
                <a:latin typeface="Times New Roman" panose="02020603050405020304" pitchFamily="18" charset="0"/>
                <a:cs typeface="Times New Roman" panose="02020603050405020304" pitchFamily="18" charset="0"/>
              </a:rPr>
              <a:t>ricettività</a:t>
            </a:r>
            <a:endParaRPr lang="it-IT"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i="0" u="none" strike="noStrike" baseline="0" dirty="0">
                <a:latin typeface="Times New Roman" panose="02020603050405020304" pitchFamily="18" charset="0"/>
                <a:cs typeface="Times New Roman" panose="02020603050405020304" pitchFamily="18" charset="0"/>
              </a:rPr>
              <a:t>responsabilità</a:t>
            </a:r>
          </a:p>
          <a:p>
            <a:pPr marL="457200" indent="-457200">
              <a:buFont typeface="Wingdings" panose="05000000000000000000" pitchFamily="2" charset="2"/>
              <a:buChar char="§"/>
            </a:pPr>
            <a:r>
              <a:rPr lang="it-IT" sz="2800" i="0" u="none" strike="noStrike" baseline="0" dirty="0">
                <a:latin typeface="Times New Roman" panose="02020603050405020304" pitchFamily="18" charset="0"/>
                <a:cs typeface="Times New Roman" panose="02020603050405020304" pitchFamily="18" charset="0"/>
              </a:rPr>
              <a:t>disponibilità cognitiva ed emotiva </a:t>
            </a:r>
          </a:p>
          <a:p>
            <a:pPr marL="457200" indent="-457200">
              <a:buFont typeface="Wingdings" panose="05000000000000000000" pitchFamily="2" charset="2"/>
              <a:buChar char="§"/>
            </a:pPr>
            <a:r>
              <a:rPr lang="it-IT" sz="2800" i="0" u="none" strike="noStrike" baseline="0" dirty="0">
                <a:latin typeface="Times New Roman" panose="02020603050405020304" pitchFamily="18" charset="0"/>
                <a:cs typeface="Times New Roman" panose="02020603050405020304" pitchFamily="18" charset="0"/>
              </a:rPr>
              <a:t>empatia </a:t>
            </a:r>
            <a:endParaRPr lang="it-IT"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i="0" u="none" strike="noStrike" baseline="0" dirty="0">
                <a:latin typeface="Times New Roman" panose="02020603050405020304" pitchFamily="18" charset="0"/>
                <a:cs typeface="Times New Roman" panose="02020603050405020304" pitchFamily="18" charset="0"/>
              </a:rPr>
              <a:t>attenzione sensibile </a:t>
            </a:r>
          </a:p>
          <a:p>
            <a:pPr marL="457200" indent="-457200">
              <a:buFont typeface="Wingdings" panose="05000000000000000000" pitchFamily="2" charset="2"/>
              <a:buChar char="§"/>
            </a:pPr>
            <a:r>
              <a:rPr lang="it-IT" sz="2800" dirty="0">
                <a:latin typeface="Times New Roman" panose="02020603050405020304" pitchFamily="18" charset="0"/>
                <a:cs typeface="Times New Roman" panose="02020603050405020304" pitchFamily="18" charset="0"/>
              </a:rPr>
              <a:t>a</a:t>
            </a:r>
            <a:r>
              <a:rPr lang="it-IT" sz="2800" i="0" u="none" strike="noStrike" baseline="0" dirty="0">
                <a:latin typeface="Times New Roman" panose="02020603050405020304" pitchFamily="18" charset="0"/>
                <a:cs typeface="Times New Roman" panose="02020603050405020304" pitchFamily="18" charset="0"/>
              </a:rPr>
              <a:t>scolto</a:t>
            </a:r>
          </a:p>
          <a:p>
            <a:pPr marL="457200" indent="-457200">
              <a:buFont typeface="Wingdings" panose="05000000000000000000" pitchFamily="2" charset="2"/>
              <a:buChar char="§"/>
            </a:pPr>
            <a:r>
              <a:rPr lang="it-IT" sz="2800" i="0" u="none" strike="noStrike" baseline="0" dirty="0">
                <a:latin typeface="Times New Roman" panose="02020603050405020304" pitchFamily="18" charset="0"/>
                <a:cs typeface="Times New Roman" panose="02020603050405020304" pitchFamily="18" charset="0"/>
              </a:rPr>
              <a:t>passività attiva</a:t>
            </a:r>
          </a:p>
          <a:p>
            <a:pPr marL="457200" indent="-457200">
              <a:buFont typeface="Wingdings" panose="05000000000000000000" pitchFamily="2" charset="2"/>
              <a:buChar char="§"/>
            </a:pPr>
            <a:r>
              <a:rPr lang="it-IT" sz="2800" i="0" u="none" strike="noStrike" baseline="0" dirty="0">
                <a:latin typeface="Times New Roman" panose="02020603050405020304" pitchFamily="18" charset="0"/>
                <a:cs typeface="Times New Roman" panose="02020603050405020304" pitchFamily="18" charset="0"/>
              </a:rPr>
              <a:t>riflessività </a:t>
            </a:r>
          </a:p>
        </p:txBody>
      </p:sp>
    </p:spTree>
    <p:extLst>
      <p:ext uri="{BB962C8B-B14F-4D97-AF65-F5344CB8AC3E}">
        <p14:creationId xmlns:p14="http://schemas.microsoft.com/office/powerpoint/2010/main" val="7610514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0252CCDE-76A3-96B0-03FB-A7DF0D852367}"/>
              </a:ext>
            </a:extLst>
          </p:cNvPr>
          <p:cNvSpPr txBox="1"/>
          <p:nvPr/>
        </p:nvSpPr>
        <p:spPr>
          <a:xfrm>
            <a:off x="731519" y="665018"/>
            <a:ext cx="10706793" cy="5570756"/>
          </a:xfrm>
          <a:prstGeom prst="rect">
            <a:avLst/>
          </a:prstGeom>
          <a:noFill/>
        </p:spPr>
        <p:txBody>
          <a:bodyPr wrap="square">
            <a:spAutoFit/>
          </a:bodyPr>
          <a:lstStyle/>
          <a:p>
            <a:pPr algn="ctr"/>
            <a:endParaRPr lang="it-IT" sz="2000" dirty="0">
              <a:solidFill>
                <a:srgbClr val="000000"/>
              </a:solidFill>
              <a:latin typeface="Calibri" panose="020F0502020204030204" pitchFamily="34" charset="0"/>
            </a:endParaRPr>
          </a:p>
          <a:p>
            <a:pPr algn="ctr"/>
            <a:r>
              <a:rPr lang="it-IT" sz="2800" b="1" dirty="0">
                <a:solidFill>
                  <a:srgbClr val="000000"/>
                </a:solidFill>
                <a:latin typeface="Times New Roman" panose="02020603050405020304" pitchFamily="18" charset="0"/>
                <a:cs typeface="Times New Roman" panose="02020603050405020304" pitchFamily="18" charset="0"/>
              </a:rPr>
              <a:t>I</a:t>
            </a:r>
            <a:r>
              <a:rPr lang="it-IT" sz="2800" b="1" dirty="0">
                <a:latin typeface="Times New Roman" panose="02020603050405020304" pitchFamily="18" charset="0"/>
                <a:cs typeface="Times New Roman" panose="02020603050405020304" pitchFamily="18" charset="0"/>
              </a:rPr>
              <a:t>nsegnare</a:t>
            </a:r>
            <a:r>
              <a:rPr lang="it-IT" sz="2800" b="1" u="none" strike="noStrike" baseline="0" dirty="0">
                <a:latin typeface="Times New Roman" panose="02020603050405020304" pitchFamily="18" charset="0"/>
                <a:cs typeface="Times New Roman" panose="02020603050405020304" pitchFamily="18" charset="0"/>
              </a:rPr>
              <a:t> è un pratica davvero complessa</a:t>
            </a:r>
          </a:p>
          <a:p>
            <a:pPr algn="ctr"/>
            <a:r>
              <a:rPr lang="it-IT" sz="2800" b="1" u="none" strike="noStrike" baseline="0" dirty="0">
                <a:latin typeface="Times New Roman" panose="02020603050405020304" pitchFamily="18" charset="0"/>
                <a:cs typeface="Times New Roman" panose="02020603050405020304" pitchFamily="18" charset="0"/>
              </a:rPr>
              <a:t>Coinvolge saperi differenti </a:t>
            </a:r>
            <a:endParaRPr lang="it-IT"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DISCIPLINARE/I</a:t>
            </a: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PROGETTUALE</a:t>
            </a: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ORGANIZZATIVO </a:t>
            </a:r>
            <a:endParaRPr lang="it-IT"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PEDAGOGICO </a:t>
            </a: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PSICOLOGICO </a:t>
            </a:r>
            <a:endParaRPr lang="it-IT"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CIVICO - SOCIALE</a:t>
            </a: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TECNICO - PROCEDURALE </a:t>
            </a:r>
            <a:endParaRPr lang="it-IT"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LINGUISTICO - COMUNICATIVO </a:t>
            </a:r>
          </a:p>
          <a:p>
            <a:pPr marL="457200" indent="-457200">
              <a:buFont typeface="Wingdings" panose="05000000000000000000" pitchFamily="2" charset="2"/>
              <a:buChar char="§"/>
            </a:pPr>
            <a:r>
              <a:rPr lang="it-IT" sz="2800" b="0" i="0" u="none" strike="noStrike" baseline="0" dirty="0">
                <a:latin typeface="Times New Roman" panose="02020603050405020304" pitchFamily="18" charset="0"/>
                <a:cs typeface="Times New Roman" panose="02020603050405020304" pitchFamily="18" charset="0"/>
              </a:rPr>
              <a:t>VALUTATIVO</a:t>
            </a:r>
          </a:p>
          <a:p>
            <a:pPr marL="457200" indent="-457200">
              <a:buFont typeface="Wingdings" panose="05000000000000000000" pitchFamily="2" charset="2"/>
              <a:buChar char="§"/>
            </a:pPr>
            <a:r>
              <a:rPr lang="it-IT" sz="2800" dirty="0">
                <a:latin typeface="Times New Roman" panose="02020603050405020304" pitchFamily="18" charset="0"/>
                <a:cs typeface="Times New Roman" panose="02020603050405020304" pitchFamily="18" charset="0"/>
              </a:rPr>
              <a:t>TECNOLOGICO </a:t>
            </a:r>
          </a:p>
        </p:txBody>
      </p:sp>
    </p:spTree>
    <p:extLst>
      <p:ext uri="{BB962C8B-B14F-4D97-AF65-F5344CB8AC3E}">
        <p14:creationId xmlns:p14="http://schemas.microsoft.com/office/powerpoint/2010/main" val="21226159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DB06357B-DAF9-35E0-D788-439C482006A6}"/>
              </a:ext>
            </a:extLst>
          </p:cNvPr>
          <p:cNvSpPr txBox="1"/>
          <p:nvPr/>
        </p:nvSpPr>
        <p:spPr>
          <a:xfrm>
            <a:off x="614855" y="425669"/>
            <a:ext cx="10939836" cy="4832092"/>
          </a:xfrm>
          <a:prstGeom prst="rect">
            <a:avLst/>
          </a:prstGeom>
          <a:noFill/>
        </p:spPr>
        <p:txBody>
          <a:bodyPr wrap="square">
            <a:spAutoFit/>
          </a:bodyPr>
          <a:lstStyle/>
          <a:p>
            <a:pPr algn="ctr"/>
            <a:endParaRPr lang="it-IT" sz="2800" b="1" u="none" strike="noStrike" baseline="0" dirty="0">
              <a:latin typeface="Times New Roman" panose="02020603050405020304" pitchFamily="18" charset="0"/>
              <a:cs typeface="Times New Roman" panose="02020603050405020304" pitchFamily="18" charset="0"/>
            </a:endParaRPr>
          </a:p>
          <a:p>
            <a:pPr algn="ctr"/>
            <a:endParaRPr lang="it-IT" sz="2800" b="1" dirty="0">
              <a:latin typeface="Times New Roman" panose="02020603050405020304" pitchFamily="18" charset="0"/>
              <a:cs typeface="Times New Roman" panose="02020603050405020304" pitchFamily="18" charset="0"/>
            </a:endParaRPr>
          </a:p>
          <a:p>
            <a:pPr algn="ctr"/>
            <a:r>
              <a:rPr lang="it-IT" sz="2800" b="1" dirty="0">
                <a:latin typeface="Times New Roman" panose="02020603050405020304" pitchFamily="18" charset="0"/>
                <a:cs typeface="Times New Roman" panose="02020603050405020304" pitchFamily="18" charset="0"/>
              </a:rPr>
              <a:t>… u</a:t>
            </a:r>
            <a:r>
              <a:rPr lang="it-IT" sz="2800" b="1" u="none" strike="noStrike" baseline="0" dirty="0">
                <a:latin typeface="Times New Roman" panose="02020603050405020304" pitchFamily="18" charset="0"/>
                <a:cs typeface="Times New Roman" panose="02020603050405020304" pitchFamily="18" charset="0"/>
              </a:rPr>
              <a:t>n buon insegnante </a:t>
            </a:r>
          </a:p>
          <a:p>
            <a:pPr algn="ctr"/>
            <a:r>
              <a:rPr lang="it-IT" sz="2800" dirty="0">
                <a:latin typeface="Times New Roman" panose="02020603050405020304" pitchFamily="18" charset="0"/>
                <a:cs typeface="Times New Roman" panose="02020603050405020304" pitchFamily="18" charset="0"/>
              </a:rPr>
              <a:t>(</a:t>
            </a:r>
            <a:r>
              <a:rPr lang="it-IT" sz="2800" i="1" dirty="0">
                <a:latin typeface="Times New Roman" panose="02020603050405020304" pitchFamily="18" charset="0"/>
                <a:cs typeface="Times New Roman" panose="02020603050405020304" pitchFamily="18" charset="0"/>
              </a:rPr>
              <a:t>d</a:t>
            </a:r>
            <a:r>
              <a:rPr lang="it-IT" sz="2800" i="1" u="none" strike="noStrike" baseline="0" dirty="0">
                <a:latin typeface="Times New Roman" panose="02020603050405020304" pitchFamily="18" charset="0"/>
                <a:cs typeface="Times New Roman" panose="02020603050405020304" pitchFamily="18" charset="0"/>
              </a:rPr>
              <a:t>escrizione alunno di tredici anni)</a:t>
            </a:r>
          </a:p>
          <a:p>
            <a:pPr algn="ctr"/>
            <a:endParaRPr lang="it-IT" sz="2800" i="0" u="none" strike="noStrike" baseline="0" dirty="0">
              <a:latin typeface="Times New Roman" panose="02020603050405020304" pitchFamily="18" charset="0"/>
              <a:cs typeface="Times New Roman" panose="02020603050405020304" pitchFamily="18" charset="0"/>
            </a:endParaRPr>
          </a:p>
          <a:p>
            <a:pPr algn="ctr"/>
            <a:r>
              <a:rPr lang="it-IT" sz="2800" i="0" u="none" strike="noStrike" baseline="0" dirty="0">
                <a:latin typeface="Times New Roman" panose="02020603050405020304" pitchFamily="18" charset="0"/>
                <a:cs typeface="Times New Roman" panose="02020603050405020304" pitchFamily="18" charset="0"/>
              </a:rPr>
              <a:t>È gentile - È generoso - Ti ascolta - Ti incoraggia - Ha fiducia in te - </a:t>
            </a:r>
          </a:p>
          <a:p>
            <a:pPr algn="ctr"/>
            <a:r>
              <a:rPr lang="it-IT" sz="2800" i="0" u="none" strike="noStrike" baseline="0" dirty="0">
                <a:latin typeface="Times New Roman" panose="02020603050405020304" pitchFamily="18" charset="0"/>
                <a:cs typeface="Times New Roman" panose="02020603050405020304" pitchFamily="18" charset="0"/>
              </a:rPr>
              <a:t>Sa mantenere un segreto - Ama insegnare ai ragazzi - Impiega tutto il tempo necessario per spiegarti le cose - Ti aiuta quando sei in difficoltà - Ti dice come vai - Ti lascia parlare - Non ti trascura - Tiene conto delle tue opinioni - Ti fa sentire bravo - Tratta tutti in modo giusto - Ti difende - Ti dà credito - Dice la verità - Sa perdonare </a:t>
            </a:r>
          </a:p>
        </p:txBody>
      </p:sp>
    </p:spTree>
    <p:extLst>
      <p:ext uri="{BB962C8B-B14F-4D97-AF65-F5344CB8AC3E}">
        <p14:creationId xmlns:p14="http://schemas.microsoft.com/office/powerpoint/2010/main" val="38092077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6E03A7BF-330E-4DBB-AB52-93627F4F34CF}"/>
              </a:ext>
            </a:extLst>
          </p:cNvPr>
          <p:cNvSpPr txBox="1"/>
          <p:nvPr/>
        </p:nvSpPr>
        <p:spPr>
          <a:xfrm>
            <a:off x="714896" y="166255"/>
            <a:ext cx="10922922" cy="6555641"/>
          </a:xfrm>
          <a:prstGeom prst="rect">
            <a:avLst/>
          </a:prstGeom>
          <a:noFill/>
        </p:spPr>
        <p:txBody>
          <a:bodyPr wrap="square">
            <a:spAutoFit/>
          </a:bodyPr>
          <a:lstStyle/>
          <a:p>
            <a:pPr algn="ctr"/>
            <a:r>
              <a:rPr lang="it-IT" sz="2800" b="1" dirty="0">
                <a:effectLst/>
                <a:latin typeface="Times New Roman" panose="02020603050405020304" pitchFamily="18" charset="0"/>
                <a:ea typeface="Calibri" panose="020F0502020204030204" pitchFamily="34" charset="0"/>
                <a:cs typeface="Times New Roman" panose="02020603050405020304" pitchFamily="18" charset="0"/>
              </a:rPr>
              <a:t>L’identità del docente/educatore</a:t>
            </a:r>
          </a:p>
          <a:p>
            <a:pPr algn="ctr"/>
            <a:r>
              <a:rPr lang="it-IT" sz="2800" dirty="0">
                <a:latin typeface="Times New Roman" panose="02020603050405020304" pitchFamily="18" charset="0"/>
                <a:ea typeface="Calibri" panose="020F0502020204030204" pitchFamily="34" charset="0"/>
                <a:cs typeface="Times New Roman" panose="02020603050405020304" pitchFamily="18" charset="0"/>
              </a:rPr>
              <a:t>(</a:t>
            </a:r>
            <a:r>
              <a:rPr lang="it-IT" sz="2800" i="1" dirty="0">
                <a:latin typeface="Times New Roman" panose="02020603050405020304" pitchFamily="18" charset="0"/>
                <a:ea typeface="Calibri" panose="020F0502020204030204" pitchFamily="34" charset="0"/>
                <a:cs typeface="Times New Roman" panose="02020603050405020304" pitchFamily="18" charset="0"/>
              </a:rPr>
              <a:t>esercizio di auto ricognizione</a:t>
            </a:r>
            <a:r>
              <a:rPr lang="it-IT" sz="2800" dirty="0">
                <a:latin typeface="Times New Roman" panose="02020603050405020304" pitchFamily="18" charset="0"/>
                <a:ea typeface="Calibri" panose="020F0502020204030204" pitchFamily="34" charset="0"/>
                <a:cs typeface="Times New Roman" panose="02020603050405020304" pitchFamily="18" charset="0"/>
              </a:rPr>
              <a:t>) </a:t>
            </a:r>
            <a:r>
              <a:rPr lang="it-IT" sz="2800" dirty="0">
                <a:effectLst/>
                <a:latin typeface="Times New Roman" panose="02020603050405020304" pitchFamily="18" charset="0"/>
                <a:ea typeface="Calibri" panose="020F0502020204030204" pitchFamily="34" charset="0"/>
                <a:cs typeface="Times New Roman" panose="02020603050405020304" pitchFamily="18" charset="0"/>
              </a:rPr>
              <a:t> </a:t>
            </a:r>
          </a:p>
          <a:p>
            <a:pPr algn="ctr"/>
            <a:r>
              <a:rPr lang="it-IT" sz="2800" dirty="0">
                <a:latin typeface="Times New Roman" panose="02020603050405020304" pitchFamily="18" charset="0"/>
                <a:ea typeface="Calibri" panose="020F0502020204030204" pitchFamily="34" charset="0"/>
                <a:cs typeface="Times New Roman" panose="02020603050405020304" pitchFamily="18" charset="0"/>
              </a:rPr>
              <a:t>a</a:t>
            </a:r>
            <a:r>
              <a:rPr lang="it-IT" sz="2800" dirty="0">
                <a:effectLst/>
                <a:latin typeface="Times New Roman" panose="02020603050405020304" pitchFamily="18" charset="0"/>
                <a:ea typeface="Calibri" panose="020F0502020204030204" pitchFamily="34" charset="0"/>
                <a:cs typeface="Times New Roman" panose="02020603050405020304" pitchFamily="18" charset="0"/>
              </a:rPr>
              <a:t>ccompagnatore, allenatore, amico, angelo custode, avvocato della difesa, collaboratore, collega, compagno, complice, comunicatore, confessore, confidente, consigliere, controllore, coreografo, curante, difensore, direttore d’orchestra, dittatore, facilitatore, fantasma, faro, figlio, formatore, fratello, giocoliere, giudice, guardiano, guida, infermiere, investigatore, istruttore, madre, maestro, mentore, modello, ortolano, osservatore, padre, padrone, persecutore, psicologo, pubblico ministero, regista, sergente, testimone, tutore, valutatore, …</a:t>
            </a:r>
          </a:p>
          <a:p>
            <a:pPr algn="ctr"/>
            <a:endParaRPr lang="it-IT" sz="2800" dirty="0">
              <a:latin typeface="Times New Roman" panose="02020603050405020304" pitchFamily="18" charset="0"/>
              <a:ea typeface="Calibri" panose="020F0502020204030204" pitchFamily="34" charset="0"/>
              <a:cs typeface="Times New Roman" panose="02020603050405020304" pitchFamily="18" charset="0"/>
            </a:endParaRPr>
          </a:p>
          <a:p>
            <a:pPr algn="ctr"/>
            <a:r>
              <a:rPr lang="it-IT" sz="2800" dirty="0">
                <a:latin typeface="Times New Roman" panose="02020603050405020304" pitchFamily="18" charset="0"/>
                <a:ea typeface="Calibri" panose="020F0502020204030204" pitchFamily="34" charset="0"/>
                <a:cs typeface="Times New Roman" panose="02020603050405020304" pitchFamily="18" charset="0"/>
              </a:rPr>
              <a:t>l</a:t>
            </a:r>
            <a:r>
              <a:rPr lang="it-IT" sz="2800" dirty="0">
                <a:effectLst/>
                <a:latin typeface="Times New Roman" panose="02020603050405020304" pitchFamily="18" charset="0"/>
                <a:ea typeface="Calibri" panose="020F0502020204030204" pitchFamily="34" charset="0"/>
                <a:cs typeface="Times New Roman" panose="02020603050405020304" pitchFamily="18" charset="0"/>
              </a:rPr>
              <a:t>e </a:t>
            </a:r>
            <a:r>
              <a:rPr lang="it-IT" sz="2800" b="1" u="sng" dirty="0">
                <a:effectLst/>
                <a:latin typeface="Times New Roman" panose="02020603050405020304" pitchFamily="18" charset="0"/>
                <a:ea typeface="Calibri" panose="020F0502020204030204" pitchFamily="34" charset="0"/>
                <a:cs typeface="Times New Roman" panose="02020603050405020304" pitchFamily="18" charset="0"/>
              </a:rPr>
              <a:t>immagini</a:t>
            </a:r>
            <a:r>
              <a:rPr lang="it-IT" sz="2800" dirty="0">
                <a:effectLst/>
                <a:latin typeface="Times New Roman" panose="02020603050405020304" pitchFamily="18" charset="0"/>
                <a:ea typeface="Calibri" panose="020F0502020204030204" pitchFamily="34" charset="0"/>
                <a:cs typeface="Times New Roman" panose="02020603050405020304" pitchFamily="18" charset="0"/>
              </a:rPr>
              <a:t> elencate sono state usate in diverse </a:t>
            </a:r>
            <a:r>
              <a:rPr lang="it-IT" sz="2800" b="1" u="sng" dirty="0">
                <a:effectLst/>
                <a:latin typeface="Times New Roman" panose="02020603050405020304" pitchFamily="18" charset="0"/>
                <a:ea typeface="Calibri" panose="020F0502020204030204" pitchFamily="34" charset="0"/>
                <a:cs typeface="Times New Roman" panose="02020603050405020304" pitchFamily="18" charset="0"/>
              </a:rPr>
              <a:t>occasioni</a:t>
            </a:r>
            <a:r>
              <a:rPr lang="it-IT" sz="2800" dirty="0">
                <a:effectLst/>
                <a:latin typeface="Times New Roman" panose="02020603050405020304" pitchFamily="18" charset="0"/>
                <a:ea typeface="Calibri" panose="020F0502020204030204" pitchFamily="34" charset="0"/>
                <a:cs typeface="Times New Roman" panose="02020603050405020304" pitchFamily="18" charset="0"/>
              </a:rPr>
              <a:t> e </a:t>
            </a:r>
            <a:r>
              <a:rPr lang="it-IT" sz="2800" b="1" u="sng" dirty="0">
                <a:effectLst/>
                <a:latin typeface="Times New Roman" panose="02020603050405020304" pitchFamily="18" charset="0"/>
                <a:ea typeface="Calibri" panose="020F0502020204030204" pitchFamily="34" charset="0"/>
                <a:cs typeface="Times New Roman" panose="02020603050405020304" pitchFamily="18" charset="0"/>
              </a:rPr>
              <a:t>contesti</a:t>
            </a:r>
            <a:r>
              <a:rPr lang="it-IT" sz="2800" dirty="0">
                <a:effectLst/>
                <a:latin typeface="Times New Roman" panose="02020603050405020304" pitchFamily="18" charset="0"/>
                <a:ea typeface="Calibri" panose="020F0502020204030204" pitchFamily="34" charset="0"/>
                <a:cs typeface="Times New Roman" panose="02020603050405020304" pitchFamily="18" charset="0"/>
              </a:rPr>
              <a:t> </a:t>
            </a:r>
          </a:p>
          <a:p>
            <a:pPr algn="ctr"/>
            <a:r>
              <a:rPr lang="it-IT" sz="2800" dirty="0">
                <a:effectLst/>
                <a:latin typeface="Times New Roman" panose="02020603050405020304" pitchFamily="18" charset="0"/>
                <a:ea typeface="Calibri" panose="020F0502020204030204" pitchFamily="34" charset="0"/>
                <a:cs typeface="Times New Roman" panose="02020603050405020304" pitchFamily="18" charset="0"/>
              </a:rPr>
              <a:t>per </a:t>
            </a:r>
            <a:r>
              <a:rPr lang="it-IT" sz="2800" b="1" u="sng" dirty="0">
                <a:effectLst/>
                <a:latin typeface="Times New Roman" panose="02020603050405020304" pitchFamily="18" charset="0"/>
                <a:ea typeface="Calibri" panose="020F0502020204030204" pitchFamily="34" charset="0"/>
                <a:cs typeface="Times New Roman" panose="02020603050405020304" pitchFamily="18" charset="0"/>
              </a:rPr>
              <a:t>rappresentare</a:t>
            </a:r>
            <a:r>
              <a:rPr lang="it-IT" sz="2800" dirty="0">
                <a:effectLst/>
                <a:latin typeface="Times New Roman" panose="02020603050405020304" pitchFamily="18" charset="0"/>
                <a:ea typeface="Calibri" panose="020F0502020204030204" pitchFamily="34" charset="0"/>
                <a:cs typeface="Times New Roman" panose="02020603050405020304" pitchFamily="18" charset="0"/>
              </a:rPr>
              <a:t> la figura del docente/educatore,</a:t>
            </a:r>
          </a:p>
          <a:p>
            <a:pPr algn="ctr"/>
            <a:r>
              <a:rPr lang="it-IT" sz="2800" dirty="0">
                <a:effectLst/>
                <a:latin typeface="Times New Roman" panose="02020603050405020304" pitchFamily="18" charset="0"/>
                <a:ea typeface="Calibri" panose="020F0502020204030204" pitchFamily="34" charset="0"/>
                <a:cs typeface="Times New Roman" panose="02020603050405020304" pitchFamily="18" charset="0"/>
              </a:rPr>
              <a:t>attraverso le sue diverse e controverse </a:t>
            </a:r>
            <a:r>
              <a:rPr lang="it-IT" sz="2800" b="1" u="sng" dirty="0">
                <a:effectLst/>
                <a:latin typeface="Times New Roman" panose="02020603050405020304" pitchFamily="18" charset="0"/>
                <a:ea typeface="Calibri" panose="020F0502020204030204" pitchFamily="34" charset="0"/>
                <a:cs typeface="Times New Roman" panose="02020603050405020304" pitchFamily="18" charset="0"/>
              </a:rPr>
              <a:t>funzioni</a:t>
            </a:r>
            <a:r>
              <a:rPr lang="it-IT" sz="2800" dirty="0">
                <a:effectLst/>
                <a:latin typeface="Times New Roman" panose="02020603050405020304" pitchFamily="18" charset="0"/>
                <a:ea typeface="Calibri" panose="020F0502020204030204" pitchFamily="34" charset="0"/>
                <a:cs typeface="Times New Roman" panose="02020603050405020304" pitchFamily="18" charset="0"/>
              </a:rPr>
              <a:t> </a:t>
            </a:r>
          </a:p>
          <a:p>
            <a:pPr algn="ctr"/>
            <a:r>
              <a:rPr lang="it-IT" sz="2800" i="1" dirty="0">
                <a:latin typeface="Times New Roman" panose="02020603050405020304" pitchFamily="18" charset="0"/>
                <a:ea typeface="Calibri" panose="020F0502020204030204" pitchFamily="34" charset="0"/>
                <a:cs typeface="Times New Roman" panose="02020603050405020304" pitchFamily="18" charset="0"/>
              </a:rPr>
              <a:t>scegliere le metafore per descrivere il proprio stile educativo </a:t>
            </a:r>
            <a:r>
              <a:rPr lang="it-IT" sz="2800" i="1" dirty="0">
                <a:effectLst/>
                <a:latin typeface="Times New Roman" panose="02020603050405020304" pitchFamily="18"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2036291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0057DAE1-0674-4AF0-FE78-CDF3CF3450B6}"/>
              </a:ext>
            </a:extLst>
          </p:cNvPr>
          <p:cNvPicPr>
            <a:picLocks noChangeAspect="1"/>
          </p:cNvPicPr>
          <p:nvPr/>
        </p:nvPicPr>
        <p:blipFill>
          <a:blip r:embed="rId2"/>
          <a:stretch>
            <a:fillRect/>
          </a:stretch>
        </p:blipFill>
        <p:spPr>
          <a:xfrm>
            <a:off x="3923608" y="293024"/>
            <a:ext cx="7637770" cy="6172200"/>
          </a:xfrm>
          <a:prstGeom prst="rect">
            <a:avLst/>
          </a:prstGeom>
        </p:spPr>
      </p:pic>
      <p:sp>
        <p:nvSpPr>
          <p:cNvPr id="5" name="CasellaDiTesto 4">
            <a:extLst>
              <a:ext uri="{FF2B5EF4-FFF2-40B4-BE49-F238E27FC236}">
                <a16:creationId xmlns:a16="http://schemas.microsoft.com/office/drawing/2014/main" id="{3114C3EA-ED33-B539-B9E2-1E0998C1ABBE}"/>
              </a:ext>
            </a:extLst>
          </p:cNvPr>
          <p:cNvSpPr txBox="1"/>
          <p:nvPr/>
        </p:nvSpPr>
        <p:spPr>
          <a:xfrm>
            <a:off x="630622" y="740979"/>
            <a:ext cx="3026978" cy="3585597"/>
          </a:xfrm>
          <a:prstGeom prst="rect">
            <a:avLst/>
          </a:prstGeom>
          <a:noFill/>
        </p:spPr>
        <p:txBody>
          <a:bodyPr wrap="square">
            <a:spAutoFit/>
          </a:bodyPr>
          <a:lstStyle/>
          <a:p>
            <a:pPr algn="l"/>
            <a:endParaRPr lang="it-IT" sz="1100" b="0" i="0" u="none" strike="noStrike" baseline="0" dirty="0">
              <a:solidFill>
                <a:srgbClr val="000000"/>
              </a:solidFill>
              <a:latin typeface="Calibri" panose="020F0502020204030204" pitchFamily="34" charset="0"/>
            </a:endParaRPr>
          </a:p>
          <a:p>
            <a:pPr algn="ctr"/>
            <a:r>
              <a:rPr lang="it-IT" sz="2400" b="1" i="0" u="none" strike="noStrike" baseline="0" dirty="0">
                <a:latin typeface="Times New Roman" panose="02020603050405020304" pitchFamily="18" charset="0"/>
                <a:cs typeface="Times New Roman" panose="02020603050405020304" pitchFamily="18" charset="0"/>
              </a:rPr>
              <a:t>ISTRUZIONE </a:t>
            </a:r>
          </a:p>
          <a:p>
            <a:pPr algn="ctr"/>
            <a:r>
              <a:rPr lang="it-IT" sz="2400" b="1" i="0" u="none" strike="noStrike" baseline="0" dirty="0">
                <a:latin typeface="Times New Roman" panose="02020603050405020304" pitchFamily="18" charset="0"/>
                <a:cs typeface="Times New Roman" panose="02020603050405020304" pitchFamily="18" charset="0"/>
              </a:rPr>
              <a:t>DEGLI ADULTI </a:t>
            </a:r>
          </a:p>
          <a:p>
            <a:pPr algn="ctr"/>
            <a:endParaRPr lang="it-IT" sz="2400" i="1" u="none" strike="noStrike" baseline="0" dirty="0">
              <a:latin typeface="Times New Roman" panose="02020603050405020304" pitchFamily="18" charset="0"/>
              <a:cs typeface="Times New Roman" panose="02020603050405020304" pitchFamily="18" charset="0"/>
            </a:endParaRPr>
          </a:p>
          <a:p>
            <a:pPr algn="ctr"/>
            <a:r>
              <a:rPr lang="it-IT" sz="2400" u="none" strike="noStrike" baseline="0" dirty="0">
                <a:latin typeface="Times New Roman" panose="02020603050405020304" pitchFamily="18" charset="0"/>
                <a:cs typeface="Times New Roman" panose="02020603050405020304" pitchFamily="18" charset="0"/>
              </a:rPr>
              <a:t>CPIA Matera </a:t>
            </a:r>
          </a:p>
          <a:p>
            <a:pPr algn="ctr"/>
            <a:r>
              <a:rPr lang="it-IT" sz="2400" dirty="0">
                <a:latin typeface="Times New Roman" panose="02020603050405020304" pitchFamily="18" charset="0"/>
                <a:cs typeface="Times New Roman" panose="02020603050405020304" pitchFamily="18" charset="0"/>
              </a:rPr>
              <a:t>CPIA</a:t>
            </a:r>
            <a:r>
              <a:rPr lang="it-IT" sz="2400" u="none" strike="noStrike" baseline="0" dirty="0">
                <a:latin typeface="Times New Roman" panose="02020603050405020304" pitchFamily="18" charset="0"/>
                <a:cs typeface="Times New Roman" panose="02020603050405020304" pitchFamily="18" charset="0"/>
              </a:rPr>
              <a:t> Potenza </a:t>
            </a:r>
            <a:endParaRPr lang="it-IT" sz="2400" dirty="0">
              <a:latin typeface="Times New Roman" panose="02020603050405020304" pitchFamily="18" charset="0"/>
              <a:cs typeface="Times New Roman" panose="02020603050405020304" pitchFamily="18" charset="0"/>
            </a:endParaRPr>
          </a:p>
          <a:p>
            <a:pPr algn="ctr"/>
            <a:endParaRPr lang="it-IT" sz="2400" u="none" strike="noStrike" baseline="0" dirty="0">
              <a:latin typeface="Times New Roman" panose="02020603050405020304" pitchFamily="18" charset="0"/>
              <a:cs typeface="Times New Roman" panose="02020603050405020304" pitchFamily="18" charset="0"/>
            </a:endParaRPr>
          </a:p>
          <a:p>
            <a:pPr algn="ctr"/>
            <a:r>
              <a:rPr lang="it-IT" sz="2400" u="none" strike="noStrike" baseline="0" dirty="0">
                <a:latin typeface="Times New Roman" panose="02020603050405020304" pitchFamily="18" charset="0"/>
                <a:cs typeface="Times New Roman" panose="02020603050405020304" pitchFamily="18" charset="0"/>
              </a:rPr>
              <a:t>Reti Territoriali correlate </a:t>
            </a:r>
          </a:p>
          <a:p>
            <a:pPr algn="ctr"/>
            <a:endParaRPr lang="it-IT" sz="2400" dirty="0">
              <a:latin typeface="Times New Roman" panose="02020603050405020304" pitchFamily="18" charset="0"/>
              <a:cs typeface="Times New Roman" panose="02020603050405020304" pitchFamily="18" charset="0"/>
            </a:endParaRPr>
          </a:p>
        </p:txBody>
      </p:sp>
      <p:pic>
        <p:nvPicPr>
          <p:cNvPr id="4" name="Picture 6" descr="Insegnante Immagini Vettoriali Stock | Depositphotos">
            <a:extLst>
              <a:ext uri="{FF2B5EF4-FFF2-40B4-BE49-F238E27FC236}">
                <a16:creationId xmlns:a16="http://schemas.microsoft.com/office/drawing/2014/main" id="{1EC96E22-F900-41E1-9399-17EEB56A7F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668" y="4442954"/>
            <a:ext cx="2562886" cy="1892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51473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0F752F03-9F1F-0D83-6342-CC797E121BE7}"/>
              </a:ext>
            </a:extLst>
          </p:cNvPr>
          <p:cNvSpPr txBox="1"/>
          <p:nvPr/>
        </p:nvSpPr>
        <p:spPr>
          <a:xfrm>
            <a:off x="548640" y="166255"/>
            <a:ext cx="11405062" cy="6532558"/>
          </a:xfrm>
          <a:prstGeom prst="rect">
            <a:avLst/>
          </a:prstGeom>
          <a:noFill/>
        </p:spPr>
        <p:txBody>
          <a:bodyPr wrap="square">
            <a:spAutoFit/>
          </a:bodyPr>
          <a:lstStyle/>
          <a:p>
            <a:pPr algn="l"/>
            <a:endParaRPr lang="it-IT" sz="1050" b="0" i="0" u="none" strike="noStrike" baseline="0" dirty="0">
              <a:solidFill>
                <a:srgbClr val="000000"/>
              </a:solidFill>
              <a:latin typeface="Calibri" panose="020F0502020204030204" pitchFamily="34" charset="0"/>
            </a:endParaRPr>
          </a:p>
          <a:p>
            <a:pPr algn="ctr"/>
            <a:r>
              <a:rPr lang="it-IT" sz="2400" b="1" i="0" u="none" strike="noStrike" baseline="0" dirty="0">
                <a:latin typeface="Times New Roman" panose="02020603050405020304" pitchFamily="18" charset="0"/>
                <a:cs typeface="Times New Roman" panose="02020603050405020304" pitchFamily="18" charset="0"/>
              </a:rPr>
              <a:t>SCUOLA IN OSPEDALE (SIO) E ISTRUZIONE DOMICILIARE (ID) </a:t>
            </a:r>
          </a:p>
          <a:p>
            <a:pPr algn="ctr"/>
            <a:r>
              <a:rPr lang="it-IT" sz="2400" b="1" i="0" u="sng" strike="noStrike" baseline="0" dirty="0">
                <a:latin typeface="Times New Roman" panose="02020603050405020304" pitchFamily="18" charset="0"/>
                <a:cs typeface="Times New Roman" panose="02020603050405020304" pitchFamily="18" charset="0"/>
              </a:rPr>
              <a:t>assicurano</a:t>
            </a:r>
            <a:r>
              <a:rPr lang="it-IT" sz="2400" b="1" i="0" u="none" strike="noStrike" baseline="0" dirty="0">
                <a:latin typeface="Times New Roman" panose="02020603050405020304" pitchFamily="18" charset="0"/>
                <a:cs typeface="Times New Roman" panose="02020603050405020304" pitchFamily="18" charset="0"/>
              </a:rPr>
              <a:t> </a:t>
            </a:r>
            <a:r>
              <a:rPr lang="it-IT" sz="2400" i="0" u="none" strike="noStrike" baseline="0" dirty="0">
                <a:latin typeface="Times New Roman" panose="02020603050405020304" pitchFamily="18" charset="0"/>
                <a:cs typeface="Times New Roman" panose="02020603050405020304" pitchFamily="18" charset="0"/>
              </a:rPr>
              <a:t>agli alunni con problemi di </a:t>
            </a:r>
            <a:r>
              <a:rPr lang="it-IT" sz="2400" b="1" i="0" u="sng" strike="noStrike" baseline="0" dirty="0">
                <a:latin typeface="Times New Roman" panose="02020603050405020304" pitchFamily="18" charset="0"/>
                <a:cs typeface="Times New Roman" panose="02020603050405020304" pitchFamily="18" charset="0"/>
              </a:rPr>
              <a:t>salute</a:t>
            </a:r>
            <a:r>
              <a:rPr lang="it-IT" sz="2400" b="1" i="0" u="none" strike="noStrike" baseline="0" dirty="0">
                <a:latin typeface="Times New Roman" panose="02020603050405020304" pitchFamily="18" charset="0"/>
                <a:cs typeface="Times New Roman" panose="02020603050405020304" pitchFamily="18" charset="0"/>
              </a:rPr>
              <a:t> </a:t>
            </a:r>
            <a:r>
              <a:rPr lang="it-IT" sz="2400" b="0" i="0" u="none" strike="noStrike" baseline="0" dirty="0">
                <a:latin typeface="Times New Roman" panose="02020603050405020304" pitchFamily="18" charset="0"/>
                <a:cs typeface="Times New Roman" panose="02020603050405020304" pitchFamily="18" charset="0"/>
              </a:rPr>
              <a:t>il </a:t>
            </a:r>
            <a:r>
              <a:rPr lang="it-IT" sz="2400" b="1" i="0" u="sng" strike="noStrike" baseline="0" dirty="0">
                <a:latin typeface="Times New Roman" panose="02020603050405020304" pitchFamily="18" charset="0"/>
                <a:cs typeface="Times New Roman" panose="02020603050405020304" pitchFamily="18" charset="0"/>
              </a:rPr>
              <a:t>godimento</a:t>
            </a:r>
            <a:r>
              <a:rPr lang="it-IT" sz="2400" b="0" i="0" u="none" strike="noStrike" baseline="0" dirty="0">
                <a:latin typeface="Times New Roman" panose="02020603050405020304" pitchFamily="18" charset="0"/>
                <a:cs typeface="Times New Roman" panose="02020603050405020304" pitchFamily="18" charset="0"/>
              </a:rPr>
              <a:t> del diritto allo studio </a:t>
            </a:r>
          </a:p>
          <a:p>
            <a:pPr algn="ctr"/>
            <a:r>
              <a:rPr lang="it-IT" sz="2400" i="0" u="none" strike="noStrike" baseline="0" dirty="0">
                <a:latin typeface="Times New Roman" panose="02020603050405020304" pitchFamily="18" charset="0"/>
                <a:cs typeface="Times New Roman" panose="02020603050405020304" pitchFamily="18" charset="0"/>
              </a:rPr>
              <a:t> </a:t>
            </a:r>
          </a:p>
          <a:p>
            <a:pPr algn="ctr"/>
            <a:r>
              <a:rPr lang="it-IT" sz="2400" b="1" i="0" u="sng" strike="noStrike" baseline="0" dirty="0">
                <a:latin typeface="Times New Roman" panose="02020603050405020304" pitchFamily="18" charset="0"/>
                <a:cs typeface="Times New Roman" panose="02020603050405020304" pitchFamily="18" charset="0"/>
              </a:rPr>
              <a:t>normativa</a:t>
            </a:r>
            <a:r>
              <a:rPr lang="it-IT" sz="2400" i="0" u="none" strike="noStrike" baseline="0" dirty="0">
                <a:latin typeface="Times New Roman" panose="02020603050405020304" pitchFamily="18" charset="0"/>
                <a:cs typeface="Times New Roman" panose="02020603050405020304" pitchFamily="18" charset="0"/>
              </a:rPr>
              <a:t> ad hoc e </a:t>
            </a:r>
            <a:r>
              <a:rPr lang="it-IT" sz="2400" b="1" i="0" u="sng" strike="noStrike" baseline="0" dirty="0">
                <a:latin typeface="Times New Roman" panose="02020603050405020304" pitchFamily="18" charset="0"/>
                <a:cs typeface="Times New Roman" panose="02020603050405020304" pitchFamily="18" charset="0"/>
              </a:rPr>
              <a:t>portale</a:t>
            </a:r>
            <a:r>
              <a:rPr lang="it-IT" sz="2400" i="0" u="none" strike="noStrike" baseline="0" dirty="0">
                <a:latin typeface="Times New Roman" panose="02020603050405020304" pitchFamily="18" charset="0"/>
                <a:cs typeface="Times New Roman" panose="02020603050405020304" pitchFamily="18" charset="0"/>
              </a:rPr>
              <a:t> dedicato</a:t>
            </a:r>
            <a:r>
              <a:rPr lang="it-IT" sz="2400" b="0" i="0" u="none" strike="noStrike" baseline="0" dirty="0">
                <a:latin typeface="Times New Roman" panose="02020603050405020304" pitchFamily="18" charset="0"/>
                <a:cs typeface="Times New Roman" panose="02020603050405020304" pitchFamily="18" charset="0"/>
              </a:rPr>
              <a:t>, </a:t>
            </a:r>
          </a:p>
          <a:p>
            <a:pPr algn="ctr"/>
            <a:r>
              <a:rPr lang="it-IT" sz="2400" b="0" i="0" u="none" strike="noStrike" baseline="0" dirty="0">
                <a:latin typeface="Times New Roman" panose="02020603050405020304" pitchFamily="18" charset="0"/>
                <a:cs typeface="Times New Roman" panose="02020603050405020304" pitchFamily="18" charset="0"/>
              </a:rPr>
              <a:t>pensati per quegli studenti che non possono entrare in classe, </a:t>
            </a:r>
          </a:p>
          <a:p>
            <a:pPr algn="ctr"/>
            <a:r>
              <a:rPr lang="it-IT" sz="2400" b="0" i="0" u="none" strike="noStrike" baseline="0" dirty="0">
                <a:latin typeface="Times New Roman" panose="02020603050405020304" pitchFamily="18" charset="0"/>
                <a:cs typeface="Times New Roman" panose="02020603050405020304" pitchFamily="18" charset="0"/>
              </a:rPr>
              <a:t>perché </a:t>
            </a:r>
            <a:r>
              <a:rPr lang="it-IT" sz="2400" b="1" i="0" u="sng" strike="noStrike" baseline="0" dirty="0">
                <a:latin typeface="Times New Roman" panose="02020603050405020304" pitchFamily="18" charset="0"/>
                <a:cs typeface="Times New Roman" panose="02020603050405020304" pitchFamily="18" charset="0"/>
              </a:rPr>
              <a:t>degenti</a:t>
            </a:r>
            <a:r>
              <a:rPr lang="it-IT" sz="2400" b="1" i="0" u="none" strike="noStrike" baseline="0" dirty="0">
                <a:latin typeface="Times New Roman" panose="02020603050405020304" pitchFamily="18" charset="0"/>
                <a:cs typeface="Times New Roman" panose="02020603050405020304" pitchFamily="18" charset="0"/>
              </a:rPr>
              <a:t> </a:t>
            </a:r>
            <a:r>
              <a:rPr lang="it-IT" sz="2400" i="0" u="none" strike="noStrike" baseline="0" dirty="0">
                <a:latin typeface="Times New Roman" panose="02020603050405020304" pitchFamily="18" charset="0"/>
                <a:cs typeface="Times New Roman" panose="02020603050405020304" pitchFamily="18" charset="0"/>
              </a:rPr>
              <a:t>o</a:t>
            </a:r>
            <a:r>
              <a:rPr lang="it-IT" sz="2400" b="1" i="0" u="none" strike="noStrike" baseline="0" dirty="0">
                <a:latin typeface="Times New Roman" panose="02020603050405020304" pitchFamily="18" charset="0"/>
                <a:cs typeface="Times New Roman" panose="02020603050405020304" pitchFamily="18" charset="0"/>
              </a:rPr>
              <a:t> </a:t>
            </a:r>
            <a:r>
              <a:rPr lang="it-IT" sz="2400" b="1" i="0" u="sng" strike="noStrike" baseline="0" dirty="0">
                <a:latin typeface="Times New Roman" panose="02020603050405020304" pitchFamily="18" charset="0"/>
                <a:cs typeface="Times New Roman" panose="02020603050405020304" pitchFamily="18" charset="0"/>
              </a:rPr>
              <a:t>costretti</a:t>
            </a:r>
            <a:r>
              <a:rPr lang="it-IT" sz="2400" b="1" i="0" u="none" strike="noStrike" baseline="0" dirty="0">
                <a:latin typeface="Times New Roman" panose="02020603050405020304" pitchFamily="18" charset="0"/>
                <a:cs typeface="Times New Roman" panose="02020603050405020304" pitchFamily="18" charset="0"/>
              </a:rPr>
              <a:t> </a:t>
            </a:r>
            <a:r>
              <a:rPr lang="it-IT" sz="2400" i="0" u="none" strike="noStrike" baseline="0" dirty="0">
                <a:latin typeface="Times New Roman" panose="02020603050405020304" pitchFamily="18" charset="0"/>
                <a:cs typeface="Times New Roman" panose="02020603050405020304" pitchFamily="18" charset="0"/>
              </a:rPr>
              <a:t>a casa da una </a:t>
            </a:r>
            <a:r>
              <a:rPr lang="it-IT" sz="2400" b="1" i="0" u="sng" strike="noStrike" baseline="0" dirty="0">
                <a:latin typeface="Times New Roman" panose="02020603050405020304" pitchFamily="18" charset="0"/>
                <a:cs typeface="Times New Roman" panose="02020603050405020304" pitchFamily="18" charset="0"/>
              </a:rPr>
              <a:t>patologia</a:t>
            </a:r>
            <a:endParaRPr lang="it-IT" sz="2400" u="sng" dirty="0">
              <a:latin typeface="Times New Roman" panose="02020603050405020304" pitchFamily="18" charset="0"/>
              <a:cs typeface="Times New Roman" panose="02020603050405020304" pitchFamily="18" charset="0"/>
            </a:endParaRPr>
          </a:p>
          <a:p>
            <a:pPr algn="ctr"/>
            <a:r>
              <a:rPr lang="it-IT" sz="2400" b="0" i="0" u="none" strike="noStrike" baseline="0" dirty="0">
                <a:latin typeface="Times New Roman" panose="02020603050405020304" pitchFamily="18" charset="0"/>
                <a:cs typeface="Times New Roman" panose="02020603050405020304" pitchFamily="18" charset="0"/>
              </a:rPr>
              <a:t>è impegno che coinvolge, in una stretta alleanza, famiglie, scuole, docenti</a:t>
            </a:r>
          </a:p>
          <a:p>
            <a:pPr algn="ctr"/>
            <a:endParaRPr lang="it-IT" sz="2400" b="0" i="0" u="none" strike="noStrike" baseline="0" dirty="0">
              <a:latin typeface="Times New Roman" panose="02020603050405020304" pitchFamily="18" charset="0"/>
              <a:cs typeface="Times New Roman" panose="02020603050405020304" pitchFamily="18" charset="0"/>
            </a:endParaRPr>
          </a:p>
          <a:p>
            <a:pPr algn="ctr"/>
            <a:r>
              <a:rPr lang="it-IT" sz="2400" b="1" i="0" u="none" strike="noStrike" baseline="0" dirty="0">
                <a:latin typeface="Times New Roman" panose="02020603050405020304" pitchFamily="18" charset="0"/>
                <a:cs typeface="Times New Roman" panose="02020603050405020304" pitchFamily="18" charset="0"/>
              </a:rPr>
              <a:t>beneficiari di tali servizi di supporto scolastico</a:t>
            </a:r>
            <a:endParaRPr lang="it-IT" sz="2400" b="1"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it-IT" sz="2400" b="1" i="0" u="none" strike="noStrike" baseline="0" dirty="0">
                <a:latin typeface="Times New Roman" panose="02020603050405020304" pitchFamily="18" charset="0"/>
                <a:cs typeface="Times New Roman" panose="02020603050405020304" pitchFamily="18" charset="0"/>
              </a:rPr>
              <a:t>SIO</a:t>
            </a:r>
            <a:r>
              <a:rPr lang="it-IT" sz="2400" dirty="0">
                <a:latin typeface="Times New Roman" panose="02020603050405020304" pitchFamily="18" charset="0"/>
                <a:cs typeface="Times New Roman" panose="02020603050405020304" pitchFamily="18" charset="0"/>
              </a:rPr>
              <a:t> = </a:t>
            </a:r>
            <a:r>
              <a:rPr lang="it-IT" sz="2400" b="0" i="0" u="none" strike="noStrike" baseline="0" dirty="0">
                <a:latin typeface="Times New Roman" panose="02020603050405020304" pitchFamily="18" charset="0"/>
                <a:cs typeface="Times New Roman" panose="02020603050405020304" pitchFamily="18" charset="0"/>
              </a:rPr>
              <a:t>qualsiasi alunno ricoverato in una </a:t>
            </a:r>
            <a:r>
              <a:rPr lang="it-IT" sz="2400" b="1" i="0" u="sng" strike="noStrike" baseline="0" dirty="0">
                <a:latin typeface="Times New Roman" panose="02020603050405020304" pitchFamily="18" charset="0"/>
                <a:cs typeface="Times New Roman" panose="02020603050405020304" pitchFamily="18" charset="0"/>
              </a:rPr>
              <a:t>struttura</a:t>
            </a:r>
            <a:r>
              <a:rPr lang="it-IT" sz="2400" b="0" i="0" u="none" strike="noStrike" baseline="0" dirty="0">
                <a:latin typeface="Times New Roman" panose="02020603050405020304" pitchFamily="18" charset="0"/>
                <a:cs typeface="Times New Roman" panose="02020603050405020304" pitchFamily="18" charset="0"/>
              </a:rPr>
              <a:t> ospedaliera, </a:t>
            </a:r>
            <a:r>
              <a:rPr lang="it-IT" sz="2400" i="0" u="none" strike="noStrike" baseline="0" dirty="0">
                <a:latin typeface="Times New Roman" panose="02020603050405020304" pitchFamily="18" charset="0"/>
                <a:cs typeface="Times New Roman" panose="02020603050405020304" pitchFamily="18" charset="0"/>
              </a:rPr>
              <a:t>purché</a:t>
            </a:r>
            <a:r>
              <a:rPr lang="it-IT" sz="2400" b="1" i="0" u="none" strike="noStrike" baseline="0" dirty="0">
                <a:latin typeface="Times New Roman" panose="02020603050405020304" pitchFamily="18" charset="0"/>
                <a:cs typeface="Times New Roman" panose="02020603050405020304" pitchFamily="18" charset="0"/>
              </a:rPr>
              <a:t> </a:t>
            </a:r>
            <a:r>
              <a:rPr lang="it-IT" sz="2400" b="0" i="0" u="none" strike="noStrike" baseline="0" dirty="0">
                <a:latin typeface="Times New Roman" panose="02020603050405020304" pitchFamily="18" charset="0"/>
                <a:cs typeface="Times New Roman" panose="02020603050405020304" pitchFamily="18" charset="0"/>
              </a:rPr>
              <a:t>abbia al suo interno una </a:t>
            </a:r>
            <a:r>
              <a:rPr lang="it-IT" sz="2400" b="1" i="0" u="sng" strike="noStrike" baseline="0" dirty="0">
                <a:latin typeface="Times New Roman" panose="02020603050405020304" pitchFamily="18" charset="0"/>
                <a:cs typeface="Times New Roman" panose="02020603050405020304" pitchFamily="18" charset="0"/>
              </a:rPr>
              <a:t>sezione</a:t>
            </a:r>
            <a:r>
              <a:rPr lang="it-IT" sz="2400" b="0" i="0" u="none" strike="noStrike" baseline="0" dirty="0">
                <a:latin typeface="Times New Roman" panose="02020603050405020304" pitchFamily="18" charset="0"/>
                <a:cs typeface="Times New Roman" panose="02020603050405020304" pitchFamily="18" charset="0"/>
              </a:rPr>
              <a:t> scolastica attiva (</a:t>
            </a:r>
            <a:r>
              <a:rPr lang="it-IT" sz="2400" i="0" u="none" strike="noStrike" baseline="0" dirty="0">
                <a:latin typeface="Times New Roman" panose="02020603050405020304" pitchFamily="18" charset="0"/>
                <a:cs typeface="Times New Roman" panose="02020603050405020304" pitchFamily="18" charset="0"/>
              </a:rPr>
              <a:t>in mancanza</a:t>
            </a:r>
            <a:r>
              <a:rPr lang="it-IT" sz="2400" b="0" i="0" u="none" strike="noStrike" baseline="0" dirty="0">
                <a:latin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cs typeface="Times New Roman" panose="02020603050405020304" pitchFamily="18" charset="0"/>
              </a:rPr>
              <a:t>si </a:t>
            </a:r>
            <a:r>
              <a:rPr lang="it-IT" sz="2400" b="0" i="0" u="none" strike="noStrike" baseline="0" dirty="0">
                <a:latin typeface="Times New Roman" panose="02020603050405020304" pitchFamily="18" charset="0"/>
                <a:cs typeface="Times New Roman" panose="02020603050405020304" pitchFamily="18" charset="0"/>
              </a:rPr>
              <a:t>può richiedere l’ID). La famiglia non deve fare nulla</a:t>
            </a:r>
            <a:r>
              <a:rPr lang="it-IT" sz="2400" dirty="0">
                <a:latin typeface="Times New Roman" panose="02020603050405020304" pitchFamily="18" charset="0"/>
                <a:cs typeface="Times New Roman" panose="02020603050405020304" pitchFamily="18" charset="0"/>
              </a:rPr>
              <a:t>. S</a:t>
            </a:r>
            <a:r>
              <a:rPr lang="it-IT" sz="2400" b="0" i="0" u="none" strike="noStrike" baseline="0" dirty="0">
                <a:latin typeface="Times New Roman" panose="02020603050405020304" pitchFamily="18" charset="0"/>
                <a:cs typeface="Times New Roman" panose="02020603050405020304" pitchFamily="18" charset="0"/>
              </a:rPr>
              <a:t>ono i docenti presenti nella sezione a prendere in carico il minore. </a:t>
            </a:r>
            <a:endParaRPr lang="it-IT" sz="24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it-IT" sz="2400" b="1" i="0" u="none" strike="noStrike" baseline="0" dirty="0">
                <a:latin typeface="Times New Roman" panose="02020603050405020304" pitchFamily="18" charset="0"/>
                <a:cs typeface="Times New Roman" panose="02020603050405020304" pitchFamily="18" charset="0"/>
              </a:rPr>
              <a:t>ID = </a:t>
            </a:r>
            <a:r>
              <a:rPr lang="it-IT" sz="2400" i="0" u="none" strike="noStrike" baseline="0" dirty="0">
                <a:latin typeface="Times New Roman" panose="02020603050405020304" pitchFamily="18" charset="0"/>
                <a:cs typeface="Times New Roman" panose="02020603050405020304" pitchFamily="18" charset="0"/>
              </a:rPr>
              <a:t>qualsiasi alunno </a:t>
            </a:r>
            <a:r>
              <a:rPr lang="it-IT" sz="2400" b="0" i="0" u="none" strike="noStrike" baseline="0" dirty="0">
                <a:latin typeface="Times New Roman" panose="02020603050405020304" pitchFamily="18" charset="0"/>
                <a:cs typeface="Times New Roman" panose="02020603050405020304" pitchFamily="18" charset="0"/>
              </a:rPr>
              <a:t>che, per motivi di </a:t>
            </a:r>
            <a:r>
              <a:rPr lang="it-IT" sz="2400" b="1" i="0" u="sng" strike="noStrike" baseline="0" dirty="0">
                <a:latin typeface="Times New Roman" panose="02020603050405020304" pitchFamily="18" charset="0"/>
                <a:cs typeface="Times New Roman" panose="02020603050405020304" pitchFamily="18" charset="0"/>
              </a:rPr>
              <a:t>salute</a:t>
            </a:r>
            <a:r>
              <a:rPr lang="it-IT" sz="2400" b="0" i="0" u="none" strike="noStrike" baseline="0" dirty="0">
                <a:latin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cs typeface="Times New Roman" panose="02020603050405020304" pitchFamily="18" charset="0"/>
              </a:rPr>
              <a:t>è </a:t>
            </a:r>
            <a:r>
              <a:rPr lang="it-IT" sz="2400" b="0" i="0" u="none" strike="noStrike" baseline="0" dirty="0">
                <a:latin typeface="Times New Roman" panose="02020603050405020304" pitchFamily="18" charset="0"/>
                <a:cs typeface="Times New Roman" panose="02020603050405020304" pitchFamily="18" charset="0"/>
              </a:rPr>
              <a:t>costretto ad assentarsi da scuola </a:t>
            </a:r>
            <a:r>
              <a:rPr lang="it-IT" sz="2400" i="0" u="none" strike="noStrike" baseline="0" dirty="0">
                <a:latin typeface="Times New Roman" panose="02020603050405020304" pitchFamily="18" charset="0"/>
                <a:cs typeface="Times New Roman" panose="02020603050405020304" pitchFamily="18" charset="0"/>
              </a:rPr>
              <a:t>per più di </a:t>
            </a:r>
            <a:r>
              <a:rPr lang="it-IT" sz="2400" b="1" i="0" u="sng" strike="noStrike" baseline="0" dirty="0">
                <a:latin typeface="Times New Roman" panose="02020603050405020304" pitchFamily="18" charset="0"/>
                <a:cs typeface="Times New Roman" panose="02020603050405020304" pitchFamily="18" charset="0"/>
              </a:rPr>
              <a:t>30 giorni</a:t>
            </a:r>
            <a:r>
              <a:rPr lang="it-IT" sz="2400" b="1" i="0" strike="noStrike" baseline="0" dirty="0">
                <a:latin typeface="Times New Roman" panose="02020603050405020304" pitchFamily="18" charset="0"/>
                <a:cs typeface="Times New Roman" panose="02020603050405020304" pitchFamily="18" charset="0"/>
              </a:rPr>
              <a:t> </a:t>
            </a:r>
            <a:r>
              <a:rPr lang="it-IT" sz="2400" b="0" i="0" u="none" strike="noStrike" baseline="0" dirty="0">
                <a:latin typeface="Times New Roman" panose="02020603050405020304" pitchFamily="18" charset="0"/>
                <a:cs typeface="Times New Roman" panose="02020603050405020304" pitchFamily="18" charset="0"/>
              </a:rPr>
              <a:t>(anche non continuativi). La malattia deve essere </a:t>
            </a:r>
            <a:r>
              <a:rPr lang="it-IT" sz="2400" b="1" i="0" u="sng" strike="noStrike" baseline="0" dirty="0">
                <a:latin typeface="Times New Roman" panose="02020603050405020304" pitchFamily="18" charset="0"/>
                <a:cs typeface="Times New Roman" panose="02020603050405020304" pitchFamily="18" charset="0"/>
              </a:rPr>
              <a:t>certificata</a:t>
            </a:r>
            <a:r>
              <a:rPr lang="it-IT" sz="2400" b="0" i="0" u="none" strike="noStrike" baseline="0" dirty="0">
                <a:latin typeface="Times New Roman" panose="02020603050405020304" pitchFamily="18" charset="0"/>
                <a:cs typeface="Times New Roman" panose="02020603050405020304" pitchFamily="18" charset="0"/>
              </a:rPr>
              <a:t>. L’avvio dell’attività didattica </a:t>
            </a:r>
            <a:r>
              <a:rPr lang="it-IT" sz="2400" i="0" u="none" strike="noStrike" baseline="0" dirty="0">
                <a:latin typeface="Times New Roman" panose="02020603050405020304" pitchFamily="18" charset="0"/>
                <a:cs typeface="Times New Roman" panose="02020603050405020304" pitchFamily="18" charset="0"/>
              </a:rPr>
              <a:t>avviene</a:t>
            </a:r>
            <a:r>
              <a:rPr lang="it-IT" sz="2400" b="1" i="0" u="none" strike="noStrike" baseline="0" dirty="0">
                <a:latin typeface="Times New Roman" panose="02020603050405020304" pitchFamily="18" charset="0"/>
                <a:cs typeface="Times New Roman" panose="02020603050405020304" pitchFamily="18" charset="0"/>
              </a:rPr>
              <a:t> </a:t>
            </a:r>
            <a:r>
              <a:rPr lang="it-IT" sz="2400" b="0" i="0" u="none" strike="noStrike" baseline="0" dirty="0">
                <a:latin typeface="Times New Roman" panose="02020603050405020304" pitchFamily="18" charset="0"/>
                <a:cs typeface="Times New Roman" panose="02020603050405020304" pitchFamily="18" charset="0"/>
              </a:rPr>
              <a:t>su </a:t>
            </a:r>
            <a:r>
              <a:rPr lang="it-IT" sz="2400" b="1" i="0" u="sng" strike="noStrike" baseline="0" dirty="0">
                <a:latin typeface="Times New Roman" panose="02020603050405020304" pitchFamily="18" charset="0"/>
                <a:cs typeface="Times New Roman" panose="02020603050405020304" pitchFamily="18" charset="0"/>
              </a:rPr>
              <a:t>richiesta</a:t>
            </a:r>
            <a:r>
              <a:rPr lang="it-IT" sz="2400" b="0" i="0" u="none" strike="noStrike" baseline="0" dirty="0">
                <a:latin typeface="Times New Roman" panose="02020603050405020304" pitchFamily="18" charset="0"/>
                <a:cs typeface="Times New Roman" panose="02020603050405020304" pitchFamily="18" charset="0"/>
              </a:rPr>
              <a:t> della famiglia e previa </a:t>
            </a:r>
            <a:r>
              <a:rPr lang="it-IT" sz="2400" b="1" i="0" u="sng" strike="noStrike" baseline="0" dirty="0">
                <a:latin typeface="Times New Roman" panose="02020603050405020304" pitchFamily="18" charset="0"/>
                <a:cs typeface="Times New Roman" panose="02020603050405020304" pitchFamily="18" charset="0"/>
              </a:rPr>
              <a:t>delibera</a:t>
            </a:r>
            <a:r>
              <a:rPr lang="it-IT" sz="2400" b="0" i="0" u="none" strike="noStrike" baseline="0" dirty="0">
                <a:latin typeface="Times New Roman" panose="02020603050405020304" pitchFamily="18" charset="0"/>
                <a:cs typeface="Times New Roman" panose="02020603050405020304" pitchFamily="18" charset="0"/>
              </a:rPr>
              <a:t> del Consiglio di Classe, che elabora un </a:t>
            </a:r>
            <a:r>
              <a:rPr lang="it-IT" sz="2400" b="1" i="0" u="sng" strike="noStrike" baseline="0" dirty="0">
                <a:latin typeface="Times New Roman" panose="02020603050405020304" pitchFamily="18" charset="0"/>
                <a:cs typeface="Times New Roman" panose="02020603050405020304" pitchFamily="18" charset="0"/>
              </a:rPr>
              <a:t>progetto</a:t>
            </a:r>
            <a:r>
              <a:rPr lang="it-IT" sz="2400" b="0" i="0" u="none" strike="noStrike" baseline="0" dirty="0">
                <a:latin typeface="Times New Roman" panose="02020603050405020304" pitchFamily="18" charset="0"/>
                <a:cs typeface="Times New Roman" panose="02020603050405020304" pitchFamily="18" charset="0"/>
              </a:rPr>
              <a:t> formativo personalizzato, indicando anche il </a:t>
            </a:r>
            <a:r>
              <a:rPr lang="it-IT" sz="2400" b="1" i="0" u="sng" strike="noStrike" baseline="0" dirty="0">
                <a:latin typeface="Times New Roman" panose="02020603050405020304" pitchFamily="18" charset="0"/>
                <a:cs typeface="Times New Roman" panose="02020603050405020304" pitchFamily="18" charset="0"/>
              </a:rPr>
              <a:t>numero</a:t>
            </a:r>
            <a:r>
              <a:rPr lang="it-IT" sz="2400" b="0" i="0" u="none" strike="noStrike" baseline="0" dirty="0">
                <a:latin typeface="Times New Roman" panose="02020603050405020304" pitchFamily="18" charset="0"/>
                <a:cs typeface="Times New Roman" panose="02020603050405020304" pitchFamily="18" charset="0"/>
              </a:rPr>
              <a:t> dei docenti coinvolti. </a:t>
            </a: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73463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9B62A5EC-7194-783D-1ADE-1422F0E70930}"/>
              </a:ext>
            </a:extLst>
          </p:cNvPr>
          <p:cNvSpPr txBox="1"/>
          <p:nvPr/>
        </p:nvSpPr>
        <p:spPr>
          <a:xfrm>
            <a:off x="615143" y="515390"/>
            <a:ext cx="11188930" cy="5855449"/>
          </a:xfrm>
          <a:prstGeom prst="rect">
            <a:avLst/>
          </a:prstGeom>
          <a:noFill/>
        </p:spPr>
        <p:txBody>
          <a:bodyPr wrap="square">
            <a:spAutoFit/>
          </a:bodyPr>
          <a:lstStyle/>
          <a:p>
            <a:pPr algn="l"/>
            <a:endParaRPr lang="it-IT" sz="1050" b="0" i="0" u="none" strike="noStrike" baseline="0" dirty="0">
              <a:solidFill>
                <a:srgbClr val="000000"/>
              </a:solidFill>
              <a:latin typeface="Calibri" panose="020F0502020204030204" pitchFamily="34" charset="0"/>
            </a:endParaRPr>
          </a:p>
          <a:p>
            <a:pPr algn="ctr"/>
            <a:r>
              <a:rPr lang="it-IT" sz="2800" b="0" i="0" u="none" strike="noStrike" baseline="0" dirty="0">
                <a:latin typeface="Times New Roman" panose="02020603050405020304" pitchFamily="18" charset="0"/>
                <a:cs typeface="Times New Roman" panose="02020603050405020304" pitchFamily="18" charset="0"/>
              </a:rPr>
              <a:t>Nel 2019</a:t>
            </a:r>
            <a:r>
              <a:rPr lang="it-IT" sz="2800" dirty="0">
                <a:latin typeface="Times New Roman" panose="02020603050405020304" pitchFamily="18" charset="0"/>
                <a:cs typeface="Times New Roman" panose="02020603050405020304" pitchFamily="18" charset="0"/>
              </a:rPr>
              <a:t> </a:t>
            </a:r>
            <a:r>
              <a:rPr lang="it-IT" sz="2800" b="0" i="0" u="none" strike="noStrike" baseline="0" dirty="0">
                <a:latin typeface="Times New Roman" panose="02020603050405020304" pitchFamily="18" charset="0"/>
                <a:cs typeface="Times New Roman" panose="02020603050405020304" pitchFamily="18" charset="0"/>
              </a:rPr>
              <a:t>il MIM ha </a:t>
            </a:r>
            <a:r>
              <a:rPr lang="it-IT" sz="2800" dirty="0">
                <a:latin typeface="Times New Roman" panose="02020603050405020304" pitchFamily="18" charset="0"/>
                <a:cs typeface="Times New Roman" panose="02020603050405020304" pitchFamily="18" charset="0"/>
              </a:rPr>
              <a:t>attivato</a:t>
            </a:r>
            <a:r>
              <a:rPr lang="it-IT" sz="2800" b="0" i="0" u="none" strike="noStrike" baseline="0" dirty="0">
                <a:latin typeface="Times New Roman" panose="02020603050405020304" pitchFamily="18" charset="0"/>
                <a:cs typeface="Times New Roman" panose="02020603050405020304" pitchFamily="18" charset="0"/>
              </a:rPr>
              <a:t> un </a:t>
            </a:r>
            <a:r>
              <a:rPr lang="it-IT" sz="2800" b="1" i="0" u="sng" strike="noStrike" baseline="0" dirty="0">
                <a:latin typeface="Times New Roman" panose="02020603050405020304" pitchFamily="18" charset="0"/>
                <a:cs typeface="Times New Roman" panose="02020603050405020304" pitchFamily="18" charset="0"/>
              </a:rPr>
              <a:t>portale</a:t>
            </a:r>
            <a:r>
              <a:rPr lang="it-IT" sz="2800" b="0" i="0" u="none" strike="noStrike" baseline="0" dirty="0">
                <a:latin typeface="Times New Roman" panose="02020603050405020304" pitchFamily="18" charset="0"/>
                <a:cs typeface="Times New Roman" panose="02020603050405020304" pitchFamily="18" charset="0"/>
              </a:rPr>
              <a:t> interamente dedicato </a:t>
            </a:r>
          </a:p>
          <a:p>
            <a:pPr algn="ctr"/>
            <a:r>
              <a:rPr lang="it-IT" sz="2800" b="0" i="0" u="none" strike="noStrike" baseline="0" dirty="0">
                <a:latin typeface="Times New Roman" panose="02020603050405020304" pitchFamily="18" charset="0"/>
                <a:cs typeface="Times New Roman" panose="02020603050405020304" pitchFamily="18" charset="0"/>
              </a:rPr>
              <a:t>alla </a:t>
            </a:r>
            <a:r>
              <a:rPr lang="it-IT" sz="2800" b="1" i="0" u="sng" strike="noStrike" baseline="0" dirty="0">
                <a:latin typeface="Times New Roman" panose="02020603050405020304" pitchFamily="18" charset="0"/>
                <a:cs typeface="Times New Roman" panose="02020603050405020304" pitchFamily="18" charset="0"/>
              </a:rPr>
              <a:t>Scuola in Ospedale </a:t>
            </a:r>
            <a:r>
              <a:rPr lang="it-IT" sz="2800" b="0" i="0" u="none" strike="noStrike" baseline="0" dirty="0">
                <a:latin typeface="Times New Roman" panose="02020603050405020304" pitchFamily="18" charset="0"/>
                <a:cs typeface="Times New Roman" panose="02020603050405020304" pitchFamily="18" charset="0"/>
              </a:rPr>
              <a:t>e </a:t>
            </a:r>
            <a:r>
              <a:rPr lang="it-IT" sz="2800" i="0" strike="noStrike" baseline="0" dirty="0">
                <a:latin typeface="Times New Roman" panose="02020603050405020304" pitchFamily="18" charset="0"/>
                <a:cs typeface="Times New Roman" panose="02020603050405020304" pitchFamily="18" charset="0"/>
              </a:rPr>
              <a:t>all’</a:t>
            </a:r>
            <a:r>
              <a:rPr lang="it-IT" sz="2800" b="1" i="0" u="sng" strike="noStrike" baseline="0" dirty="0">
                <a:latin typeface="Times New Roman" panose="02020603050405020304" pitchFamily="18" charset="0"/>
                <a:cs typeface="Times New Roman" panose="02020603050405020304" pitchFamily="18" charset="0"/>
              </a:rPr>
              <a:t>Istruzione </a:t>
            </a:r>
            <a:r>
              <a:rPr lang="it-IT" sz="2800" b="1" u="sng" dirty="0">
                <a:latin typeface="Times New Roman" panose="02020603050405020304" pitchFamily="18" charset="0"/>
                <a:cs typeface="Times New Roman" panose="02020603050405020304" pitchFamily="18" charset="0"/>
              </a:rPr>
              <a:t>D</a:t>
            </a:r>
            <a:r>
              <a:rPr lang="it-IT" sz="2800" b="1" i="0" u="sng" strike="noStrike" baseline="0" dirty="0">
                <a:latin typeface="Times New Roman" panose="02020603050405020304" pitchFamily="18" charset="0"/>
                <a:cs typeface="Times New Roman" panose="02020603050405020304" pitchFamily="18" charset="0"/>
              </a:rPr>
              <a:t>omiciliare</a:t>
            </a:r>
            <a:r>
              <a:rPr lang="it-IT" sz="2800" b="0" i="0" u="none" strike="noStrike" baseline="0" dirty="0">
                <a:latin typeface="Times New Roman" panose="02020603050405020304" pitchFamily="18" charset="0"/>
                <a:cs typeface="Times New Roman" panose="02020603050405020304" pitchFamily="18" charset="0"/>
              </a:rPr>
              <a:t> </a:t>
            </a:r>
          </a:p>
          <a:p>
            <a:pPr algn="ctr"/>
            <a:r>
              <a:rPr lang="it-IT" sz="2800" b="0" i="0" u="none" strike="noStrike" baseline="0" dirty="0">
                <a:latin typeface="Times New Roman" panose="02020603050405020304" pitchFamily="18" charset="0"/>
                <a:cs typeface="Times New Roman" panose="02020603050405020304" pitchFamily="18" charset="0"/>
              </a:rPr>
              <a:t>Si tratta di uno </a:t>
            </a:r>
            <a:r>
              <a:rPr lang="it-IT" sz="2800" b="1" i="0" u="sng" strike="noStrike" baseline="0" dirty="0">
                <a:latin typeface="Times New Roman" panose="02020603050405020304" pitchFamily="18" charset="0"/>
                <a:cs typeface="Times New Roman" panose="02020603050405020304" pitchFamily="18" charset="0"/>
              </a:rPr>
              <a:t>spazio web </a:t>
            </a:r>
            <a:r>
              <a:rPr lang="it-IT" sz="2800" b="0" i="0" u="none" strike="noStrike" baseline="0" dirty="0">
                <a:latin typeface="Times New Roman" panose="02020603050405020304" pitchFamily="18" charset="0"/>
                <a:cs typeface="Times New Roman" panose="02020603050405020304" pitchFamily="18" charset="0"/>
              </a:rPr>
              <a:t>pensato soprattutto per i docenti che, registrandosi e accedendo all’area riservata, </a:t>
            </a:r>
          </a:p>
          <a:p>
            <a:pPr algn="ctr"/>
            <a:r>
              <a:rPr lang="it-IT" sz="2800" b="0" i="0" u="none" strike="noStrike" baseline="0" dirty="0">
                <a:latin typeface="Times New Roman" panose="02020603050405020304" pitchFamily="18" charset="0"/>
                <a:cs typeface="Times New Roman" panose="02020603050405020304" pitchFamily="18" charset="0"/>
              </a:rPr>
              <a:t>possono scambiarsi </a:t>
            </a:r>
            <a:r>
              <a:rPr lang="it-IT" sz="2800" b="1" i="0" u="sng" strike="noStrike" baseline="0" dirty="0">
                <a:latin typeface="Times New Roman" panose="02020603050405020304" pitchFamily="18" charset="0"/>
                <a:cs typeface="Times New Roman" panose="02020603050405020304" pitchFamily="18" charset="0"/>
              </a:rPr>
              <a:t>informazioni</a:t>
            </a:r>
            <a:r>
              <a:rPr lang="it-IT" sz="2800" b="0" i="0" u="none" strike="noStrike" baseline="0" dirty="0">
                <a:latin typeface="Times New Roman" panose="02020603050405020304" pitchFamily="18" charset="0"/>
                <a:cs typeface="Times New Roman" panose="02020603050405020304" pitchFamily="18" charset="0"/>
              </a:rPr>
              <a:t>, </a:t>
            </a:r>
            <a:r>
              <a:rPr lang="it-IT" sz="2800" b="1" i="0" u="sng" strike="noStrike" baseline="0" dirty="0">
                <a:latin typeface="Times New Roman" panose="02020603050405020304" pitchFamily="18" charset="0"/>
                <a:cs typeface="Times New Roman" panose="02020603050405020304" pitchFamily="18" charset="0"/>
              </a:rPr>
              <a:t>consigli</a:t>
            </a:r>
            <a:r>
              <a:rPr lang="it-IT" sz="2800" b="0" i="0" u="none" strike="noStrike" baseline="0" dirty="0">
                <a:latin typeface="Times New Roman" panose="02020603050405020304" pitchFamily="18" charset="0"/>
                <a:cs typeface="Times New Roman" panose="02020603050405020304" pitchFamily="18" charset="0"/>
              </a:rPr>
              <a:t> e </a:t>
            </a:r>
            <a:r>
              <a:rPr lang="it-IT" sz="2800" b="1" i="0" u="sng" strike="noStrike" baseline="0" dirty="0">
                <a:latin typeface="Times New Roman" panose="02020603050405020304" pitchFamily="18" charset="0"/>
                <a:cs typeface="Times New Roman" panose="02020603050405020304" pitchFamily="18" charset="0"/>
              </a:rPr>
              <a:t>buone pratiche</a:t>
            </a:r>
            <a:r>
              <a:rPr lang="it-IT" sz="2800" b="0" i="0" u="none" strike="noStrike" baseline="0" dirty="0">
                <a:latin typeface="Times New Roman" panose="02020603050405020304" pitchFamily="18" charset="0"/>
                <a:cs typeface="Times New Roman" panose="02020603050405020304" pitchFamily="18" charset="0"/>
              </a:rPr>
              <a:t>. </a:t>
            </a:r>
          </a:p>
          <a:p>
            <a:pPr algn="ctr"/>
            <a:endParaRPr lang="it-IT" sz="2800" i="0" u="none" strike="noStrike" baseline="0" dirty="0">
              <a:latin typeface="Times New Roman" panose="02020603050405020304" pitchFamily="18" charset="0"/>
              <a:cs typeface="Times New Roman" panose="02020603050405020304" pitchFamily="18" charset="0"/>
            </a:endParaRPr>
          </a:p>
          <a:p>
            <a:pPr algn="ctr"/>
            <a:r>
              <a:rPr lang="it-IT" sz="2800" i="0" u="none" strike="noStrike" baseline="0" dirty="0">
                <a:latin typeface="Times New Roman" panose="02020603050405020304" pitchFamily="18" charset="0"/>
                <a:cs typeface="Times New Roman" panose="02020603050405020304" pitchFamily="18" charset="0"/>
              </a:rPr>
              <a:t>All’interno del sito, inoltre, nella sezione </a:t>
            </a:r>
            <a:r>
              <a:rPr lang="it-IT" sz="2800" b="1" i="0" u="sng" strike="noStrike" baseline="0" dirty="0">
                <a:latin typeface="Times New Roman" panose="02020603050405020304" pitchFamily="18" charset="0"/>
                <a:cs typeface="Times New Roman" panose="02020603050405020304" pitchFamily="18" charset="0"/>
              </a:rPr>
              <a:t>Servizi Regionali</a:t>
            </a:r>
            <a:r>
              <a:rPr lang="it-IT" sz="2800" i="0" u="none" strike="noStrike" baseline="0" dirty="0">
                <a:latin typeface="Times New Roman" panose="02020603050405020304" pitchFamily="18" charset="0"/>
                <a:cs typeface="Times New Roman" panose="02020603050405020304" pitchFamily="18" charset="0"/>
              </a:rPr>
              <a:t>, </a:t>
            </a:r>
          </a:p>
          <a:p>
            <a:pPr algn="ctr"/>
            <a:r>
              <a:rPr lang="it-IT" sz="2800" i="0" u="none" strike="noStrike" baseline="0" dirty="0">
                <a:latin typeface="Times New Roman" panose="02020603050405020304" pitchFamily="18" charset="0"/>
                <a:cs typeface="Times New Roman" panose="02020603050405020304" pitchFamily="18" charset="0"/>
              </a:rPr>
              <a:t>è possibile rintracciare per ogni regione </a:t>
            </a:r>
            <a:r>
              <a:rPr lang="it-IT" sz="2800" b="1" i="0" u="sng" strike="noStrike" baseline="0" dirty="0">
                <a:latin typeface="Times New Roman" panose="02020603050405020304" pitchFamily="18" charset="0"/>
                <a:cs typeface="Times New Roman" panose="02020603050405020304" pitchFamily="18" charset="0"/>
              </a:rPr>
              <a:t>tutte</a:t>
            </a:r>
            <a:r>
              <a:rPr lang="it-IT" sz="2800" i="0" u="none" strike="noStrike" baseline="0" dirty="0">
                <a:latin typeface="Times New Roman" panose="02020603050405020304" pitchFamily="18" charset="0"/>
                <a:cs typeface="Times New Roman" panose="02020603050405020304" pitchFamily="18" charset="0"/>
              </a:rPr>
              <a:t> </a:t>
            </a:r>
          </a:p>
          <a:p>
            <a:pPr algn="ctr"/>
            <a:r>
              <a:rPr lang="it-IT" sz="2800" i="0" u="none" strike="noStrike" baseline="0" dirty="0">
                <a:latin typeface="Times New Roman" panose="02020603050405020304" pitchFamily="18" charset="0"/>
                <a:cs typeface="Times New Roman" panose="02020603050405020304" pitchFamily="18" charset="0"/>
              </a:rPr>
              <a:t>le </a:t>
            </a:r>
            <a:r>
              <a:rPr lang="it-IT" sz="2800" b="1" i="0" u="sng" strike="noStrike" baseline="0" dirty="0">
                <a:latin typeface="Times New Roman" panose="02020603050405020304" pitchFamily="18" charset="0"/>
                <a:cs typeface="Times New Roman" panose="02020603050405020304" pitchFamily="18" charset="0"/>
              </a:rPr>
              <a:t>scuole ospedaliere </a:t>
            </a:r>
            <a:r>
              <a:rPr lang="it-IT" sz="2800" i="0" u="none" strike="noStrike" baseline="0" dirty="0">
                <a:latin typeface="Times New Roman" panose="02020603050405020304" pitchFamily="18" charset="0"/>
                <a:cs typeface="Times New Roman" panose="02020603050405020304" pitchFamily="18" charset="0"/>
              </a:rPr>
              <a:t>e i </a:t>
            </a:r>
            <a:r>
              <a:rPr lang="it-IT" sz="2800" b="1" i="0" u="sng" strike="noStrike" baseline="0" dirty="0">
                <a:latin typeface="Times New Roman" panose="02020603050405020304" pitchFamily="18" charset="0"/>
                <a:cs typeface="Times New Roman" panose="02020603050405020304" pitchFamily="18" charset="0"/>
              </a:rPr>
              <a:t>progetti attivi</a:t>
            </a:r>
            <a:r>
              <a:rPr lang="it-IT" sz="2800" i="0" u="none" strike="noStrike" baseline="0" dirty="0">
                <a:latin typeface="Times New Roman" panose="02020603050405020304" pitchFamily="18" charset="0"/>
                <a:cs typeface="Times New Roman" panose="02020603050405020304" pitchFamily="18" charset="0"/>
              </a:rPr>
              <a:t>. </a:t>
            </a:r>
          </a:p>
          <a:p>
            <a:pPr algn="ctr"/>
            <a:endParaRPr lang="it-IT" sz="2800" b="0" i="0" u="none" strike="noStrike" baseline="0" dirty="0">
              <a:latin typeface="Times New Roman" panose="02020603050405020304" pitchFamily="18" charset="0"/>
              <a:cs typeface="Times New Roman" panose="02020603050405020304" pitchFamily="18" charset="0"/>
            </a:endParaRPr>
          </a:p>
          <a:p>
            <a:pPr algn="ctr"/>
            <a:r>
              <a:rPr lang="it-IT" sz="2800" b="0" i="0" u="none" strike="noStrike" baseline="0" dirty="0">
                <a:latin typeface="Times New Roman" panose="02020603050405020304" pitchFamily="18" charset="0"/>
                <a:cs typeface="Times New Roman" panose="02020603050405020304" pitchFamily="18" charset="0"/>
              </a:rPr>
              <a:t>È disponibile anche un’ampia </a:t>
            </a:r>
            <a:r>
              <a:rPr lang="it-IT" sz="2800" b="1" i="0" u="sng" strike="noStrike" baseline="0" dirty="0">
                <a:latin typeface="Times New Roman" panose="02020603050405020304" pitchFamily="18" charset="0"/>
                <a:cs typeface="Times New Roman" panose="02020603050405020304" pitchFamily="18" charset="0"/>
              </a:rPr>
              <a:t>selezione</a:t>
            </a:r>
            <a:r>
              <a:rPr lang="it-IT" sz="2800" b="0" i="0" u="none" strike="noStrike" baseline="0" dirty="0">
                <a:latin typeface="Times New Roman" panose="02020603050405020304" pitchFamily="18" charset="0"/>
                <a:cs typeface="Times New Roman" panose="02020603050405020304" pitchFamily="18" charset="0"/>
              </a:rPr>
              <a:t> di </a:t>
            </a:r>
            <a:r>
              <a:rPr lang="it-IT" sz="2800" b="1" i="0" u="sng" strike="noStrike" baseline="0" dirty="0">
                <a:latin typeface="Times New Roman" panose="02020603050405020304" pitchFamily="18" charset="0"/>
                <a:cs typeface="Times New Roman" panose="02020603050405020304" pitchFamily="18" charset="0"/>
              </a:rPr>
              <a:t>documenti</a:t>
            </a:r>
            <a:r>
              <a:rPr lang="it-IT" sz="2800" b="0" i="0" u="none" strike="noStrike" baseline="0" dirty="0">
                <a:latin typeface="Times New Roman" panose="02020603050405020304" pitchFamily="18" charset="0"/>
                <a:cs typeface="Times New Roman" panose="02020603050405020304" pitchFamily="18" charset="0"/>
              </a:rPr>
              <a:t> </a:t>
            </a:r>
          </a:p>
          <a:p>
            <a:pPr algn="ctr"/>
            <a:r>
              <a:rPr lang="it-IT" sz="2800" b="0" i="0" u="none" strike="noStrike" baseline="0" dirty="0">
                <a:latin typeface="Times New Roman" panose="02020603050405020304" pitchFamily="18" charset="0"/>
                <a:cs typeface="Times New Roman" panose="02020603050405020304" pitchFamily="18" charset="0"/>
              </a:rPr>
              <a:t>per la formazione e di aggiornamenti sul tema. </a:t>
            </a:r>
            <a:r>
              <a:rPr lang="it-IT" sz="2800" i="0" u="none" strike="noStrike" baseline="0" dirty="0">
                <a:latin typeface="Times New Roman" panose="02020603050405020304" pitchFamily="18" charset="0"/>
                <a:cs typeface="Times New Roman" panose="02020603050405020304" pitchFamily="18" charset="0"/>
              </a:rPr>
              <a:t>https://scuolainospedale.miur.gov.it/sio/ </a:t>
            </a:r>
            <a:endParaRPr lang="it-IT"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14240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715468F5-725C-B938-12BC-F1EB083DBD0C}"/>
              </a:ext>
            </a:extLst>
          </p:cNvPr>
          <p:cNvSpPr txBox="1"/>
          <p:nvPr/>
        </p:nvSpPr>
        <p:spPr>
          <a:xfrm>
            <a:off x="1764597" y="410994"/>
            <a:ext cx="9874883" cy="5538100"/>
          </a:xfrm>
          <a:prstGeom prst="rect">
            <a:avLst/>
          </a:prstGeom>
          <a:blipFill>
            <a:blip r:embed="rId2"/>
            <a:tile tx="0" ty="0" sx="100000" sy="100000" flip="none" algn="tl"/>
          </a:blipFill>
        </p:spPr>
        <p:txBody>
          <a:bodyPr wrap="square">
            <a:spAutoFit/>
          </a:bodyPr>
          <a:lstStyle/>
          <a:p>
            <a:pPr algn="l"/>
            <a:endParaRPr lang="it-IT" sz="1050" b="0" i="0" u="none" strike="noStrike" baseline="0" dirty="0">
              <a:solidFill>
                <a:srgbClr val="000000"/>
              </a:solidFill>
              <a:latin typeface="Calibri" panose="020F0502020204030204" pitchFamily="34" charset="0"/>
            </a:endParaRPr>
          </a:p>
          <a:p>
            <a:pPr algn="ctr"/>
            <a:r>
              <a:rPr lang="it-IT" sz="2800" b="1" u="none" strike="noStrike" baseline="0" dirty="0">
                <a:solidFill>
                  <a:srgbClr val="000000"/>
                </a:solidFill>
                <a:latin typeface="Times New Roman" panose="02020603050405020304" pitchFamily="18" charset="0"/>
                <a:cs typeface="Times New Roman" panose="02020603050405020304" pitchFamily="18" charset="0"/>
              </a:rPr>
              <a:t>Consultare sempre i seguenti siti </a:t>
            </a:r>
          </a:p>
          <a:p>
            <a:pPr algn="ctr"/>
            <a:endParaRPr lang="it-IT" sz="2800" b="1" u="none" strike="noStrike" baseline="0" dirty="0">
              <a:solidFill>
                <a:srgbClr val="000000"/>
              </a:solidFill>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b="0" strike="noStrike" baseline="0" dirty="0">
                <a:solidFill>
                  <a:srgbClr val="000000"/>
                </a:solidFill>
                <a:latin typeface="Times New Roman" panose="02020603050405020304" pitchFamily="18" charset="0"/>
                <a:cs typeface="Times New Roman" panose="02020603050405020304" pitchFamily="18" charset="0"/>
              </a:rPr>
              <a:t>Ministero dell’Istruzione e del Merito </a:t>
            </a:r>
          </a:p>
          <a:p>
            <a:pPr marL="457200" indent="-457200">
              <a:buFont typeface="Wingdings" panose="05000000000000000000" pitchFamily="2" charset="2"/>
              <a:buChar char="§"/>
            </a:pPr>
            <a:r>
              <a:rPr lang="it-IT" sz="2800" b="0" strike="noStrike" baseline="0" dirty="0">
                <a:solidFill>
                  <a:srgbClr val="000000"/>
                </a:solidFill>
                <a:latin typeface="Times New Roman" panose="02020603050405020304" pitchFamily="18" charset="0"/>
                <a:cs typeface="Times New Roman" panose="02020603050405020304" pitchFamily="18" charset="0"/>
              </a:rPr>
              <a:t>Ufficio </a:t>
            </a:r>
            <a:r>
              <a:rPr lang="it-IT" sz="2800" dirty="0">
                <a:solidFill>
                  <a:srgbClr val="000000"/>
                </a:solidFill>
                <a:latin typeface="Times New Roman" panose="02020603050405020304" pitchFamily="18" charset="0"/>
                <a:cs typeface="Times New Roman" panose="02020603050405020304" pitchFamily="18" charset="0"/>
              </a:rPr>
              <a:t>S</a:t>
            </a:r>
            <a:r>
              <a:rPr lang="it-IT" sz="2800" b="0" strike="noStrike" baseline="0" dirty="0">
                <a:solidFill>
                  <a:srgbClr val="000000"/>
                </a:solidFill>
                <a:latin typeface="Times New Roman" panose="02020603050405020304" pitchFamily="18" charset="0"/>
                <a:cs typeface="Times New Roman" panose="02020603050405020304" pitchFamily="18" charset="0"/>
              </a:rPr>
              <a:t>colastico Regionale Basilicata</a:t>
            </a:r>
            <a:endParaRPr lang="it-IT" sz="2800" b="0" strike="noStrike" baseline="0" dirty="0">
              <a:solidFill>
                <a:srgbClr val="009999"/>
              </a:solidFill>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b="0" strike="noStrike" baseline="0" dirty="0">
                <a:solidFill>
                  <a:srgbClr val="000000"/>
                </a:solidFill>
                <a:latin typeface="Times New Roman" panose="02020603050405020304" pitchFamily="18" charset="0"/>
                <a:cs typeface="Times New Roman" panose="02020603050405020304" pitchFamily="18" charset="0"/>
              </a:rPr>
              <a:t>Ufficio </a:t>
            </a:r>
            <a:r>
              <a:rPr lang="it-IT" sz="2800" dirty="0">
                <a:solidFill>
                  <a:srgbClr val="000000"/>
                </a:solidFill>
                <a:latin typeface="Times New Roman" panose="02020603050405020304" pitchFamily="18" charset="0"/>
                <a:cs typeface="Times New Roman" panose="02020603050405020304" pitchFamily="18" charset="0"/>
              </a:rPr>
              <a:t>S</a:t>
            </a:r>
            <a:r>
              <a:rPr lang="it-IT" sz="2800" b="0" strike="noStrike" baseline="0" dirty="0">
                <a:solidFill>
                  <a:srgbClr val="000000"/>
                </a:solidFill>
                <a:latin typeface="Times New Roman" panose="02020603050405020304" pitchFamily="18" charset="0"/>
                <a:cs typeface="Times New Roman" panose="02020603050405020304" pitchFamily="18" charset="0"/>
              </a:rPr>
              <a:t>colastico Regionale - Ambito Territoriale di Potenza </a:t>
            </a:r>
          </a:p>
          <a:p>
            <a:pPr marL="457200" indent="-457200">
              <a:buFont typeface="Wingdings" panose="05000000000000000000" pitchFamily="2" charset="2"/>
              <a:buChar char="§"/>
            </a:pPr>
            <a:r>
              <a:rPr lang="it-IT" sz="2800" b="0" strike="noStrike" baseline="0" dirty="0">
                <a:solidFill>
                  <a:srgbClr val="000000"/>
                </a:solidFill>
                <a:latin typeface="Times New Roman" panose="02020603050405020304" pitchFamily="18" charset="0"/>
                <a:cs typeface="Times New Roman" panose="02020603050405020304" pitchFamily="18" charset="0"/>
              </a:rPr>
              <a:t>Ufficio </a:t>
            </a:r>
            <a:r>
              <a:rPr lang="it-IT" sz="2800" dirty="0">
                <a:solidFill>
                  <a:srgbClr val="000000"/>
                </a:solidFill>
                <a:latin typeface="Times New Roman" panose="02020603050405020304" pitchFamily="18" charset="0"/>
                <a:cs typeface="Times New Roman" panose="02020603050405020304" pitchFamily="18" charset="0"/>
              </a:rPr>
              <a:t>S</a:t>
            </a:r>
            <a:r>
              <a:rPr lang="it-IT" sz="2800" b="0" strike="noStrike" baseline="0" dirty="0">
                <a:solidFill>
                  <a:srgbClr val="000000"/>
                </a:solidFill>
                <a:latin typeface="Times New Roman" panose="02020603050405020304" pitchFamily="18" charset="0"/>
                <a:cs typeface="Times New Roman" panose="02020603050405020304" pitchFamily="18" charset="0"/>
              </a:rPr>
              <a:t>colastico Regionale - Ambito Territoriale di Matera</a:t>
            </a:r>
            <a:endParaRPr lang="it-IT" sz="2800" dirty="0">
              <a:solidFill>
                <a:srgbClr val="009999"/>
              </a:solidFill>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it-IT" sz="2800" dirty="0">
                <a:solidFill>
                  <a:srgbClr val="000000"/>
                </a:solidFill>
                <a:latin typeface="Times New Roman" panose="02020603050405020304" pitchFamily="18" charset="0"/>
                <a:cs typeface="Times New Roman" panose="02020603050405020304" pitchFamily="18" charset="0"/>
              </a:rPr>
              <a:t>Regione Basilicata</a:t>
            </a:r>
          </a:p>
          <a:p>
            <a:pPr marL="457200" indent="-457200">
              <a:buFont typeface="Wingdings" panose="05000000000000000000" pitchFamily="2" charset="2"/>
              <a:buChar char="§"/>
            </a:pPr>
            <a:r>
              <a:rPr lang="it-IT" sz="2800" dirty="0">
                <a:solidFill>
                  <a:srgbClr val="000000"/>
                </a:solidFill>
                <a:latin typeface="Times New Roman" panose="02020603050405020304" pitchFamily="18" charset="0"/>
                <a:cs typeface="Times New Roman" panose="02020603050405020304" pitchFamily="18" charset="0"/>
              </a:rPr>
              <a:t>Provincia di Potenza</a:t>
            </a:r>
          </a:p>
          <a:p>
            <a:pPr marL="457200" indent="-457200">
              <a:buFont typeface="Wingdings" panose="05000000000000000000" pitchFamily="2" charset="2"/>
              <a:buChar char="§"/>
            </a:pPr>
            <a:r>
              <a:rPr lang="it-IT" sz="2800" dirty="0">
                <a:solidFill>
                  <a:srgbClr val="000000"/>
                </a:solidFill>
                <a:latin typeface="Times New Roman" panose="02020603050405020304" pitchFamily="18" charset="0"/>
                <a:cs typeface="Times New Roman" panose="02020603050405020304" pitchFamily="18" charset="0"/>
              </a:rPr>
              <a:t>Provincia di Matera</a:t>
            </a:r>
            <a:endParaRPr lang="it-IT" sz="2800" b="0" i="0" dirty="0">
              <a:solidFill>
                <a:srgbClr val="000000"/>
              </a:solidFill>
              <a:effectLst/>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
            </a:pPr>
            <a:r>
              <a:rPr lang="it-IT" sz="2800" dirty="0">
                <a:solidFill>
                  <a:srgbClr val="000000"/>
                </a:solidFill>
                <a:latin typeface="Times New Roman" panose="02020603050405020304" pitchFamily="18" charset="0"/>
                <a:cs typeface="Times New Roman" panose="02020603050405020304" pitchFamily="18" charset="0"/>
              </a:rPr>
              <a:t>INVALSI</a:t>
            </a:r>
            <a:endParaRPr lang="it-IT" sz="2800" b="0" i="0" dirty="0">
              <a:solidFill>
                <a:srgbClr val="000000"/>
              </a:solidFill>
              <a:effectLst/>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
            </a:pPr>
            <a:r>
              <a:rPr lang="it-IT" sz="2800" dirty="0">
                <a:solidFill>
                  <a:srgbClr val="000000"/>
                </a:solidFill>
                <a:latin typeface="Times New Roman" panose="02020603050405020304" pitchFamily="18" charset="0"/>
                <a:cs typeface="Times New Roman" panose="02020603050405020304" pitchFamily="18" charset="0"/>
              </a:rPr>
              <a:t>INDIRE</a:t>
            </a:r>
          </a:p>
          <a:p>
            <a:pPr marL="457200" indent="-457200" algn="just">
              <a:buFont typeface="Wingdings" panose="05000000000000000000" pitchFamily="2" charset="2"/>
              <a:buChar char="§"/>
            </a:pPr>
            <a:r>
              <a:rPr lang="it-IT" sz="2800" dirty="0">
                <a:solidFill>
                  <a:srgbClr val="000000"/>
                </a:solidFill>
                <a:latin typeface="Times New Roman" panose="02020603050405020304" pitchFamily="18" charset="0"/>
                <a:cs typeface="Times New Roman" panose="02020603050405020304" pitchFamily="18" charset="0"/>
              </a:rPr>
              <a:t>UNIONE EUROPEA  </a:t>
            </a:r>
            <a:endParaRPr lang="it-IT" sz="2800" b="0" i="0" dirty="0">
              <a:solidFill>
                <a:srgbClr val="000000"/>
              </a:solidFill>
              <a:effectLst/>
              <a:latin typeface="Times New Roman" panose="02020603050405020304" pitchFamily="18" charset="0"/>
              <a:cs typeface="Times New Roman" panose="02020603050405020304" pitchFamily="18" charset="0"/>
            </a:endParaRPr>
          </a:p>
        </p:txBody>
      </p:sp>
      <p:pic>
        <p:nvPicPr>
          <p:cNvPr id="3074" name="Picture 2" descr="Elenchi Docenti | ISTITUTO COMPRENSIVO DI VEZZANO LIGURE">
            <a:extLst>
              <a:ext uri="{FF2B5EF4-FFF2-40B4-BE49-F238E27FC236}">
                <a16:creationId xmlns:a16="http://schemas.microsoft.com/office/drawing/2014/main" id="{D0DC3711-ECFE-45C9-97E2-1E80AF7D1B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3216" y="3429000"/>
            <a:ext cx="4196263" cy="2880360"/>
          </a:xfrm>
          <a:prstGeom prst="rect">
            <a:avLst/>
          </a:prstGeom>
          <a:blipFill>
            <a:blip r:embed="rId2"/>
            <a:tile tx="0" ty="0" sx="100000" sy="100000" flip="none" algn="tl"/>
          </a:blipFill>
        </p:spPr>
      </p:pic>
    </p:spTree>
    <p:extLst>
      <p:ext uri="{BB962C8B-B14F-4D97-AF65-F5344CB8AC3E}">
        <p14:creationId xmlns:p14="http://schemas.microsoft.com/office/powerpoint/2010/main" val="29417600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3830C141-93C0-6B5A-6E3F-65E6ABE2256F}"/>
              </a:ext>
            </a:extLst>
          </p:cNvPr>
          <p:cNvSpPr txBox="1"/>
          <p:nvPr/>
        </p:nvSpPr>
        <p:spPr>
          <a:xfrm>
            <a:off x="698269" y="266007"/>
            <a:ext cx="10989426" cy="6309420"/>
          </a:xfrm>
          <a:prstGeom prst="rect">
            <a:avLst/>
          </a:prstGeom>
          <a:noFill/>
        </p:spPr>
        <p:txBody>
          <a:bodyPr wrap="square">
            <a:spAutoFit/>
          </a:bodyPr>
          <a:lstStyle/>
          <a:p>
            <a:pPr algn="l"/>
            <a:endParaRPr lang="it-IT" sz="1200" b="0" i="0" u="none" strike="noStrike" baseline="0" dirty="0">
              <a:solidFill>
                <a:srgbClr val="000000"/>
              </a:solidFill>
              <a:latin typeface="Arial" panose="020B0604020202020204" pitchFamily="34" charset="0"/>
            </a:endParaRPr>
          </a:p>
          <a:p>
            <a:pPr algn="ctr"/>
            <a:r>
              <a:rPr lang="it-IT" sz="2800" b="1" dirty="0">
                <a:latin typeface="Times New Roman" panose="02020603050405020304" pitchFamily="18" charset="0"/>
                <a:cs typeface="Times New Roman" panose="02020603050405020304" pitchFamily="18" charset="0"/>
              </a:rPr>
              <a:t>q</a:t>
            </a:r>
            <a:r>
              <a:rPr lang="it-IT" sz="2800" b="1" u="none" strike="noStrike" baseline="0" dirty="0">
                <a:latin typeface="Times New Roman" panose="02020603050405020304" pitchFamily="18" charset="0"/>
                <a:cs typeface="Times New Roman" panose="02020603050405020304" pitchFamily="18" charset="0"/>
              </a:rPr>
              <a:t>ualche suggerimento …</a:t>
            </a:r>
          </a:p>
          <a:p>
            <a:pPr algn="ctr"/>
            <a:endParaRPr lang="it-IT" sz="2800" b="0" i="1" u="none" strike="noStrike" baseline="0" dirty="0">
              <a:latin typeface="Times New Roman" panose="02020603050405020304" pitchFamily="18" charset="0"/>
              <a:cs typeface="Times New Roman" panose="02020603050405020304" pitchFamily="18" charset="0"/>
            </a:endParaRPr>
          </a:p>
          <a:p>
            <a:pPr algn="ctr"/>
            <a:r>
              <a:rPr lang="it-IT" sz="2800" b="0" i="1" u="none" strike="noStrike" baseline="0" dirty="0">
                <a:latin typeface="Times New Roman" panose="02020603050405020304" pitchFamily="18" charset="0"/>
                <a:cs typeface="Times New Roman" panose="02020603050405020304" pitchFamily="18" charset="0"/>
              </a:rPr>
              <a:t>Non fate mai </a:t>
            </a:r>
            <a:r>
              <a:rPr lang="it-IT" sz="2800" b="1" i="1" u="sng" strike="noStrike" baseline="0" dirty="0">
                <a:latin typeface="Times New Roman" panose="02020603050405020304" pitchFamily="18" charset="0"/>
                <a:cs typeface="Times New Roman" panose="02020603050405020304" pitchFamily="18" charset="0"/>
              </a:rPr>
              <a:t>cadere</a:t>
            </a:r>
            <a:r>
              <a:rPr lang="it-IT" sz="2800" b="0" i="1" u="none" strike="noStrike" baseline="0" dirty="0">
                <a:latin typeface="Times New Roman" panose="02020603050405020304" pitchFamily="18" charset="0"/>
                <a:cs typeface="Times New Roman" panose="02020603050405020304" pitchFamily="18" charset="0"/>
              </a:rPr>
              <a:t> la vostra </a:t>
            </a:r>
            <a:r>
              <a:rPr lang="it-IT" sz="2800" b="1" i="1" u="sng" strike="noStrike" baseline="0" dirty="0">
                <a:latin typeface="Times New Roman" panose="02020603050405020304" pitchFamily="18" charset="0"/>
                <a:cs typeface="Times New Roman" panose="02020603050405020304" pitchFamily="18" charset="0"/>
              </a:rPr>
              <a:t>motivazione</a:t>
            </a:r>
            <a:r>
              <a:rPr lang="it-IT" sz="2800" b="0" i="1" u="none" strike="noStrike" baseline="0" dirty="0">
                <a:latin typeface="Times New Roman" panose="02020603050405020304" pitchFamily="18" charset="0"/>
                <a:cs typeface="Times New Roman" panose="02020603050405020304" pitchFamily="18" charset="0"/>
              </a:rPr>
              <a:t> di docenti </a:t>
            </a:r>
          </a:p>
          <a:p>
            <a:pPr algn="ctr"/>
            <a:r>
              <a:rPr lang="it-IT" sz="2800" b="0" i="1" u="none" strike="noStrike" baseline="0" dirty="0">
                <a:latin typeface="Times New Roman" panose="02020603050405020304" pitchFamily="18" charset="0"/>
                <a:cs typeface="Times New Roman" panose="02020603050405020304" pitchFamily="18" charset="0"/>
              </a:rPr>
              <a:t>anche se le occasioni di </a:t>
            </a:r>
            <a:r>
              <a:rPr lang="it-IT" sz="2800" b="1" i="1" u="sng" strike="noStrike" baseline="0" dirty="0">
                <a:latin typeface="Times New Roman" panose="02020603050405020304" pitchFamily="18" charset="0"/>
                <a:cs typeface="Times New Roman" panose="02020603050405020304" pitchFamily="18" charset="0"/>
              </a:rPr>
              <a:t>scoraggiamento</a:t>
            </a:r>
            <a:r>
              <a:rPr lang="it-IT" sz="2800" b="0" i="1" u="none" strike="noStrike" baseline="0" dirty="0">
                <a:latin typeface="Times New Roman" panose="02020603050405020304" pitchFamily="18" charset="0"/>
                <a:cs typeface="Times New Roman" panose="02020603050405020304" pitchFamily="18" charset="0"/>
              </a:rPr>
              <a:t> non mancheranno</a:t>
            </a:r>
            <a:r>
              <a:rPr lang="it-IT" sz="2800" i="1" dirty="0">
                <a:latin typeface="Times New Roman" panose="02020603050405020304" pitchFamily="18" charset="0"/>
                <a:cs typeface="Times New Roman" panose="02020603050405020304" pitchFamily="18" charset="0"/>
              </a:rPr>
              <a:t> </a:t>
            </a:r>
          </a:p>
          <a:p>
            <a:pPr algn="ctr"/>
            <a:r>
              <a:rPr lang="it-IT" sz="2800" i="1" dirty="0">
                <a:latin typeface="Times New Roman" panose="02020603050405020304" pitchFamily="18" charset="0"/>
                <a:cs typeface="Times New Roman" panose="02020603050405020304" pitchFamily="18" charset="0"/>
              </a:rPr>
              <a:t>(</a:t>
            </a:r>
            <a:r>
              <a:rPr lang="it-IT" sz="2800" b="0" i="1" u="none" strike="noStrike" baseline="0" dirty="0">
                <a:latin typeface="Times New Roman" panose="02020603050405020304" pitchFamily="18" charset="0"/>
                <a:cs typeface="Times New Roman" panose="02020603050405020304" pitchFamily="18" charset="0"/>
              </a:rPr>
              <a:t>stipendi non adeguati;  mancato rispetto della vostra professione; </a:t>
            </a:r>
          </a:p>
          <a:p>
            <a:pPr algn="ctr"/>
            <a:r>
              <a:rPr lang="it-IT" sz="2800" b="0" i="1" u="none" strike="noStrike" baseline="0" dirty="0">
                <a:latin typeface="Times New Roman" panose="02020603050405020304" pitchFamily="18" charset="0"/>
                <a:cs typeface="Times New Roman" panose="02020603050405020304" pitchFamily="18" charset="0"/>
              </a:rPr>
              <a:t>studenti non interessati; genitori </a:t>
            </a:r>
            <a:r>
              <a:rPr lang="it-IT" sz="2800" i="1" dirty="0">
                <a:latin typeface="Times New Roman" panose="02020603050405020304" pitchFamily="18" charset="0"/>
                <a:cs typeface="Times New Roman" panose="02020603050405020304" pitchFamily="18" charset="0"/>
              </a:rPr>
              <a:t>che difendono </a:t>
            </a:r>
            <a:r>
              <a:rPr lang="it-IT" sz="2800" b="0" i="1" u="none" strike="noStrike" baseline="0" dirty="0">
                <a:latin typeface="Times New Roman" panose="02020603050405020304" pitchFamily="18" charset="0"/>
                <a:cs typeface="Times New Roman" panose="02020603050405020304" pitchFamily="18" charset="0"/>
              </a:rPr>
              <a:t>i propri figli; etc.).</a:t>
            </a:r>
            <a:endParaRPr lang="it-IT" sz="2800" b="0" i="0" u="none" strike="noStrike" baseline="0" dirty="0">
              <a:latin typeface="Times New Roman" panose="02020603050405020304" pitchFamily="18" charset="0"/>
              <a:cs typeface="Times New Roman" panose="02020603050405020304" pitchFamily="18" charset="0"/>
            </a:endParaRPr>
          </a:p>
          <a:p>
            <a:pPr algn="ctr"/>
            <a:endParaRPr lang="it-IT" sz="2800" b="0" i="1" u="none" strike="noStrike" baseline="0" dirty="0">
              <a:latin typeface="Times New Roman" panose="02020603050405020304" pitchFamily="18" charset="0"/>
              <a:cs typeface="Times New Roman" panose="02020603050405020304" pitchFamily="18" charset="0"/>
            </a:endParaRPr>
          </a:p>
          <a:p>
            <a:pPr algn="ctr"/>
            <a:r>
              <a:rPr lang="it-IT" sz="2800" b="0" i="1" u="none" strike="noStrike" baseline="0" dirty="0">
                <a:latin typeface="Times New Roman" panose="02020603050405020304" pitchFamily="18" charset="0"/>
                <a:cs typeface="Times New Roman" panose="02020603050405020304" pitchFamily="18" charset="0"/>
              </a:rPr>
              <a:t>Siate </a:t>
            </a:r>
            <a:r>
              <a:rPr lang="it-IT" sz="2800" b="1" i="1" u="sng" strike="noStrike" baseline="0" dirty="0">
                <a:latin typeface="Times New Roman" panose="02020603050405020304" pitchFamily="18" charset="0"/>
                <a:cs typeface="Times New Roman" panose="02020603050405020304" pitchFamily="18" charset="0"/>
              </a:rPr>
              <a:t>orgogliosi</a:t>
            </a:r>
            <a:r>
              <a:rPr lang="it-IT" sz="2800" b="0" i="1" u="none" strike="noStrike" baseline="0" dirty="0">
                <a:latin typeface="Times New Roman" panose="02020603050405020304" pitchFamily="18" charset="0"/>
                <a:cs typeface="Times New Roman" panose="02020603050405020304" pitchFamily="18" charset="0"/>
              </a:rPr>
              <a:t> della vostra professione e tenete presente che voi e solo voi siete i </a:t>
            </a:r>
            <a:r>
              <a:rPr lang="it-IT" sz="2800" b="1" i="1" u="sng" strike="noStrike" baseline="0" dirty="0">
                <a:latin typeface="Times New Roman" panose="02020603050405020304" pitchFamily="18" charset="0"/>
                <a:cs typeface="Times New Roman" panose="02020603050405020304" pitchFamily="18" charset="0"/>
              </a:rPr>
              <a:t>custodi</a:t>
            </a:r>
            <a:r>
              <a:rPr lang="it-IT" sz="2800" b="0" i="1" u="none" strike="noStrike" baseline="0" dirty="0">
                <a:latin typeface="Times New Roman" panose="02020603050405020304" pitchFamily="18" charset="0"/>
                <a:cs typeface="Times New Roman" panose="02020603050405020304" pitchFamily="18" charset="0"/>
              </a:rPr>
              <a:t> della </a:t>
            </a:r>
            <a:r>
              <a:rPr lang="it-IT" sz="2800" b="1" i="1" u="sng" strike="noStrike" baseline="0" dirty="0">
                <a:latin typeface="Times New Roman" panose="02020603050405020304" pitchFamily="18" charset="0"/>
                <a:cs typeface="Times New Roman" panose="02020603050405020304" pitchFamily="18" charset="0"/>
              </a:rPr>
              <a:t>dignità</a:t>
            </a:r>
            <a:r>
              <a:rPr lang="it-IT" sz="2800" b="0" i="1" u="none" strike="noStrike" baseline="0" dirty="0">
                <a:latin typeface="Times New Roman" panose="02020603050405020304" pitchFamily="18" charset="0"/>
                <a:cs typeface="Times New Roman" panose="02020603050405020304" pitchFamily="18" charset="0"/>
              </a:rPr>
              <a:t> della vostra professione.</a:t>
            </a:r>
          </a:p>
          <a:p>
            <a:pPr algn="ctr"/>
            <a:endParaRPr lang="it-IT" sz="2800" i="1" dirty="0">
              <a:latin typeface="Times New Roman" panose="02020603050405020304" pitchFamily="18" charset="0"/>
              <a:cs typeface="Times New Roman" panose="02020603050405020304" pitchFamily="18" charset="0"/>
            </a:endParaRPr>
          </a:p>
          <a:p>
            <a:pPr algn="ctr"/>
            <a:r>
              <a:rPr lang="it-IT" sz="2800" i="1" dirty="0">
                <a:latin typeface="Times New Roman" panose="02020603050405020304" pitchFamily="18" charset="0"/>
                <a:cs typeface="Times New Roman" panose="02020603050405020304" pitchFamily="18" charset="0"/>
              </a:rPr>
              <a:t>V</a:t>
            </a:r>
            <a:r>
              <a:rPr lang="it-IT" sz="2800" b="0" i="1" u="none" strike="noStrike" baseline="0" dirty="0">
                <a:latin typeface="Times New Roman" panose="02020603050405020304" pitchFamily="18" charset="0"/>
                <a:cs typeface="Times New Roman" panose="02020603050405020304" pitchFamily="18" charset="0"/>
              </a:rPr>
              <a:t>eicolate sempre </a:t>
            </a:r>
            <a:r>
              <a:rPr lang="it-IT" sz="2800" b="1" i="1" u="sng" strike="noStrike" baseline="0" dirty="0">
                <a:latin typeface="Times New Roman" panose="02020603050405020304" pitchFamily="18" charset="0"/>
                <a:cs typeface="Times New Roman" panose="02020603050405020304" pitchFamily="18" charset="0"/>
              </a:rPr>
              <a:t>cultura</a:t>
            </a:r>
            <a:r>
              <a:rPr lang="it-IT" sz="2800" b="0" i="1" u="none" strike="noStrike" baseline="0" dirty="0">
                <a:latin typeface="Times New Roman" panose="02020603050405020304" pitchFamily="18" charset="0"/>
                <a:cs typeface="Times New Roman" panose="02020603050405020304" pitchFamily="18" charset="0"/>
              </a:rPr>
              <a:t>, </a:t>
            </a:r>
            <a:r>
              <a:rPr lang="it-IT" sz="2800" b="1" i="1" u="sng" strike="noStrike" baseline="0" dirty="0">
                <a:latin typeface="Times New Roman" panose="02020603050405020304" pitchFamily="18" charset="0"/>
                <a:cs typeface="Times New Roman" panose="02020603050405020304" pitchFamily="18" charset="0"/>
              </a:rPr>
              <a:t>istruzione</a:t>
            </a:r>
            <a:r>
              <a:rPr lang="it-IT" sz="2800" b="0" i="1" u="none" strike="noStrike" baseline="0" dirty="0">
                <a:latin typeface="Times New Roman" panose="02020603050405020304" pitchFamily="18" charset="0"/>
                <a:cs typeface="Times New Roman" panose="02020603050405020304" pitchFamily="18" charset="0"/>
              </a:rPr>
              <a:t>, </a:t>
            </a:r>
            <a:r>
              <a:rPr lang="it-IT" sz="2800" b="1" i="1" u="sng" strike="noStrike" baseline="0" dirty="0">
                <a:latin typeface="Times New Roman" panose="02020603050405020304" pitchFamily="18" charset="0"/>
                <a:cs typeface="Times New Roman" panose="02020603050405020304" pitchFamily="18" charset="0"/>
              </a:rPr>
              <a:t>formazione</a:t>
            </a:r>
            <a:r>
              <a:rPr lang="it-IT" sz="2800" b="0" i="1" u="none" strike="noStrike" baseline="0" dirty="0">
                <a:latin typeface="Times New Roman" panose="02020603050405020304" pitchFamily="18" charset="0"/>
                <a:cs typeface="Times New Roman" panose="02020603050405020304" pitchFamily="18" charset="0"/>
              </a:rPr>
              <a:t> e non dimenticatelo mai. </a:t>
            </a:r>
          </a:p>
          <a:p>
            <a:pPr algn="ctr"/>
            <a:endParaRPr lang="it-IT" sz="2800" i="1" dirty="0">
              <a:latin typeface="Times New Roman" panose="02020603050405020304" pitchFamily="18" charset="0"/>
              <a:cs typeface="Times New Roman" panose="02020603050405020304" pitchFamily="18" charset="0"/>
            </a:endParaRPr>
          </a:p>
          <a:p>
            <a:pPr algn="ctr"/>
            <a:r>
              <a:rPr lang="it-IT" sz="2800" b="0" i="1" u="none" strike="noStrike" baseline="0" dirty="0">
                <a:latin typeface="Times New Roman" panose="02020603050405020304" pitchFamily="18" charset="0"/>
                <a:cs typeface="Times New Roman" panose="02020603050405020304" pitchFamily="18" charset="0"/>
              </a:rPr>
              <a:t>Rendete conto del vostro </a:t>
            </a:r>
            <a:r>
              <a:rPr lang="it-IT" sz="2800" b="1" i="1" u="sng" strike="noStrike" baseline="0" dirty="0">
                <a:latin typeface="Times New Roman" panose="02020603050405020304" pitchFamily="18" charset="0"/>
                <a:cs typeface="Times New Roman" panose="02020603050405020304" pitchFamily="18" charset="0"/>
              </a:rPr>
              <a:t>comportamento</a:t>
            </a:r>
            <a:r>
              <a:rPr lang="it-IT" sz="2800" b="0" i="1" u="none" strike="noStrike" baseline="0" dirty="0">
                <a:latin typeface="Times New Roman" panose="02020603050405020304" pitchFamily="18" charset="0"/>
                <a:cs typeface="Times New Roman" panose="02020603050405020304" pitchFamily="18" charset="0"/>
              </a:rPr>
              <a:t> anche fuori della scuola, </a:t>
            </a:r>
          </a:p>
          <a:p>
            <a:pPr algn="ctr"/>
            <a:r>
              <a:rPr lang="it-IT" sz="2800" b="0" i="1" u="none" strike="noStrike" baseline="0" dirty="0">
                <a:latin typeface="Times New Roman" panose="02020603050405020304" pitchFamily="18" charset="0"/>
                <a:cs typeface="Times New Roman" panose="02020603050405020304" pitchFamily="18" charset="0"/>
              </a:rPr>
              <a:t>riflettete sul vostro essere sempre e, comunque, figure </a:t>
            </a:r>
            <a:r>
              <a:rPr lang="it-IT" sz="2800" b="1" i="1" u="sng" strike="noStrike" baseline="0" dirty="0">
                <a:latin typeface="Times New Roman" panose="02020603050405020304" pitchFamily="18" charset="0"/>
                <a:cs typeface="Times New Roman" panose="02020603050405020304" pitchFamily="18" charset="0"/>
              </a:rPr>
              <a:t>pubbliche</a:t>
            </a:r>
          </a:p>
        </p:txBody>
      </p:sp>
    </p:spTree>
    <p:extLst>
      <p:ext uri="{BB962C8B-B14F-4D97-AF65-F5344CB8AC3E}">
        <p14:creationId xmlns:p14="http://schemas.microsoft.com/office/powerpoint/2010/main" val="17864792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0F16DD81-E667-3127-F89D-7E43CFB329AE}"/>
              </a:ext>
            </a:extLst>
          </p:cNvPr>
          <p:cNvSpPr txBox="1"/>
          <p:nvPr/>
        </p:nvSpPr>
        <p:spPr>
          <a:xfrm>
            <a:off x="382385" y="249383"/>
            <a:ext cx="11488190" cy="6124754"/>
          </a:xfrm>
          <a:prstGeom prst="rect">
            <a:avLst/>
          </a:prstGeom>
          <a:noFill/>
        </p:spPr>
        <p:txBody>
          <a:bodyPr wrap="square">
            <a:spAutoFit/>
          </a:bodyPr>
          <a:lstStyle/>
          <a:p>
            <a:pPr algn="ctr"/>
            <a:r>
              <a:rPr lang="it-IT" sz="2800" b="0" i="1" u="none" strike="noStrike" baseline="0" dirty="0">
                <a:latin typeface="Times New Roman" panose="02020603050405020304" pitchFamily="18" charset="0"/>
                <a:cs typeface="Times New Roman" panose="02020603050405020304" pitchFamily="18" charset="0"/>
              </a:rPr>
              <a:t>Siate sempre </a:t>
            </a:r>
            <a:r>
              <a:rPr lang="it-IT" sz="2800" b="1" i="1" u="sng" strike="noStrike" baseline="0" dirty="0">
                <a:latin typeface="Times New Roman" panose="02020603050405020304" pitchFamily="18" charset="0"/>
                <a:cs typeface="Times New Roman" panose="02020603050405020304" pitchFamily="18" charset="0"/>
              </a:rPr>
              <a:t>autorevoli</a:t>
            </a:r>
            <a:r>
              <a:rPr lang="it-IT" sz="2800" b="0" i="1" u="none" strike="noStrike" baseline="0" dirty="0">
                <a:latin typeface="Times New Roman" panose="02020603050405020304" pitchFamily="18" charset="0"/>
                <a:cs typeface="Times New Roman" panose="02020603050405020304" pitchFamily="18" charset="0"/>
              </a:rPr>
              <a:t>.</a:t>
            </a:r>
          </a:p>
          <a:p>
            <a:pPr algn="ctr"/>
            <a:r>
              <a:rPr lang="it-IT" sz="2800" b="0" i="1" u="none" strike="noStrike" baseline="0" dirty="0">
                <a:latin typeface="Times New Roman" panose="02020603050405020304" pitchFamily="18" charset="0"/>
                <a:cs typeface="Times New Roman" panose="02020603050405020304" pitchFamily="18" charset="0"/>
              </a:rPr>
              <a:t>Se vi umiliate ai vostri stessi occhi, </a:t>
            </a:r>
          </a:p>
          <a:p>
            <a:pPr algn="ctr"/>
            <a:r>
              <a:rPr lang="it-IT" sz="2800" b="0" i="1" u="none" strike="noStrike" baseline="0" dirty="0">
                <a:latin typeface="Times New Roman" panose="02020603050405020304" pitchFamily="18" charset="0"/>
                <a:cs typeface="Times New Roman" panose="02020603050405020304" pitchFamily="18" charset="0"/>
              </a:rPr>
              <a:t>sarete osservati con </a:t>
            </a:r>
            <a:r>
              <a:rPr lang="it-IT" sz="2800" b="1" i="1" u="sng" strike="noStrike" baseline="0" dirty="0">
                <a:latin typeface="Times New Roman" panose="02020603050405020304" pitchFamily="18" charset="0"/>
                <a:cs typeface="Times New Roman" panose="02020603050405020304" pitchFamily="18" charset="0"/>
              </a:rPr>
              <a:t>disprezzo</a:t>
            </a:r>
            <a:r>
              <a:rPr lang="it-IT" sz="2800" b="0" i="1" u="none" strike="noStrike" baseline="0" dirty="0">
                <a:latin typeface="Times New Roman" panose="02020603050405020304" pitchFamily="18" charset="0"/>
                <a:cs typeface="Times New Roman" panose="02020603050405020304" pitchFamily="18" charset="0"/>
              </a:rPr>
              <a:t> anche dagli altri. </a:t>
            </a:r>
          </a:p>
          <a:p>
            <a:pPr algn="ctr"/>
            <a:endParaRPr lang="it-IT" sz="2800" b="0" i="0" u="none" strike="noStrike" baseline="0" dirty="0">
              <a:latin typeface="Times New Roman" panose="02020603050405020304" pitchFamily="18" charset="0"/>
              <a:cs typeface="Times New Roman" panose="02020603050405020304" pitchFamily="18" charset="0"/>
            </a:endParaRPr>
          </a:p>
          <a:p>
            <a:pPr algn="ctr"/>
            <a:r>
              <a:rPr lang="it-IT" sz="2800" b="0" i="1" u="none" strike="noStrike" baseline="0" dirty="0">
                <a:latin typeface="Times New Roman" panose="02020603050405020304" pitchFamily="18" charset="0"/>
                <a:cs typeface="Times New Roman" panose="02020603050405020304" pitchFamily="18" charset="0"/>
              </a:rPr>
              <a:t>Vogliate </a:t>
            </a:r>
            <a:r>
              <a:rPr lang="it-IT" sz="2800" b="1" i="1" u="sng" strike="noStrike" baseline="0" dirty="0">
                <a:latin typeface="Times New Roman" panose="02020603050405020304" pitchFamily="18" charset="0"/>
                <a:cs typeface="Times New Roman" panose="02020603050405020304" pitchFamily="18" charset="0"/>
              </a:rPr>
              <a:t>bene</a:t>
            </a:r>
            <a:r>
              <a:rPr lang="it-IT" sz="2800" b="0" i="1" u="none" strike="noStrike" baseline="0" dirty="0">
                <a:latin typeface="Times New Roman" panose="02020603050405020304" pitchFamily="18" charset="0"/>
                <a:cs typeface="Times New Roman" panose="02020603050405020304" pitchFamily="18" charset="0"/>
              </a:rPr>
              <a:t> ai vostri studenti. </a:t>
            </a:r>
          </a:p>
          <a:p>
            <a:pPr algn="ctr"/>
            <a:r>
              <a:rPr lang="it-IT" sz="2800" b="0" i="1" u="none" strike="noStrike" baseline="0" dirty="0">
                <a:latin typeface="Times New Roman" panose="02020603050405020304" pitchFamily="18" charset="0"/>
                <a:cs typeface="Times New Roman" panose="02020603050405020304" pitchFamily="18" charset="0"/>
              </a:rPr>
              <a:t>Fate emergere ciò che in loro è </a:t>
            </a:r>
            <a:r>
              <a:rPr lang="it-IT" sz="2800" b="1" i="1" u="sng" strike="noStrike" baseline="0" dirty="0">
                <a:latin typeface="Times New Roman" panose="02020603050405020304" pitchFamily="18" charset="0"/>
                <a:cs typeface="Times New Roman" panose="02020603050405020304" pitchFamily="18" charset="0"/>
              </a:rPr>
              <a:t>nobile</a:t>
            </a:r>
            <a:r>
              <a:rPr lang="it-IT" sz="2800" b="0" i="1" u="none" strike="noStrike" baseline="0" dirty="0">
                <a:latin typeface="Times New Roman" panose="02020603050405020304" pitchFamily="18" charset="0"/>
                <a:cs typeface="Times New Roman" panose="02020603050405020304" pitchFamily="18" charset="0"/>
              </a:rPr>
              <a:t>, </a:t>
            </a:r>
          </a:p>
          <a:p>
            <a:pPr algn="ctr"/>
            <a:r>
              <a:rPr lang="it-IT" sz="2800" b="0" i="1" u="none" strike="noStrike" baseline="0" dirty="0">
                <a:latin typeface="Times New Roman" panose="02020603050405020304" pitchFamily="18" charset="0"/>
                <a:cs typeface="Times New Roman" panose="02020603050405020304" pitchFamily="18" charset="0"/>
              </a:rPr>
              <a:t>anche se non ne sono coscienti, anche se </a:t>
            </a:r>
            <a:r>
              <a:rPr lang="it-IT" sz="2800" i="1" dirty="0">
                <a:latin typeface="Times New Roman" panose="02020603050405020304" pitchFamily="18" charset="0"/>
                <a:cs typeface="Times New Roman" panose="02020603050405020304" pitchFamily="18" charset="0"/>
              </a:rPr>
              <a:t>è </a:t>
            </a:r>
            <a:r>
              <a:rPr lang="it-IT" sz="2800" b="0" i="1" u="none" strike="noStrike" baseline="0" dirty="0">
                <a:latin typeface="Times New Roman" panose="02020603050405020304" pitchFamily="18" charset="0"/>
                <a:cs typeface="Times New Roman" panose="02020603050405020304" pitchFamily="18" charset="0"/>
              </a:rPr>
              <a:t>nascosto a loro stessi. </a:t>
            </a:r>
          </a:p>
          <a:p>
            <a:pPr algn="ctr"/>
            <a:endParaRPr lang="it-IT" sz="2800" b="0" i="1" u="none" strike="noStrike" baseline="0" dirty="0">
              <a:latin typeface="Times New Roman" panose="02020603050405020304" pitchFamily="18" charset="0"/>
              <a:cs typeface="Times New Roman" panose="02020603050405020304" pitchFamily="18" charset="0"/>
            </a:endParaRPr>
          </a:p>
          <a:p>
            <a:pPr algn="ctr"/>
            <a:r>
              <a:rPr lang="it-IT" sz="2800" b="0" i="1" u="none" strike="noStrike" baseline="0" dirty="0">
                <a:latin typeface="Times New Roman" panose="02020603050405020304" pitchFamily="18" charset="0"/>
                <a:cs typeface="Times New Roman" panose="02020603050405020304" pitchFamily="18" charset="0"/>
              </a:rPr>
              <a:t>Alzate il livello della loro </a:t>
            </a:r>
            <a:r>
              <a:rPr lang="it-IT" sz="2800" b="1" i="1" u="sng" strike="noStrike" baseline="0" dirty="0">
                <a:latin typeface="Times New Roman" panose="02020603050405020304" pitchFamily="18" charset="0"/>
                <a:cs typeface="Times New Roman" panose="02020603050405020304" pitchFamily="18" charset="0"/>
              </a:rPr>
              <a:t>autostima</a:t>
            </a:r>
            <a:r>
              <a:rPr lang="it-IT" sz="2800" b="0" i="1" u="none" strike="noStrike" baseline="0" dirty="0">
                <a:latin typeface="Times New Roman" panose="02020603050405020304" pitchFamily="18" charset="0"/>
                <a:cs typeface="Times New Roman" panose="02020603050405020304" pitchFamily="18" charset="0"/>
              </a:rPr>
              <a:t>. </a:t>
            </a:r>
          </a:p>
          <a:p>
            <a:pPr algn="ctr"/>
            <a:r>
              <a:rPr lang="it-IT" sz="2800" b="0" i="1" u="none" strike="noStrike" baseline="0" dirty="0">
                <a:latin typeface="Times New Roman" panose="02020603050405020304" pitchFamily="18" charset="0"/>
                <a:cs typeface="Times New Roman" panose="02020603050405020304" pitchFamily="18" charset="0"/>
              </a:rPr>
              <a:t>Non regalate loro mai voti </a:t>
            </a:r>
            <a:r>
              <a:rPr lang="it-IT" sz="2800" i="1" u="none" strike="noStrike" baseline="0" dirty="0">
                <a:latin typeface="Times New Roman" panose="02020603050405020304" pitchFamily="18" charset="0"/>
                <a:cs typeface="Times New Roman" panose="02020603050405020304" pitchFamily="18" charset="0"/>
              </a:rPr>
              <a:t>ma fate continuamente</a:t>
            </a:r>
            <a:r>
              <a:rPr lang="it-IT" sz="2800" b="1" i="1" u="none" strike="noStrike" baseline="0" dirty="0">
                <a:latin typeface="Times New Roman" panose="02020603050405020304" pitchFamily="18" charset="0"/>
                <a:cs typeface="Times New Roman" panose="02020603050405020304" pitchFamily="18" charset="0"/>
              </a:rPr>
              <a:t> </a:t>
            </a:r>
            <a:r>
              <a:rPr lang="it-IT" sz="2800" b="0" i="1" u="none" strike="noStrike" baseline="0" dirty="0">
                <a:latin typeface="Times New Roman" panose="02020603050405020304" pitchFamily="18" charset="0"/>
                <a:cs typeface="Times New Roman" panose="02020603050405020304" pitchFamily="18" charset="0"/>
              </a:rPr>
              <a:t>in modo </a:t>
            </a:r>
          </a:p>
          <a:p>
            <a:pPr algn="ctr"/>
            <a:r>
              <a:rPr lang="it-IT" sz="2800" b="0" i="1" u="none" strike="noStrike" baseline="0" dirty="0">
                <a:latin typeface="Times New Roman" panose="02020603050405020304" pitchFamily="18" charset="0"/>
                <a:cs typeface="Times New Roman" panose="02020603050405020304" pitchFamily="18" charset="0"/>
              </a:rPr>
              <a:t>che i loro risultati possano </a:t>
            </a:r>
            <a:r>
              <a:rPr lang="it-IT" sz="2800" b="1" i="1" u="sng" strike="noStrike" baseline="0" dirty="0">
                <a:latin typeface="Times New Roman" panose="02020603050405020304" pitchFamily="18" charset="0"/>
                <a:cs typeface="Times New Roman" panose="02020603050405020304" pitchFamily="18" charset="0"/>
              </a:rPr>
              <a:t>migliorare</a:t>
            </a:r>
            <a:r>
              <a:rPr lang="it-IT" sz="2800" b="0" i="1" u="none" strike="noStrike" baseline="0" dirty="0">
                <a:latin typeface="Times New Roman" panose="02020603050405020304" pitchFamily="18" charset="0"/>
                <a:cs typeface="Times New Roman" panose="02020603050405020304" pitchFamily="18" charset="0"/>
              </a:rPr>
              <a:t>. </a:t>
            </a:r>
          </a:p>
          <a:p>
            <a:pPr algn="ctr"/>
            <a:r>
              <a:rPr lang="it-IT" sz="2800" b="0" i="1" u="none" strike="noStrike" baseline="0" dirty="0">
                <a:latin typeface="Times New Roman" panose="02020603050405020304" pitchFamily="18" charset="0"/>
                <a:cs typeface="Times New Roman" panose="02020603050405020304" pitchFamily="18" charset="0"/>
              </a:rPr>
              <a:t>Riconoscete e stimate il loro </a:t>
            </a:r>
            <a:r>
              <a:rPr lang="it-IT" sz="2800" b="1" i="1" u="sng" strike="noStrike" baseline="0" dirty="0">
                <a:latin typeface="Times New Roman" panose="02020603050405020304" pitchFamily="18" charset="0"/>
                <a:cs typeface="Times New Roman" panose="02020603050405020304" pitchFamily="18" charset="0"/>
              </a:rPr>
              <a:t>impegno</a:t>
            </a:r>
            <a:r>
              <a:rPr lang="it-IT" sz="2800" b="0" i="1" u="none" strike="noStrike" baseline="0" dirty="0">
                <a:latin typeface="Times New Roman" panose="02020603050405020304" pitchFamily="18" charset="0"/>
                <a:cs typeface="Times New Roman" panose="02020603050405020304" pitchFamily="18" charset="0"/>
              </a:rPr>
              <a:t>. </a:t>
            </a:r>
          </a:p>
          <a:p>
            <a:pPr algn="ctr"/>
            <a:r>
              <a:rPr lang="it-IT" sz="2800" b="0" i="1" u="none" strike="noStrike" baseline="0" dirty="0">
                <a:latin typeface="Times New Roman" panose="02020603050405020304" pitchFamily="18" charset="0"/>
                <a:cs typeface="Times New Roman" panose="02020603050405020304" pitchFamily="18" charset="0"/>
              </a:rPr>
              <a:t>Fate capire che possono avere </a:t>
            </a:r>
            <a:r>
              <a:rPr lang="it-IT" sz="2800" b="1" i="1" u="sng" strike="noStrike" baseline="0" dirty="0">
                <a:latin typeface="Times New Roman" panose="02020603050405020304" pitchFamily="18" charset="0"/>
                <a:cs typeface="Times New Roman" panose="02020603050405020304" pitchFamily="18" charset="0"/>
              </a:rPr>
              <a:t>successo</a:t>
            </a:r>
            <a:r>
              <a:rPr lang="it-IT" sz="2800" b="0" i="1" u="none" strike="noStrike" baseline="0" dirty="0">
                <a:latin typeface="Times New Roman" panose="02020603050405020304" pitchFamily="18" charset="0"/>
                <a:cs typeface="Times New Roman" panose="02020603050405020304" pitchFamily="18" charset="0"/>
              </a:rPr>
              <a:t> con l’</a:t>
            </a:r>
            <a:r>
              <a:rPr lang="it-IT" sz="2800" b="1" i="1" u="sng" strike="noStrike" baseline="0" dirty="0">
                <a:latin typeface="Times New Roman" panose="02020603050405020304" pitchFamily="18" charset="0"/>
                <a:cs typeface="Times New Roman" panose="02020603050405020304" pitchFamily="18" charset="0"/>
              </a:rPr>
              <a:t>impegno</a:t>
            </a:r>
            <a:r>
              <a:rPr lang="it-IT" sz="2800" b="0" i="1" u="none" strike="noStrike" baseline="0" dirty="0">
                <a:latin typeface="Times New Roman" panose="02020603050405020304" pitchFamily="18" charset="0"/>
                <a:cs typeface="Times New Roman" panose="02020603050405020304" pitchFamily="18" charset="0"/>
              </a:rPr>
              <a:t> e l’</a:t>
            </a:r>
            <a:r>
              <a:rPr lang="it-IT" sz="2800" b="1" i="1" u="sng" strike="noStrike" baseline="0" dirty="0">
                <a:latin typeface="Times New Roman" panose="02020603050405020304" pitchFamily="18" charset="0"/>
                <a:cs typeface="Times New Roman" panose="02020603050405020304" pitchFamily="18" charset="0"/>
              </a:rPr>
              <a:t>applicazione</a:t>
            </a:r>
            <a:r>
              <a:rPr lang="it-IT" sz="2800" b="0" i="1" u="none" strike="noStrike" baseline="0" dirty="0">
                <a:latin typeface="Times New Roman" panose="02020603050405020304" pitchFamily="18" charset="0"/>
                <a:cs typeface="Times New Roman" panose="02020603050405020304" pitchFamily="18" charset="0"/>
              </a:rPr>
              <a:t>.</a:t>
            </a:r>
          </a:p>
          <a:p>
            <a:pPr algn="ctr"/>
            <a:r>
              <a:rPr lang="it-IT" sz="2800" b="0" i="1" u="none" strike="noStrike" baseline="0" dirty="0">
                <a:latin typeface="Times New Roman" panose="02020603050405020304" pitchFamily="18" charset="0"/>
                <a:cs typeface="Times New Roman" panose="02020603050405020304" pitchFamily="18" charset="0"/>
              </a:rPr>
              <a:t>Non spegnete la loro </a:t>
            </a:r>
            <a:r>
              <a:rPr lang="it-IT" sz="2800" b="1" i="1" u="sng" strike="noStrike" baseline="0" dirty="0">
                <a:latin typeface="Times New Roman" panose="02020603050405020304" pitchFamily="18" charset="0"/>
                <a:cs typeface="Times New Roman" panose="02020603050405020304" pitchFamily="18" charset="0"/>
              </a:rPr>
              <a:t>volontà</a:t>
            </a:r>
            <a:r>
              <a:rPr lang="it-IT" sz="2800" b="1" i="1" strike="noStrike" baseline="0" dirty="0">
                <a:latin typeface="Times New Roman" panose="02020603050405020304" pitchFamily="18" charset="0"/>
                <a:cs typeface="Times New Roman" panose="02020603050405020304" pitchFamily="18" charset="0"/>
              </a:rPr>
              <a:t> </a:t>
            </a:r>
            <a:r>
              <a:rPr lang="it-IT" sz="2800" i="1" strike="noStrike" baseline="0" dirty="0">
                <a:latin typeface="Times New Roman" panose="02020603050405020304" pitchFamily="18" charset="0"/>
                <a:cs typeface="Times New Roman" panose="02020603050405020304" pitchFamily="18" charset="0"/>
              </a:rPr>
              <a:t>e </a:t>
            </a:r>
            <a:r>
              <a:rPr lang="it-IT" sz="2800" i="1" dirty="0">
                <a:latin typeface="Times New Roman" panose="02020603050405020304" pitchFamily="18" charset="0"/>
                <a:cs typeface="Times New Roman" panose="02020603050405020304" pitchFamily="18" charset="0"/>
              </a:rPr>
              <a:t>l</a:t>
            </a:r>
            <a:r>
              <a:rPr lang="it-IT" sz="2800" i="1" strike="noStrike" baseline="0" dirty="0">
                <a:latin typeface="Times New Roman" panose="02020603050405020304" pitchFamily="18" charset="0"/>
                <a:cs typeface="Times New Roman" panose="02020603050405020304" pitchFamily="18" charset="0"/>
              </a:rPr>
              <a:t>a loro </a:t>
            </a:r>
            <a:r>
              <a:rPr lang="it-IT" sz="2800" b="1" i="1" u="sng" strike="noStrike" baseline="0" dirty="0">
                <a:latin typeface="Times New Roman" panose="02020603050405020304" pitchFamily="18" charset="0"/>
                <a:cs typeface="Times New Roman" panose="02020603050405020304" pitchFamily="18" charset="0"/>
              </a:rPr>
              <a:t>creatività</a:t>
            </a:r>
            <a:r>
              <a:rPr lang="it-IT" sz="2800" b="0" i="1" strike="noStrike" baseline="0" dirty="0">
                <a:latin typeface="Times New Roman" panose="02020603050405020304" pitchFamily="18" charset="0"/>
                <a:cs typeface="Times New Roman" panose="02020603050405020304" pitchFamily="18" charset="0"/>
              </a:rPr>
              <a:t>. </a:t>
            </a:r>
            <a:endParaRPr lang="it-IT"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62017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50464DA8-DB14-AC41-AE81-933213D69C32}"/>
              </a:ext>
            </a:extLst>
          </p:cNvPr>
          <p:cNvSpPr txBox="1"/>
          <p:nvPr/>
        </p:nvSpPr>
        <p:spPr>
          <a:xfrm>
            <a:off x="598516" y="166255"/>
            <a:ext cx="11155679" cy="6124754"/>
          </a:xfrm>
          <a:prstGeom prst="rect">
            <a:avLst/>
          </a:prstGeom>
          <a:noFill/>
        </p:spPr>
        <p:txBody>
          <a:bodyPr wrap="square">
            <a:spAutoFit/>
          </a:bodyPr>
          <a:lstStyle/>
          <a:p>
            <a:pPr algn="ctr"/>
            <a:endParaRPr lang="it-IT" sz="2000" dirty="0">
              <a:solidFill>
                <a:srgbClr val="000000"/>
              </a:solidFill>
              <a:latin typeface="Times New Roman" panose="02020603050405020304" pitchFamily="18" charset="0"/>
            </a:endParaRPr>
          </a:p>
          <a:p>
            <a:pPr algn="ctr"/>
            <a:r>
              <a:rPr lang="it-IT" sz="2800" i="0" strike="noStrike" baseline="0" dirty="0">
                <a:solidFill>
                  <a:srgbClr val="000000"/>
                </a:solidFill>
                <a:latin typeface="Times New Roman" panose="02020603050405020304" pitchFamily="18" charset="0"/>
              </a:rPr>
              <a:t>Per l</a:t>
            </a:r>
            <a:r>
              <a:rPr lang="it-IT" sz="2800" dirty="0">
                <a:solidFill>
                  <a:srgbClr val="000000"/>
                </a:solidFill>
                <a:latin typeface="Times New Roman" panose="02020603050405020304" pitchFamily="18" charset="0"/>
              </a:rPr>
              <a:t>’</a:t>
            </a:r>
            <a:r>
              <a:rPr lang="it-IT" sz="2800" b="1" u="sng" dirty="0">
                <a:solidFill>
                  <a:srgbClr val="000000"/>
                </a:solidFill>
                <a:latin typeface="Times New Roman" panose="02020603050405020304" pitchFamily="18" charset="0"/>
              </a:rPr>
              <a:t>accertamento</a:t>
            </a:r>
            <a:r>
              <a:rPr lang="it-IT" sz="2800" dirty="0">
                <a:solidFill>
                  <a:srgbClr val="000000"/>
                </a:solidFill>
                <a:latin typeface="Times New Roman" panose="02020603050405020304" pitchFamily="18" charset="0"/>
              </a:rPr>
              <a:t> e la </a:t>
            </a:r>
            <a:r>
              <a:rPr lang="it-IT" sz="2800" b="1" u="sng" dirty="0">
                <a:solidFill>
                  <a:srgbClr val="000000"/>
                </a:solidFill>
                <a:latin typeface="Times New Roman" panose="02020603050405020304" pitchFamily="18" charset="0"/>
              </a:rPr>
              <a:t>verifica</a:t>
            </a:r>
            <a:r>
              <a:rPr lang="it-IT" sz="2800" dirty="0">
                <a:solidFill>
                  <a:srgbClr val="000000"/>
                </a:solidFill>
                <a:latin typeface="Times New Roman" panose="02020603050405020304" pitchFamily="18" charset="0"/>
              </a:rPr>
              <a:t> </a:t>
            </a:r>
          </a:p>
          <a:p>
            <a:pPr algn="ctr"/>
            <a:r>
              <a:rPr lang="it-IT" sz="2800" dirty="0">
                <a:solidFill>
                  <a:srgbClr val="000000"/>
                </a:solidFill>
                <a:latin typeface="Times New Roman" panose="02020603050405020304" pitchFamily="18" charset="0"/>
              </a:rPr>
              <a:t>delle effettive competenze didattiche pratiche possedute </a:t>
            </a:r>
          </a:p>
          <a:p>
            <a:pPr algn="ctr"/>
            <a:r>
              <a:rPr lang="it-IT" sz="2800" dirty="0">
                <a:solidFill>
                  <a:srgbClr val="000000"/>
                </a:solidFill>
                <a:latin typeface="Times New Roman" panose="02020603050405020304" pitchFamily="18" charset="0"/>
              </a:rPr>
              <a:t>e </a:t>
            </a:r>
            <a:r>
              <a:rPr lang="it-IT" sz="2800" i="0" strike="noStrike" baseline="0" dirty="0">
                <a:solidFill>
                  <a:srgbClr val="000000"/>
                </a:solidFill>
                <a:latin typeface="Times New Roman" panose="02020603050405020304" pitchFamily="18" charset="0"/>
              </a:rPr>
              <a:t>per la </a:t>
            </a:r>
            <a:r>
              <a:rPr lang="it-IT" sz="2800" b="1" i="0" u="sng" strike="noStrike" baseline="0" dirty="0">
                <a:solidFill>
                  <a:srgbClr val="000000"/>
                </a:solidFill>
                <a:latin typeface="Times New Roman" panose="02020603050405020304" pitchFamily="18" charset="0"/>
              </a:rPr>
              <a:t>strutturazione</a:t>
            </a:r>
            <a:r>
              <a:rPr lang="it-IT" sz="2800" i="0" strike="noStrike" baseline="0" dirty="0">
                <a:solidFill>
                  <a:srgbClr val="000000"/>
                </a:solidFill>
                <a:latin typeface="Times New Roman" panose="02020603050405020304" pitchFamily="18" charset="0"/>
              </a:rPr>
              <a:t> dei </a:t>
            </a:r>
            <a:r>
              <a:rPr lang="it-IT" sz="2800" b="0" i="0" strike="noStrike" baseline="0" dirty="0">
                <a:solidFill>
                  <a:srgbClr val="000000"/>
                </a:solidFill>
                <a:latin typeface="Times New Roman" panose="02020603050405020304" pitchFamily="18" charset="0"/>
              </a:rPr>
              <a:t>momenti </a:t>
            </a:r>
            <a:r>
              <a:rPr lang="it-IT" sz="2800" b="1" i="0" u="sng" strike="noStrike" baseline="0" dirty="0">
                <a:solidFill>
                  <a:srgbClr val="000000"/>
                </a:solidFill>
                <a:latin typeface="Times New Roman" panose="02020603050405020304" pitchFamily="18" charset="0"/>
              </a:rPr>
              <a:t>osservativi</a:t>
            </a:r>
            <a:r>
              <a:rPr lang="it-IT" sz="2800" b="0" i="0" strike="noStrike" baseline="0" dirty="0">
                <a:solidFill>
                  <a:srgbClr val="000000"/>
                </a:solidFill>
                <a:latin typeface="Times New Roman" panose="02020603050405020304" pitchFamily="18" charset="0"/>
              </a:rPr>
              <a:t> </a:t>
            </a:r>
          </a:p>
          <a:p>
            <a:pPr algn="ctr"/>
            <a:r>
              <a:rPr lang="it-IT" sz="2800" b="0" i="0" strike="noStrike" baseline="0" dirty="0">
                <a:solidFill>
                  <a:srgbClr val="000000"/>
                </a:solidFill>
                <a:latin typeface="Times New Roman" panose="02020603050405020304" pitchFamily="18" charset="0"/>
              </a:rPr>
              <a:t>a cura del docente tutor e del DS  </a:t>
            </a:r>
          </a:p>
          <a:p>
            <a:pPr algn="ctr"/>
            <a:r>
              <a:rPr lang="it-IT" sz="2800" b="0" i="0" u="none" strike="noStrike" baseline="0" dirty="0">
                <a:solidFill>
                  <a:srgbClr val="000000"/>
                </a:solidFill>
                <a:latin typeface="Times New Roman" panose="02020603050405020304" pitchFamily="18" charset="0"/>
              </a:rPr>
              <a:t>è previsto </a:t>
            </a:r>
            <a:r>
              <a:rPr lang="it-IT" sz="2800" i="0" strike="noStrike" baseline="0" dirty="0">
                <a:solidFill>
                  <a:srgbClr val="000000"/>
                </a:solidFill>
                <a:latin typeface="Times New Roman" panose="02020603050405020304" pitchFamily="18" charset="0"/>
              </a:rPr>
              <a:t>l’</a:t>
            </a:r>
            <a:r>
              <a:rPr lang="it-IT" sz="2800" b="1" u="sng" dirty="0">
                <a:solidFill>
                  <a:srgbClr val="000000"/>
                </a:solidFill>
                <a:latin typeface="Times New Roman" panose="02020603050405020304" pitchFamily="18" charset="0"/>
              </a:rPr>
              <a:t>A</a:t>
            </a:r>
            <a:r>
              <a:rPr lang="it-IT" sz="2800" b="1" i="0" u="sng" strike="noStrike" baseline="0" dirty="0">
                <a:solidFill>
                  <a:srgbClr val="000000"/>
                </a:solidFill>
                <a:latin typeface="Times New Roman" panose="02020603050405020304" pitchFamily="18" charset="0"/>
              </a:rPr>
              <a:t>llegato A  </a:t>
            </a:r>
            <a:r>
              <a:rPr lang="it-IT" sz="2800" b="0" i="0" u="none" strike="noStrike" baseline="0" dirty="0">
                <a:solidFill>
                  <a:srgbClr val="000000"/>
                </a:solidFill>
                <a:latin typeface="Times New Roman" panose="02020603050405020304" pitchFamily="18" charset="0"/>
              </a:rPr>
              <a:t>al DM </a:t>
            </a:r>
            <a:r>
              <a:rPr lang="it-IT" sz="2800" i="0" u="none" strike="noStrike" baseline="0" dirty="0">
                <a:latin typeface="Times New Roman" panose="02020603050405020304" pitchFamily="18" charset="0"/>
                <a:cs typeface="Times New Roman" panose="02020603050405020304" pitchFamily="18" charset="0"/>
              </a:rPr>
              <a:t>n. 226/2022,</a:t>
            </a:r>
            <a:r>
              <a:rPr lang="it-IT" sz="2800" b="0" i="0" u="none" strike="noStrike" baseline="0" dirty="0">
                <a:solidFill>
                  <a:srgbClr val="000000"/>
                </a:solidFill>
                <a:latin typeface="Times New Roman" panose="02020603050405020304" pitchFamily="18" charset="0"/>
              </a:rPr>
              <a:t> </a:t>
            </a:r>
          </a:p>
          <a:p>
            <a:pPr algn="ctr"/>
            <a:r>
              <a:rPr lang="it-IT" sz="2800" b="0" i="0" u="none" strike="noStrike" baseline="0" dirty="0">
                <a:solidFill>
                  <a:srgbClr val="000000"/>
                </a:solidFill>
                <a:latin typeface="Times New Roman" panose="02020603050405020304" pitchFamily="18" charset="0"/>
              </a:rPr>
              <a:t>in cui si evidenziano gli </a:t>
            </a:r>
            <a:r>
              <a:rPr lang="it-IT" sz="2800" b="1" i="0" u="sng" strike="noStrike" baseline="0" dirty="0">
                <a:solidFill>
                  <a:srgbClr val="000000"/>
                </a:solidFill>
                <a:latin typeface="Times New Roman" panose="02020603050405020304" pitchFamily="18" charset="0"/>
              </a:rPr>
              <a:t>indicatori</a:t>
            </a:r>
            <a:r>
              <a:rPr lang="it-IT" sz="2800" b="0" i="0" u="none" strike="noStrike" baseline="0" dirty="0">
                <a:solidFill>
                  <a:srgbClr val="000000"/>
                </a:solidFill>
                <a:latin typeface="Times New Roman" panose="02020603050405020304" pitchFamily="18" charset="0"/>
              </a:rPr>
              <a:t> e i relativi </a:t>
            </a:r>
            <a:r>
              <a:rPr lang="it-IT" sz="2800" b="1" i="0" u="sng" strike="noStrike" baseline="0" dirty="0">
                <a:solidFill>
                  <a:srgbClr val="000000"/>
                </a:solidFill>
                <a:latin typeface="Times New Roman" panose="02020603050405020304" pitchFamily="18" charset="0"/>
              </a:rPr>
              <a:t>descrittori</a:t>
            </a:r>
            <a:r>
              <a:rPr lang="it-IT" sz="2800" b="0" i="0" u="none" strike="noStrike" baseline="0" dirty="0">
                <a:solidFill>
                  <a:srgbClr val="000000"/>
                </a:solidFill>
                <a:latin typeface="Times New Roman" panose="02020603050405020304" pitchFamily="18" charset="0"/>
              </a:rPr>
              <a:t> </a:t>
            </a:r>
          </a:p>
          <a:p>
            <a:pPr algn="ctr"/>
            <a:r>
              <a:rPr lang="it-IT" sz="2800" b="0" i="0" u="none" strike="noStrike" baseline="0" dirty="0">
                <a:solidFill>
                  <a:srgbClr val="000000"/>
                </a:solidFill>
                <a:latin typeface="Times New Roman" panose="02020603050405020304" pitchFamily="18" charset="0"/>
              </a:rPr>
              <a:t>funzionali alla </a:t>
            </a:r>
            <a:r>
              <a:rPr lang="it-IT" sz="2800" b="1" i="0" u="sng" strike="noStrike" baseline="0" dirty="0">
                <a:solidFill>
                  <a:srgbClr val="000000"/>
                </a:solidFill>
                <a:latin typeface="Times New Roman" panose="02020603050405020304" pitchFamily="18" charset="0"/>
              </a:rPr>
              <a:t>verifica</a:t>
            </a:r>
            <a:r>
              <a:rPr lang="it-IT" sz="2800" b="0" i="0" u="none" strike="noStrike" baseline="0" dirty="0">
                <a:solidFill>
                  <a:srgbClr val="000000"/>
                </a:solidFill>
                <a:latin typeface="Times New Roman" panose="02020603050405020304" pitchFamily="18" charset="0"/>
              </a:rPr>
              <a:t> delle competenze </a:t>
            </a:r>
          </a:p>
          <a:p>
            <a:pPr algn="ctr"/>
            <a:r>
              <a:rPr lang="it-IT" sz="2800" b="0" i="0" u="none" strike="noStrike" baseline="0" dirty="0">
                <a:solidFill>
                  <a:srgbClr val="000000"/>
                </a:solidFill>
                <a:latin typeface="Times New Roman" panose="02020603050405020304" pitchFamily="18" charset="0"/>
              </a:rPr>
              <a:t>di cui all’art. 4, comma 1 lettere a), b) e c)</a:t>
            </a:r>
          </a:p>
          <a:p>
            <a:endParaRPr lang="it-IT" sz="2000" b="0" i="0" u="none" strike="noStrike" baseline="0" dirty="0">
              <a:latin typeface="Times New Roman" panose="02020603050405020304" pitchFamily="18" charset="0"/>
              <a:cs typeface="Times New Roman" panose="02020603050405020304" pitchFamily="18" charset="0"/>
            </a:endParaRPr>
          </a:p>
          <a:p>
            <a:r>
              <a:rPr lang="it-IT" sz="2000" dirty="0">
                <a:latin typeface="Times New Roman" panose="02020603050405020304" pitchFamily="18" charset="0"/>
                <a:cs typeface="Times New Roman" panose="02020603050405020304" pitchFamily="18" charset="0"/>
              </a:rPr>
              <a:t>a. </a:t>
            </a:r>
            <a:r>
              <a:rPr lang="it-IT" sz="2000" b="0" i="0" u="none" strike="noStrike" baseline="0" dirty="0">
                <a:latin typeface="Times New Roman" panose="02020603050405020304" pitchFamily="18" charset="0"/>
                <a:cs typeface="Times New Roman" panose="02020603050405020304" pitchFamily="18" charset="0"/>
              </a:rPr>
              <a:t>possesso ed esercizio delle </a:t>
            </a:r>
            <a:r>
              <a:rPr lang="it-IT" sz="2000" b="1" i="0" u="sng" strike="noStrike" baseline="0" dirty="0">
                <a:latin typeface="Times New Roman" panose="02020603050405020304" pitchFamily="18" charset="0"/>
                <a:cs typeface="Times New Roman" panose="02020603050405020304" pitchFamily="18" charset="0"/>
              </a:rPr>
              <a:t>competenze culturali, disciplinari, informatiche, linguistiche, pedagogico-didattiche e metodologiche, con riferimento ai nuclei fondanti dei saperi, ai traguardi di competenza e agli obiettivi di apprendimento previsti dagli ordinamenti vigenti </a:t>
            </a:r>
          </a:p>
          <a:p>
            <a:r>
              <a:rPr lang="it-IT" sz="2000" b="0" i="0" u="none" strike="noStrike" baseline="0" dirty="0">
                <a:latin typeface="Times New Roman" panose="02020603050405020304" pitchFamily="18" charset="0"/>
                <a:cs typeface="Times New Roman" panose="02020603050405020304" pitchFamily="18" charset="0"/>
              </a:rPr>
              <a:t>b. possesso ed esercizio delle </a:t>
            </a:r>
            <a:r>
              <a:rPr lang="it-IT" sz="2000" b="1" i="0" u="sng" strike="noStrike" baseline="0" dirty="0">
                <a:latin typeface="Times New Roman" panose="02020603050405020304" pitchFamily="18" charset="0"/>
                <a:cs typeface="Times New Roman" panose="02020603050405020304" pitchFamily="18" charset="0"/>
              </a:rPr>
              <a:t>competenze relazionali, organizzative e gestionali</a:t>
            </a:r>
          </a:p>
          <a:p>
            <a:r>
              <a:rPr lang="it-IT" sz="2000" b="0" i="0" u="none" strike="noStrike" baseline="0" dirty="0">
                <a:latin typeface="Times New Roman" panose="02020603050405020304" pitchFamily="18" charset="0"/>
                <a:cs typeface="Times New Roman" panose="02020603050405020304" pitchFamily="18" charset="0"/>
              </a:rPr>
              <a:t>c. </a:t>
            </a:r>
            <a:r>
              <a:rPr lang="it-IT" sz="2000" dirty="0">
                <a:latin typeface="Times New Roman" panose="02020603050405020304" pitchFamily="18" charset="0"/>
                <a:cs typeface="Times New Roman" panose="02020603050405020304" pitchFamily="18" charset="0"/>
              </a:rPr>
              <a:t>p</a:t>
            </a:r>
            <a:r>
              <a:rPr lang="it-IT" sz="2000" b="0" i="0" u="none" strike="noStrike" baseline="0" dirty="0">
                <a:latin typeface="Times New Roman" panose="02020603050405020304" pitchFamily="18" charset="0"/>
                <a:cs typeface="Times New Roman" panose="02020603050405020304" pitchFamily="18" charset="0"/>
              </a:rPr>
              <a:t>ossesso ed esercizio delle </a:t>
            </a:r>
            <a:r>
              <a:rPr lang="it-IT" sz="2000" b="1" i="0" u="sng" strike="noStrike" baseline="0" dirty="0">
                <a:latin typeface="Times New Roman" panose="02020603050405020304" pitchFamily="18" charset="0"/>
                <a:cs typeface="Times New Roman" panose="02020603050405020304" pitchFamily="18" charset="0"/>
              </a:rPr>
              <a:t>competenze di orientamento e di ricerca, documentazione e valutazione</a:t>
            </a:r>
          </a:p>
          <a:p>
            <a:pPr algn="ctr"/>
            <a:endParaRPr lang="it-IT" sz="2800" dirty="0"/>
          </a:p>
        </p:txBody>
      </p:sp>
    </p:spTree>
    <p:extLst>
      <p:ext uri="{BB962C8B-B14F-4D97-AF65-F5344CB8AC3E}">
        <p14:creationId xmlns:p14="http://schemas.microsoft.com/office/powerpoint/2010/main" val="28910476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F7777C78-FE34-0FEA-055F-C4F9C56AA58F}"/>
              </a:ext>
            </a:extLst>
          </p:cNvPr>
          <p:cNvSpPr txBox="1"/>
          <p:nvPr/>
        </p:nvSpPr>
        <p:spPr>
          <a:xfrm>
            <a:off x="384048" y="216131"/>
            <a:ext cx="11503152" cy="6309420"/>
          </a:xfrm>
          <a:prstGeom prst="rect">
            <a:avLst/>
          </a:prstGeom>
          <a:noFill/>
        </p:spPr>
        <p:txBody>
          <a:bodyPr wrap="square">
            <a:spAutoFit/>
          </a:bodyPr>
          <a:lstStyle/>
          <a:p>
            <a:pPr algn="ctr"/>
            <a:r>
              <a:rPr lang="it-IT" sz="2400" b="1" i="0" u="none" strike="noStrike" baseline="0" dirty="0">
                <a:solidFill>
                  <a:srgbClr val="000000"/>
                </a:solidFill>
                <a:latin typeface="Times New Roman" panose="02020603050405020304" pitchFamily="18" charset="0"/>
                <a:cs typeface="Times New Roman" panose="02020603050405020304" pitchFamily="18" charset="0"/>
              </a:rPr>
              <a:t>ALLEGATO A - POSTO COMUNE </a:t>
            </a:r>
          </a:p>
          <a:p>
            <a:pPr algn="ctr"/>
            <a:endParaRPr lang="it-IT" sz="2400" b="1" dirty="0">
              <a:solidFill>
                <a:srgbClr val="000000"/>
              </a:solidFill>
              <a:latin typeface="Times New Roman" panose="02020603050405020304" pitchFamily="18" charset="0"/>
              <a:cs typeface="Times New Roman" panose="02020603050405020304" pitchFamily="18" charset="0"/>
            </a:endParaRPr>
          </a:p>
          <a:p>
            <a:r>
              <a:rPr lang="it-IT" sz="2400" b="1" i="0" u="none" strike="noStrike" baseline="0" dirty="0">
                <a:solidFill>
                  <a:srgbClr val="000000"/>
                </a:solidFill>
                <a:latin typeface="Times New Roman" panose="02020603050405020304" pitchFamily="18" charset="0"/>
                <a:cs typeface="Times New Roman" panose="02020603050405020304" pitchFamily="18" charset="0"/>
              </a:rPr>
              <a:t>Informazioni di contesto - Indicatore, Descrittore, Frequenza, Note </a:t>
            </a:r>
          </a:p>
          <a:p>
            <a:r>
              <a:rPr lang="it-IT" sz="2000" i="0" u="none" strike="noStrike" baseline="0" dirty="0">
                <a:solidFill>
                  <a:srgbClr val="000000"/>
                </a:solidFill>
                <a:latin typeface="Times New Roman" panose="02020603050405020304" pitchFamily="18" charset="0"/>
                <a:cs typeface="Times New Roman" panose="02020603050405020304" pitchFamily="18" charset="0"/>
              </a:rPr>
              <a:t>Indicatori ai fini dell’osservazione nonché della valutazione prevista all’art. 13</a:t>
            </a:r>
            <a:r>
              <a:rPr lang="it-IT" sz="2000" dirty="0">
                <a:solidFill>
                  <a:srgbClr val="000000"/>
                </a:solidFill>
                <a:latin typeface="Times New Roman" panose="02020603050405020304" pitchFamily="18" charset="0"/>
                <a:cs typeface="Times New Roman" panose="02020603050405020304" pitchFamily="18" charset="0"/>
              </a:rPr>
              <a:t> </a:t>
            </a:r>
            <a:r>
              <a:rPr lang="it-IT" sz="2000" i="0" u="none" strike="noStrike" baseline="0" dirty="0">
                <a:solidFill>
                  <a:srgbClr val="000000"/>
                </a:solidFill>
                <a:latin typeface="Times New Roman" panose="02020603050405020304" pitchFamily="18" charset="0"/>
                <a:cs typeface="Times New Roman" panose="02020603050405020304" pitchFamily="18" charset="0"/>
              </a:rPr>
              <a:t>comma 3 </a:t>
            </a:r>
            <a:r>
              <a:rPr lang="it-IT" sz="2000" i="0" u="none" strike="noStrike" baseline="0" dirty="0">
                <a:latin typeface="Times New Roman" panose="02020603050405020304" pitchFamily="18" charset="0"/>
                <a:cs typeface="Times New Roman" panose="02020603050405020304" pitchFamily="18" charset="0"/>
              </a:rPr>
              <a:t>DM n. 226/2022</a:t>
            </a:r>
            <a:endParaRPr lang="it-IT" sz="2000" b="1" i="1" u="none" strike="noStrike" baseline="0" dirty="0">
              <a:solidFill>
                <a:srgbClr val="000000"/>
              </a:solidFill>
              <a:latin typeface="Times New Roman" panose="02020603050405020304" pitchFamily="18" charset="0"/>
              <a:cs typeface="Times New Roman" panose="02020603050405020304" pitchFamily="18" charset="0"/>
            </a:endParaRPr>
          </a:p>
          <a:p>
            <a:endParaRPr lang="it-IT" sz="2400" b="1" i="1" u="none" strike="noStrike" baseline="0" dirty="0">
              <a:solidFill>
                <a:srgbClr val="000000"/>
              </a:solidFill>
              <a:latin typeface="Times New Roman" panose="02020603050405020304" pitchFamily="18" charset="0"/>
              <a:cs typeface="Times New Roman" panose="02020603050405020304" pitchFamily="18" charset="0"/>
            </a:endParaRPr>
          </a:p>
          <a:p>
            <a:r>
              <a:rPr lang="it-IT" sz="2400" b="1" i="1" u="none" strike="noStrike" baseline="0" dirty="0">
                <a:solidFill>
                  <a:srgbClr val="000000"/>
                </a:solidFill>
                <a:latin typeface="Times New Roman" panose="02020603050405020304" pitchFamily="18" charset="0"/>
                <a:cs typeface="Times New Roman" panose="02020603050405020304" pitchFamily="18" charset="0"/>
              </a:rPr>
              <a:t>CRITERIO 1 Costruzione di ambienti di apprendimento positivi e inclusivi </a:t>
            </a:r>
          </a:p>
          <a:p>
            <a:pPr marL="342900" indent="-342900">
              <a:buFont typeface="Wingdings" panose="05000000000000000000" pitchFamily="2" charset="2"/>
              <a:buChar char="§"/>
            </a:pPr>
            <a:r>
              <a:rPr lang="it-IT" sz="2400" b="0" i="0" u="none" strike="noStrike" baseline="0" dirty="0">
                <a:solidFill>
                  <a:srgbClr val="000000"/>
                </a:solidFill>
                <a:latin typeface="Times New Roman" panose="02020603050405020304" pitchFamily="18" charset="0"/>
                <a:cs typeface="Times New Roman" panose="02020603050405020304" pitchFamily="18" charset="0"/>
              </a:rPr>
              <a:t>L’attività si svolge in un </a:t>
            </a:r>
            <a:r>
              <a:rPr lang="it-IT" sz="2400" i="0" u="none" strike="noStrike" baseline="0" dirty="0">
                <a:solidFill>
                  <a:srgbClr val="000000"/>
                </a:solidFill>
                <a:latin typeface="Times New Roman" panose="02020603050405020304" pitchFamily="18" charset="0"/>
                <a:cs typeface="Times New Roman" panose="02020603050405020304" pitchFamily="18" charset="0"/>
              </a:rPr>
              <a:t>clima</a:t>
            </a:r>
            <a:r>
              <a:rPr lang="it-IT" sz="2400" b="1" i="0" u="none" strike="noStrike" baseline="0" dirty="0">
                <a:solidFill>
                  <a:srgbClr val="000000"/>
                </a:solidFill>
                <a:latin typeface="Times New Roman" panose="02020603050405020304" pitchFamily="18" charset="0"/>
                <a:cs typeface="Times New Roman" panose="02020603050405020304" pitchFamily="18" charset="0"/>
              </a:rPr>
              <a:t> </a:t>
            </a:r>
            <a:r>
              <a:rPr lang="it-IT" sz="2400" b="0" i="0" u="none" strike="noStrike" baseline="0" dirty="0">
                <a:solidFill>
                  <a:srgbClr val="000000"/>
                </a:solidFill>
                <a:latin typeface="Times New Roman" panose="02020603050405020304" pitchFamily="18" charset="0"/>
                <a:cs typeface="Times New Roman" panose="02020603050405020304" pitchFamily="18" charset="0"/>
              </a:rPr>
              <a:t>disteso e collaborativo. Tutti gli alunni … 	</a:t>
            </a:r>
          </a:p>
          <a:p>
            <a:pPr marL="342900" indent="-342900">
              <a:buFont typeface="Wingdings" panose="05000000000000000000" pitchFamily="2" charset="2"/>
              <a:buChar char="§"/>
            </a:pPr>
            <a:r>
              <a:rPr lang="it-IT" sz="2400" b="0" i="0" u="none" strike="noStrike" baseline="0" dirty="0">
                <a:solidFill>
                  <a:srgbClr val="000000"/>
                </a:solidFill>
                <a:latin typeface="Times New Roman" panose="02020603050405020304" pitchFamily="18" charset="0"/>
                <a:cs typeface="Times New Roman" panose="02020603050405020304" pitchFamily="18" charset="0"/>
              </a:rPr>
              <a:t>L’attività si svolge in un </a:t>
            </a:r>
            <a:r>
              <a:rPr lang="it-IT" sz="2400" i="0" u="none" strike="noStrike" baseline="0" dirty="0">
                <a:solidFill>
                  <a:srgbClr val="000000"/>
                </a:solidFill>
                <a:latin typeface="Times New Roman" panose="02020603050405020304" pitchFamily="18" charset="0"/>
                <a:cs typeface="Times New Roman" panose="02020603050405020304" pitchFamily="18" charset="0"/>
              </a:rPr>
              <a:t>clima</a:t>
            </a:r>
            <a:r>
              <a:rPr lang="it-IT" sz="2400" b="1" i="0" u="none" strike="noStrike" baseline="0" dirty="0">
                <a:solidFill>
                  <a:srgbClr val="000000"/>
                </a:solidFill>
                <a:latin typeface="Times New Roman" panose="02020603050405020304" pitchFamily="18" charset="0"/>
                <a:cs typeface="Times New Roman" panose="02020603050405020304" pitchFamily="18" charset="0"/>
              </a:rPr>
              <a:t> </a:t>
            </a:r>
            <a:r>
              <a:rPr lang="it-IT" sz="2400" b="0" i="0" u="none" strike="noStrike" baseline="0" dirty="0">
                <a:solidFill>
                  <a:srgbClr val="000000"/>
                </a:solidFill>
                <a:latin typeface="Times New Roman" panose="02020603050405020304" pitchFamily="18" charset="0"/>
                <a:cs typeface="Times New Roman" panose="02020603050405020304" pitchFamily="18" charset="0"/>
              </a:rPr>
              <a:t>disteso e collaborativo	</a:t>
            </a:r>
          </a:p>
          <a:p>
            <a:pPr marL="342900" indent="-342900">
              <a:buFont typeface="Wingdings" panose="05000000000000000000" pitchFamily="2" charset="2"/>
              <a:buChar char="§"/>
            </a:pPr>
            <a:r>
              <a:rPr lang="it-IT" sz="2400" b="0" i="0" u="none" strike="noStrike" baseline="0" dirty="0">
                <a:solidFill>
                  <a:srgbClr val="000000"/>
                </a:solidFill>
                <a:latin typeface="Times New Roman" panose="02020603050405020304" pitchFamily="18" charset="0"/>
                <a:cs typeface="Times New Roman" panose="02020603050405020304" pitchFamily="18" charset="0"/>
              </a:rPr>
              <a:t>Le figure presenti (colleghi curricolari, insegnante di sostegno, educatore, assistenti) 	</a:t>
            </a:r>
          </a:p>
          <a:p>
            <a:pPr marL="342900" indent="-342900">
              <a:buFont typeface="Wingdings" panose="05000000000000000000" pitchFamily="2" charset="2"/>
              <a:buChar char="§"/>
            </a:pPr>
            <a:r>
              <a:rPr lang="it-IT" sz="2400" b="0" i="0" u="none" strike="noStrike" baseline="0" dirty="0">
                <a:solidFill>
                  <a:srgbClr val="000000"/>
                </a:solidFill>
                <a:latin typeface="Times New Roman" panose="02020603050405020304" pitchFamily="18" charset="0"/>
                <a:cs typeface="Times New Roman" panose="02020603050405020304" pitchFamily="18" charset="0"/>
              </a:rPr>
              <a:t>Lo </a:t>
            </a:r>
            <a:r>
              <a:rPr lang="it-IT" sz="2400" i="0" u="none" strike="noStrike" baseline="0" dirty="0">
                <a:solidFill>
                  <a:srgbClr val="000000"/>
                </a:solidFill>
                <a:latin typeface="Times New Roman" panose="02020603050405020304" pitchFamily="18" charset="0"/>
                <a:cs typeface="Times New Roman" panose="02020603050405020304" pitchFamily="18" charset="0"/>
              </a:rPr>
              <a:t>spazio</a:t>
            </a:r>
            <a:r>
              <a:rPr lang="it-IT" sz="2400" b="1" i="0" u="none" strike="noStrike" baseline="0" dirty="0">
                <a:solidFill>
                  <a:srgbClr val="000000"/>
                </a:solidFill>
                <a:latin typeface="Times New Roman" panose="02020603050405020304" pitchFamily="18" charset="0"/>
                <a:cs typeface="Times New Roman" panose="02020603050405020304" pitchFamily="18" charset="0"/>
              </a:rPr>
              <a:t> </a:t>
            </a:r>
            <a:r>
              <a:rPr lang="it-IT" sz="2400" b="0" i="0" u="none" strike="noStrike" baseline="0" dirty="0">
                <a:solidFill>
                  <a:srgbClr val="000000"/>
                </a:solidFill>
                <a:latin typeface="Times New Roman" panose="02020603050405020304" pitchFamily="18" charset="0"/>
                <a:cs typeface="Times New Roman" panose="02020603050405020304" pitchFamily="18" charset="0"/>
              </a:rPr>
              <a:t>è gestito in maniera funzionale alle attività proposte. Il setting d’aula … 	</a:t>
            </a:r>
          </a:p>
          <a:p>
            <a:pPr marL="342900" indent="-342900">
              <a:buFont typeface="Wingdings" panose="05000000000000000000" pitchFamily="2" charset="2"/>
              <a:buChar char="§"/>
            </a:pPr>
            <a:r>
              <a:rPr lang="it-IT" sz="2400" b="0" i="0" u="none" strike="noStrike" baseline="0" dirty="0">
                <a:solidFill>
                  <a:srgbClr val="000000"/>
                </a:solidFill>
                <a:latin typeface="Times New Roman" panose="02020603050405020304" pitchFamily="18" charset="0"/>
                <a:cs typeface="Times New Roman" panose="02020603050405020304" pitchFamily="18" charset="0"/>
              </a:rPr>
              <a:t>Il tempo 	</a:t>
            </a:r>
          </a:p>
          <a:p>
            <a:r>
              <a:rPr lang="it-IT" sz="2400" b="1" i="1" u="none" strike="noStrike" baseline="0" dirty="0">
                <a:solidFill>
                  <a:srgbClr val="000000"/>
                </a:solidFill>
                <a:latin typeface="Times New Roman" panose="02020603050405020304" pitchFamily="18" charset="0"/>
                <a:cs typeface="Times New Roman" panose="02020603050405020304" pitchFamily="18" charset="0"/>
              </a:rPr>
              <a:t>CRITERIO 2 Progettazione e realizzazione dell’azione didattico disciplinare </a:t>
            </a:r>
          </a:p>
          <a:p>
            <a:pPr marL="342900" indent="-342900">
              <a:buFont typeface="Wingdings" panose="05000000000000000000" pitchFamily="2" charset="2"/>
              <a:buChar char="§"/>
            </a:pPr>
            <a:r>
              <a:rPr lang="it-IT" sz="2400" b="0" i="0" u="none" strike="noStrike" baseline="0" dirty="0">
                <a:solidFill>
                  <a:srgbClr val="000000"/>
                </a:solidFill>
                <a:latin typeface="Times New Roman" panose="02020603050405020304" pitchFamily="18" charset="0"/>
                <a:cs typeface="Times New Roman" panose="02020603050405020304" pitchFamily="18" charset="0"/>
              </a:rPr>
              <a:t>Il docente ha </a:t>
            </a:r>
            <a:r>
              <a:rPr lang="it-IT" sz="2400" i="0" u="none" strike="noStrike" baseline="0" dirty="0">
                <a:solidFill>
                  <a:srgbClr val="000000"/>
                </a:solidFill>
                <a:latin typeface="Times New Roman" panose="02020603050405020304" pitchFamily="18" charset="0"/>
                <a:cs typeface="Times New Roman" panose="02020603050405020304" pitchFamily="18" charset="0"/>
              </a:rPr>
              <a:t>progettato</a:t>
            </a:r>
            <a:r>
              <a:rPr lang="it-IT" sz="2400" b="1" i="0" u="none" strike="noStrike" baseline="0" dirty="0">
                <a:solidFill>
                  <a:srgbClr val="000000"/>
                </a:solidFill>
                <a:latin typeface="Times New Roman" panose="02020603050405020304" pitchFamily="18" charset="0"/>
                <a:cs typeface="Times New Roman" panose="02020603050405020304" pitchFamily="18" charset="0"/>
              </a:rPr>
              <a:t> </a:t>
            </a:r>
            <a:r>
              <a:rPr lang="it-IT" sz="2400" b="0" i="0" u="none" strike="noStrike" baseline="0" dirty="0">
                <a:solidFill>
                  <a:srgbClr val="000000"/>
                </a:solidFill>
                <a:latin typeface="Times New Roman" panose="02020603050405020304" pitchFamily="18" charset="0"/>
                <a:cs typeface="Times New Roman" panose="02020603050405020304" pitchFamily="18" charset="0"/>
              </a:rPr>
              <a:t>l’attività didattica 	</a:t>
            </a:r>
          </a:p>
          <a:p>
            <a:pPr marL="342900" indent="-342900">
              <a:buFont typeface="Wingdings" panose="05000000000000000000" pitchFamily="2" charset="2"/>
              <a:buChar char="§"/>
            </a:pPr>
            <a:r>
              <a:rPr lang="it-IT" sz="2400" b="0" i="0" u="none" strike="noStrike" baseline="0" dirty="0">
                <a:solidFill>
                  <a:srgbClr val="000000"/>
                </a:solidFill>
                <a:latin typeface="Times New Roman" panose="02020603050405020304" pitchFamily="18" charset="0"/>
                <a:cs typeface="Times New Roman" panose="02020603050405020304" pitchFamily="18" charset="0"/>
              </a:rPr>
              <a:t>Il docente ha svolto l’attività didattica 	</a:t>
            </a:r>
          </a:p>
          <a:p>
            <a:r>
              <a:rPr lang="it-IT" sz="2400" b="1" i="1" u="none" strike="noStrike" baseline="0" dirty="0">
                <a:solidFill>
                  <a:srgbClr val="000000"/>
                </a:solidFill>
                <a:latin typeface="Times New Roman" panose="02020603050405020304" pitchFamily="18" charset="0"/>
                <a:cs typeface="Times New Roman" panose="02020603050405020304" pitchFamily="18" charset="0"/>
              </a:rPr>
              <a:t>CRITERIO 3 Processi di valutazione </a:t>
            </a:r>
            <a:r>
              <a:rPr lang="it-IT" sz="2400" b="0" i="1" u="none" strike="noStrike" baseline="0" dirty="0">
                <a:solidFill>
                  <a:srgbClr val="000000"/>
                </a:solidFill>
                <a:latin typeface="Times New Roman" panose="02020603050405020304" pitchFamily="18" charset="0"/>
                <a:cs typeface="Times New Roman" panose="02020603050405020304" pitchFamily="18" charset="0"/>
              </a:rPr>
              <a:t>	</a:t>
            </a:r>
          </a:p>
          <a:p>
            <a:pPr marL="342900" indent="-342900">
              <a:buFont typeface="Wingdings" panose="05000000000000000000" pitchFamily="2" charset="2"/>
              <a:buChar char="§"/>
            </a:pPr>
            <a:r>
              <a:rPr lang="it-IT" sz="2400" b="0" i="0" u="none" strike="noStrike" baseline="0" dirty="0">
                <a:solidFill>
                  <a:srgbClr val="000000"/>
                </a:solidFill>
                <a:latin typeface="Times New Roman" panose="02020603050405020304" pitchFamily="18" charset="0"/>
                <a:cs typeface="Times New Roman" panose="02020603050405020304" pitchFamily="18" charset="0"/>
              </a:rPr>
              <a:t>Il docente valuta i risultati di apprendimento</a:t>
            </a:r>
          </a:p>
          <a:p>
            <a:pPr marL="342900" indent="-342900">
              <a:buFont typeface="Wingdings" panose="05000000000000000000" pitchFamily="2" charset="2"/>
              <a:buChar char="§"/>
            </a:pPr>
            <a:r>
              <a:rPr lang="it-IT" sz="2400" b="0" i="0" u="none" strike="noStrike" baseline="0" dirty="0">
                <a:solidFill>
                  <a:srgbClr val="000000"/>
                </a:solidFill>
                <a:latin typeface="Times New Roman" panose="02020603050405020304" pitchFamily="18" charset="0"/>
                <a:cs typeface="Times New Roman" panose="02020603050405020304" pitchFamily="18" charset="0"/>
              </a:rPr>
              <a:t>Il docente valuta le competenze trasversali </a:t>
            </a:r>
            <a:r>
              <a:rPr lang="it-IT" sz="2400" b="0" i="0" u="none" strike="noStrike" baseline="0" dirty="0">
                <a:solidFill>
                  <a:srgbClr val="000000"/>
                </a:solidFill>
                <a:latin typeface="Calibri" panose="020F0502020204030204" pitchFamily="34" charset="0"/>
              </a:rPr>
              <a:t>	</a:t>
            </a:r>
          </a:p>
        </p:txBody>
      </p:sp>
    </p:spTree>
    <p:extLst>
      <p:ext uri="{BB962C8B-B14F-4D97-AF65-F5344CB8AC3E}">
        <p14:creationId xmlns:p14="http://schemas.microsoft.com/office/powerpoint/2010/main" val="7273382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4E105AE4-B86B-727A-09EC-EE99BE431DE1}"/>
              </a:ext>
            </a:extLst>
          </p:cNvPr>
          <p:cNvSpPr txBox="1"/>
          <p:nvPr/>
        </p:nvSpPr>
        <p:spPr>
          <a:xfrm>
            <a:off x="420624" y="146305"/>
            <a:ext cx="11576304" cy="6678751"/>
          </a:xfrm>
          <a:prstGeom prst="rect">
            <a:avLst/>
          </a:prstGeom>
          <a:noFill/>
        </p:spPr>
        <p:txBody>
          <a:bodyPr wrap="square">
            <a:spAutoFit/>
          </a:bodyPr>
          <a:lstStyle/>
          <a:p>
            <a:pPr algn="ctr"/>
            <a:r>
              <a:rPr lang="it-IT" sz="2400" b="1" i="0" u="none" strike="noStrike" baseline="0" dirty="0">
                <a:solidFill>
                  <a:srgbClr val="000000"/>
                </a:solidFill>
                <a:latin typeface="Times New Roman" panose="02020603050405020304" pitchFamily="18" charset="0"/>
                <a:cs typeface="Times New Roman" panose="02020603050405020304" pitchFamily="18" charset="0"/>
              </a:rPr>
              <a:t>ALLEGATO A - POSTO DI SOSTEGNO </a:t>
            </a:r>
          </a:p>
          <a:p>
            <a:endParaRPr lang="it-IT" sz="2400" b="1" i="0" u="none" strike="noStrike" baseline="0" dirty="0">
              <a:solidFill>
                <a:srgbClr val="000000"/>
              </a:solidFill>
              <a:latin typeface="Times New Roman" panose="02020603050405020304" pitchFamily="18" charset="0"/>
              <a:cs typeface="Times New Roman" panose="02020603050405020304" pitchFamily="18" charset="0"/>
            </a:endParaRPr>
          </a:p>
          <a:p>
            <a:r>
              <a:rPr lang="it-IT" sz="2400" b="1" i="0" u="none" strike="noStrike" baseline="0" dirty="0">
                <a:solidFill>
                  <a:srgbClr val="000000"/>
                </a:solidFill>
                <a:latin typeface="Times New Roman" panose="02020603050405020304" pitchFamily="18" charset="0"/>
                <a:cs typeface="Times New Roman" panose="02020603050405020304" pitchFamily="18" charset="0"/>
              </a:rPr>
              <a:t>Informazioni di contesto - Indicatore, Descrittore, Frequenza, Note </a:t>
            </a:r>
          </a:p>
          <a:p>
            <a:r>
              <a:rPr lang="it-IT" sz="2000" i="0" u="none" strike="noStrike" baseline="0" dirty="0">
                <a:solidFill>
                  <a:srgbClr val="000000"/>
                </a:solidFill>
                <a:latin typeface="Times New Roman" panose="02020603050405020304" pitchFamily="18" charset="0"/>
                <a:cs typeface="Times New Roman" panose="02020603050405020304" pitchFamily="18" charset="0"/>
              </a:rPr>
              <a:t>Indicatori ai fini dell’osservazione nonché della valutazione prevista all’art. 13</a:t>
            </a:r>
            <a:r>
              <a:rPr lang="it-IT" sz="2000" dirty="0">
                <a:solidFill>
                  <a:srgbClr val="000000"/>
                </a:solidFill>
                <a:latin typeface="Times New Roman" panose="02020603050405020304" pitchFamily="18" charset="0"/>
                <a:cs typeface="Times New Roman" panose="02020603050405020304" pitchFamily="18" charset="0"/>
              </a:rPr>
              <a:t> </a:t>
            </a:r>
            <a:r>
              <a:rPr lang="it-IT" sz="2000" i="0" u="none" strike="noStrike" baseline="0" dirty="0">
                <a:solidFill>
                  <a:srgbClr val="000000"/>
                </a:solidFill>
                <a:latin typeface="Times New Roman" panose="02020603050405020304" pitchFamily="18" charset="0"/>
                <a:cs typeface="Times New Roman" panose="02020603050405020304" pitchFamily="18" charset="0"/>
              </a:rPr>
              <a:t>comma 3 </a:t>
            </a:r>
            <a:r>
              <a:rPr lang="it-IT" sz="2000" i="0" u="none" strike="noStrike" baseline="0" dirty="0">
                <a:latin typeface="Times New Roman" panose="02020603050405020304" pitchFamily="18" charset="0"/>
                <a:cs typeface="Times New Roman" panose="02020603050405020304" pitchFamily="18" charset="0"/>
              </a:rPr>
              <a:t>DM n. 226/2022</a:t>
            </a:r>
            <a:endParaRPr lang="it-IT" sz="2000" b="1" i="1" u="none" strike="noStrike" baseline="0" dirty="0">
              <a:solidFill>
                <a:srgbClr val="000000"/>
              </a:solidFill>
              <a:latin typeface="Times New Roman" panose="02020603050405020304" pitchFamily="18" charset="0"/>
              <a:cs typeface="Times New Roman" panose="02020603050405020304" pitchFamily="18" charset="0"/>
            </a:endParaRPr>
          </a:p>
          <a:p>
            <a:endParaRPr lang="it-IT" sz="2400" b="1" i="1" u="none" strike="noStrike" baseline="0" dirty="0">
              <a:solidFill>
                <a:srgbClr val="000000"/>
              </a:solidFill>
              <a:latin typeface="Times New Roman" panose="02020603050405020304" pitchFamily="18" charset="0"/>
              <a:cs typeface="Times New Roman" panose="02020603050405020304" pitchFamily="18" charset="0"/>
            </a:endParaRPr>
          </a:p>
          <a:p>
            <a:r>
              <a:rPr lang="it-IT" sz="2400" b="1" i="1" u="none" strike="noStrike" baseline="0" dirty="0">
                <a:solidFill>
                  <a:srgbClr val="000000"/>
                </a:solidFill>
                <a:latin typeface="Times New Roman" panose="02020603050405020304" pitchFamily="18" charset="0"/>
                <a:cs typeface="Times New Roman" panose="02020603050405020304" pitchFamily="18" charset="0"/>
              </a:rPr>
              <a:t>CRITERIO 1 Costruzione di ambienti di apprendimento positivi e inclusivi </a:t>
            </a:r>
          </a:p>
          <a:p>
            <a:pPr marL="285750" indent="-285750">
              <a:buFont typeface="Wingdings" panose="05000000000000000000" pitchFamily="2" charset="2"/>
              <a:buChar char="§"/>
            </a:pPr>
            <a:r>
              <a:rPr lang="it-IT" sz="2400" b="0" i="0" u="none" strike="noStrike" baseline="0" dirty="0">
                <a:solidFill>
                  <a:srgbClr val="000000"/>
                </a:solidFill>
                <a:latin typeface="Times New Roman" panose="02020603050405020304" pitchFamily="18" charset="0"/>
                <a:cs typeface="Times New Roman" panose="02020603050405020304" pitchFamily="18" charset="0"/>
              </a:rPr>
              <a:t>L’attività si svolge in un </a:t>
            </a:r>
            <a:r>
              <a:rPr lang="it-IT" sz="2400" i="0" u="none" strike="noStrike" baseline="0" dirty="0">
                <a:solidFill>
                  <a:srgbClr val="000000"/>
                </a:solidFill>
                <a:latin typeface="Times New Roman" panose="02020603050405020304" pitchFamily="18" charset="0"/>
                <a:cs typeface="Times New Roman" panose="02020603050405020304" pitchFamily="18" charset="0"/>
              </a:rPr>
              <a:t>clima</a:t>
            </a:r>
            <a:r>
              <a:rPr lang="it-IT" sz="2400" b="1" i="0" u="none" strike="noStrike" baseline="0" dirty="0">
                <a:solidFill>
                  <a:srgbClr val="000000"/>
                </a:solidFill>
                <a:latin typeface="Times New Roman" panose="02020603050405020304" pitchFamily="18" charset="0"/>
                <a:cs typeface="Times New Roman" panose="02020603050405020304" pitchFamily="18" charset="0"/>
              </a:rPr>
              <a:t> </a:t>
            </a:r>
            <a:r>
              <a:rPr lang="it-IT" sz="2400" b="0" i="0" u="none" strike="noStrike" baseline="0" dirty="0">
                <a:solidFill>
                  <a:srgbClr val="000000"/>
                </a:solidFill>
                <a:latin typeface="Times New Roman" panose="02020603050405020304" pitchFamily="18" charset="0"/>
                <a:cs typeface="Times New Roman" panose="02020603050405020304" pitchFamily="18" charset="0"/>
              </a:rPr>
              <a:t>disteso e collaborativo. L’alunno con disabilità, considerato il PEI,	</a:t>
            </a:r>
          </a:p>
          <a:p>
            <a:pPr marL="285750" indent="-285750">
              <a:buFont typeface="Wingdings" panose="05000000000000000000" pitchFamily="2" charset="2"/>
              <a:buChar char="§"/>
            </a:pPr>
            <a:r>
              <a:rPr lang="it-IT" sz="2400" b="0" i="0" u="none" strike="noStrike" baseline="0" dirty="0">
                <a:solidFill>
                  <a:srgbClr val="000000"/>
                </a:solidFill>
                <a:latin typeface="Times New Roman" panose="02020603050405020304" pitchFamily="18" charset="0"/>
                <a:cs typeface="Times New Roman" panose="02020603050405020304" pitchFamily="18" charset="0"/>
              </a:rPr>
              <a:t>L’attività si svolge in un </a:t>
            </a:r>
            <a:r>
              <a:rPr lang="it-IT" sz="2400" i="0" u="none" strike="noStrike" baseline="0" dirty="0">
                <a:solidFill>
                  <a:srgbClr val="000000"/>
                </a:solidFill>
                <a:latin typeface="Times New Roman" panose="02020603050405020304" pitchFamily="18" charset="0"/>
                <a:cs typeface="Times New Roman" panose="02020603050405020304" pitchFamily="18" charset="0"/>
              </a:rPr>
              <a:t>clima</a:t>
            </a:r>
            <a:r>
              <a:rPr lang="it-IT" sz="2400" b="1" i="0" u="none" strike="noStrike" baseline="0" dirty="0">
                <a:solidFill>
                  <a:srgbClr val="000000"/>
                </a:solidFill>
                <a:latin typeface="Times New Roman" panose="02020603050405020304" pitchFamily="18" charset="0"/>
                <a:cs typeface="Times New Roman" panose="02020603050405020304" pitchFamily="18" charset="0"/>
              </a:rPr>
              <a:t> </a:t>
            </a:r>
            <a:r>
              <a:rPr lang="it-IT" sz="2400" b="0" i="0" u="none" strike="noStrike" baseline="0" dirty="0">
                <a:solidFill>
                  <a:srgbClr val="000000"/>
                </a:solidFill>
                <a:latin typeface="Times New Roman" panose="02020603050405020304" pitchFamily="18" charset="0"/>
                <a:cs typeface="Times New Roman" panose="02020603050405020304" pitchFamily="18" charset="0"/>
              </a:rPr>
              <a:t>disteso e collaborativo. Il docente SOSTEGNO …  	</a:t>
            </a:r>
          </a:p>
          <a:p>
            <a:pPr marL="285750" indent="-285750">
              <a:buFont typeface="Wingdings" panose="05000000000000000000" pitchFamily="2" charset="2"/>
              <a:buChar char="§"/>
            </a:pPr>
            <a:r>
              <a:rPr lang="it-IT" sz="2400" b="0" i="0" u="none" strike="noStrike" baseline="0" dirty="0">
                <a:solidFill>
                  <a:srgbClr val="000000"/>
                </a:solidFill>
                <a:latin typeface="Times New Roman" panose="02020603050405020304" pitchFamily="18" charset="0"/>
                <a:cs typeface="Times New Roman" panose="02020603050405020304" pitchFamily="18" charset="0"/>
              </a:rPr>
              <a:t>Le figure presenti (colleghi curricolari, educatore, assistenti) 	</a:t>
            </a:r>
          </a:p>
          <a:p>
            <a:pPr marL="285750" indent="-285750">
              <a:buFont typeface="Wingdings" panose="05000000000000000000" pitchFamily="2" charset="2"/>
              <a:buChar char="§"/>
            </a:pPr>
            <a:r>
              <a:rPr lang="it-IT" sz="2400" b="0" i="0" u="none" strike="noStrike" baseline="0" dirty="0">
                <a:solidFill>
                  <a:srgbClr val="000000"/>
                </a:solidFill>
                <a:latin typeface="Times New Roman" panose="02020603050405020304" pitchFamily="18" charset="0"/>
                <a:cs typeface="Times New Roman" panose="02020603050405020304" pitchFamily="18" charset="0"/>
              </a:rPr>
              <a:t>Lo </a:t>
            </a:r>
            <a:r>
              <a:rPr lang="it-IT" sz="2400" i="0" u="none" strike="noStrike" baseline="0" dirty="0">
                <a:solidFill>
                  <a:srgbClr val="000000"/>
                </a:solidFill>
                <a:latin typeface="Times New Roman" panose="02020603050405020304" pitchFamily="18" charset="0"/>
                <a:cs typeface="Times New Roman" panose="02020603050405020304" pitchFamily="18" charset="0"/>
              </a:rPr>
              <a:t>spazio</a:t>
            </a:r>
            <a:r>
              <a:rPr lang="it-IT" sz="2400" b="1" i="0" u="none" strike="noStrike" baseline="0" dirty="0">
                <a:solidFill>
                  <a:srgbClr val="000000"/>
                </a:solidFill>
                <a:latin typeface="Times New Roman" panose="02020603050405020304" pitchFamily="18" charset="0"/>
                <a:cs typeface="Times New Roman" panose="02020603050405020304" pitchFamily="18" charset="0"/>
              </a:rPr>
              <a:t> </a:t>
            </a:r>
            <a:r>
              <a:rPr lang="it-IT" sz="2400" b="0" i="0" u="none" strike="noStrike" baseline="0" dirty="0">
                <a:solidFill>
                  <a:srgbClr val="000000"/>
                </a:solidFill>
                <a:latin typeface="Times New Roman" panose="02020603050405020304" pitchFamily="18" charset="0"/>
                <a:cs typeface="Times New Roman" panose="02020603050405020304" pitchFamily="18" charset="0"/>
              </a:rPr>
              <a:t>è gestito in maniera funzionale alle attività proposte. Il setting d’aula …  	</a:t>
            </a:r>
          </a:p>
          <a:p>
            <a:pPr marL="285750" indent="-285750">
              <a:buFont typeface="Wingdings" panose="05000000000000000000" pitchFamily="2" charset="2"/>
              <a:buChar char="§"/>
            </a:pPr>
            <a:r>
              <a:rPr lang="it-IT" sz="2400" b="0" i="0" u="none" strike="noStrike" baseline="0" dirty="0">
                <a:solidFill>
                  <a:srgbClr val="000000"/>
                </a:solidFill>
                <a:latin typeface="Times New Roman" panose="02020603050405020304" pitchFamily="18" charset="0"/>
                <a:cs typeface="Times New Roman" panose="02020603050405020304" pitchFamily="18" charset="0"/>
              </a:rPr>
              <a:t>Il tempo 	</a:t>
            </a:r>
            <a:endParaRPr lang="it-IT" sz="2400" b="1" i="0" u="none" strike="noStrike" baseline="0" dirty="0">
              <a:solidFill>
                <a:srgbClr val="000000"/>
              </a:solidFill>
              <a:latin typeface="Times New Roman" panose="02020603050405020304" pitchFamily="18" charset="0"/>
              <a:cs typeface="Times New Roman" panose="02020603050405020304" pitchFamily="18" charset="0"/>
            </a:endParaRPr>
          </a:p>
          <a:p>
            <a:r>
              <a:rPr lang="it-IT" sz="2400" b="1" i="1" u="none" strike="noStrike" baseline="0" dirty="0">
                <a:solidFill>
                  <a:srgbClr val="000000"/>
                </a:solidFill>
                <a:latin typeface="Times New Roman" panose="02020603050405020304" pitchFamily="18" charset="0"/>
                <a:cs typeface="Times New Roman" panose="02020603050405020304" pitchFamily="18" charset="0"/>
              </a:rPr>
              <a:t>Progettazione e realizzazione dell’azione didattico disciplinare </a:t>
            </a:r>
          </a:p>
          <a:p>
            <a:pPr marL="342900" indent="-342900">
              <a:buFont typeface="Wingdings" panose="05000000000000000000" pitchFamily="2" charset="2"/>
              <a:buChar char="§"/>
            </a:pPr>
            <a:r>
              <a:rPr lang="it-IT" sz="2400" b="0" i="0" u="none" strike="noStrike" baseline="0" dirty="0">
                <a:solidFill>
                  <a:srgbClr val="000000"/>
                </a:solidFill>
                <a:latin typeface="Times New Roman" panose="02020603050405020304" pitchFamily="18" charset="0"/>
                <a:cs typeface="Times New Roman" panose="02020603050405020304" pitchFamily="18" charset="0"/>
              </a:rPr>
              <a:t>Il docente ha </a:t>
            </a:r>
            <a:r>
              <a:rPr lang="it-IT" sz="2400" i="0" u="none" strike="noStrike" baseline="0" dirty="0">
                <a:solidFill>
                  <a:srgbClr val="000000"/>
                </a:solidFill>
                <a:latin typeface="Times New Roman" panose="02020603050405020304" pitchFamily="18" charset="0"/>
                <a:cs typeface="Times New Roman" panose="02020603050405020304" pitchFamily="18" charset="0"/>
              </a:rPr>
              <a:t>progettato</a:t>
            </a:r>
            <a:r>
              <a:rPr lang="it-IT" sz="2400" b="1" i="0" u="none" strike="noStrike" baseline="0" dirty="0">
                <a:solidFill>
                  <a:srgbClr val="000000"/>
                </a:solidFill>
                <a:latin typeface="Times New Roman" panose="02020603050405020304" pitchFamily="18" charset="0"/>
                <a:cs typeface="Times New Roman" panose="02020603050405020304" pitchFamily="18" charset="0"/>
              </a:rPr>
              <a:t> </a:t>
            </a:r>
            <a:r>
              <a:rPr lang="it-IT" sz="2400" b="0" i="0" u="none" strike="noStrike" baseline="0" dirty="0">
                <a:solidFill>
                  <a:srgbClr val="000000"/>
                </a:solidFill>
                <a:latin typeface="Times New Roman" panose="02020603050405020304" pitchFamily="18" charset="0"/>
                <a:cs typeface="Times New Roman" panose="02020603050405020304" pitchFamily="18" charset="0"/>
              </a:rPr>
              <a:t>l’attività didattica, in stretto raccordo col PEI 	</a:t>
            </a:r>
          </a:p>
          <a:p>
            <a:pPr marL="342900" indent="-342900">
              <a:buFont typeface="Wingdings" panose="05000000000000000000" pitchFamily="2" charset="2"/>
              <a:buChar char="§"/>
            </a:pPr>
            <a:r>
              <a:rPr lang="it-IT" sz="2400" b="0" i="0" u="none" strike="noStrike" baseline="0" dirty="0">
                <a:solidFill>
                  <a:srgbClr val="000000"/>
                </a:solidFill>
                <a:latin typeface="Times New Roman" panose="02020603050405020304" pitchFamily="18" charset="0"/>
                <a:cs typeface="Times New Roman" panose="02020603050405020304" pitchFamily="18" charset="0"/>
              </a:rPr>
              <a:t>Il docente ha svolto l’attività didattica 	</a:t>
            </a:r>
            <a:endParaRPr lang="it-IT" sz="2400" b="1" i="0" u="none" strike="noStrike" baseline="0" dirty="0">
              <a:solidFill>
                <a:srgbClr val="000000"/>
              </a:solidFill>
              <a:latin typeface="Times New Roman" panose="02020603050405020304" pitchFamily="18" charset="0"/>
              <a:cs typeface="Times New Roman" panose="02020603050405020304" pitchFamily="18" charset="0"/>
            </a:endParaRPr>
          </a:p>
          <a:p>
            <a:r>
              <a:rPr lang="it-IT" sz="2400" b="1" i="1" u="none" strike="noStrike" baseline="0" dirty="0">
                <a:solidFill>
                  <a:srgbClr val="000000"/>
                </a:solidFill>
                <a:latin typeface="Times New Roman" panose="02020603050405020304" pitchFamily="18" charset="0"/>
                <a:cs typeface="Times New Roman" panose="02020603050405020304" pitchFamily="18" charset="0"/>
              </a:rPr>
              <a:t>Processi di valutazione</a:t>
            </a:r>
            <a:endParaRPr lang="it-IT" sz="2400" b="1" dirty="0">
              <a:solidFill>
                <a:srgbClr val="000000"/>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it-IT" sz="2400" b="0" i="0" u="none" strike="noStrike" baseline="0" dirty="0">
                <a:solidFill>
                  <a:srgbClr val="000000"/>
                </a:solidFill>
                <a:latin typeface="Times New Roman" panose="02020603050405020304" pitchFamily="18" charset="0"/>
                <a:cs typeface="Times New Roman" panose="02020603050405020304" pitchFamily="18" charset="0"/>
              </a:rPr>
              <a:t>Il docente SOSTEGNO contribuisce a valutare i risultati di apprendimento 	</a:t>
            </a:r>
          </a:p>
          <a:p>
            <a:pPr marL="342900" indent="-342900">
              <a:buFont typeface="Wingdings" panose="05000000000000000000" pitchFamily="2" charset="2"/>
              <a:buChar char="§"/>
            </a:pPr>
            <a:r>
              <a:rPr lang="it-IT" sz="2400" b="0" i="0" u="none" strike="noStrike" baseline="0" dirty="0">
                <a:solidFill>
                  <a:srgbClr val="000000"/>
                </a:solidFill>
                <a:latin typeface="Times New Roman" panose="02020603050405020304" pitchFamily="18" charset="0"/>
                <a:cs typeface="Times New Roman" panose="02020603050405020304" pitchFamily="18" charset="0"/>
              </a:rPr>
              <a:t>Il docente SOSTEGNO contribuisce a valutare le competenze trasversali presenti nel PEI </a:t>
            </a:r>
          </a:p>
        </p:txBody>
      </p:sp>
    </p:spTree>
    <p:extLst>
      <p:ext uri="{BB962C8B-B14F-4D97-AF65-F5344CB8AC3E}">
        <p14:creationId xmlns:p14="http://schemas.microsoft.com/office/powerpoint/2010/main" val="10837066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5" name="Immagine 4" descr="Immagine che contiene testo, computer, grafica vettoriale&#10;&#10;Descrizione generata automaticamente">
            <a:extLst>
              <a:ext uri="{FF2B5EF4-FFF2-40B4-BE49-F238E27FC236}">
                <a16:creationId xmlns:a16="http://schemas.microsoft.com/office/drawing/2014/main" id="{304D983A-B4DF-4DC9-BB0C-F7F8F7E70364}"/>
              </a:ext>
            </a:extLst>
          </p:cNvPr>
          <p:cNvPicPr>
            <a:picLocks noChangeAspect="1"/>
          </p:cNvPicPr>
          <p:nvPr/>
        </p:nvPicPr>
        <p:blipFill rotWithShape="1">
          <a:blip r:embed="rId3">
            <a:extLst>
              <a:ext uri="{28A0092B-C50C-407E-A947-70E740481C1C}">
                <a14:useLocalDpi xmlns:a14="http://schemas.microsoft.com/office/drawing/2010/main" val="0"/>
              </a:ext>
            </a:extLst>
          </a:blip>
          <a:srcRect l="437" r="5445" b="-1"/>
          <a:stretch/>
        </p:blipFill>
        <p:spPr>
          <a:xfrm>
            <a:off x="987552" y="749808"/>
            <a:ext cx="7132320" cy="5358384"/>
          </a:xfrm>
          <a:prstGeom prst="rect">
            <a:avLst/>
          </a:prstGeom>
        </p:spPr>
      </p:pic>
      <p:sp>
        <p:nvSpPr>
          <p:cNvPr id="3" name="CasellaDiTesto 2">
            <a:extLst>
              <a:ext uri="{FF2B5EF4-FFF2-40B4-BE49-F238E27FC236}">
                <a16:creationId xmlns:a16="http://schemas.microsoft.com/office/drawing/2014/main" id="{272A7F42-EBAE-4AE5-B0D8-4A99D2BDE2A6}"/>
              </a:ext>
            </a:extLst>
          </p:cNvPr>
          <p:cNvSpPr txBox="1"/>
          <p:nvPr/>
        </p:nvSpPr>
        <p:spPr>
          <a:xfrm>
            <a:off x="8705088" y="749807"/>
            <a:ext cx="2648711" cy="5358384"/>
          </a:xfrm>
          <a:prstGeom prst="rect">
            <a:avLst/>
          </a:prstGeom>
        </p:spPr>
        <p:txBody>
          <a:bodyPr vert="horz" lIns="91440" tIns="45720" rIns="91440" bIns="45720" rtlCol="0">
            <a:normAutofit/>
          </a:bodyPr>
          <a:lstStyle/>
          <a:p>
            <a:pPr algn="ctr">
              <a:lnSpc>
                <a:spcPct val="90000"/>
              </a:lnSpc>
              <a:spcAft>
                <a:spcPts val="600"/>
              </a:spcAft>
            </a:pPr>
            <a:endParaRPr lang="en-US" sz="2800" dirty="0">
              <a:latin typeface="Times New Roman" panose="02020603050405020304" pitchFamily="18" charset="0"/>
              <a:cs typeface="Times New Roman" panose="02020603050405020304" pitchFamily="18" charset="0"/>
            </a:endParaRPr>
          </a:p>
          <a:p>
            <a:pPr algn="ctr">
              <a:lnSpc>
                <a:spcPct val="90000"/>
              </a:lnSpc>
              <a:spcAft>
                <a:spcPts val="600"/>
              </a:spcAft>
            </a:pPr>
            <a:endParaRPr lang="en-US" sz="2800" dirty="0">
              <a:latin typeface="Times New Roman" panose="02020603050405020304" pitchFamily="18" charset="0"/>
              <a:cs typeface="Times New Roman" panose="02020603050405020304" pitchFamily="18" charset="0"/>
            </a:endParaRPr>
          </a:p>
          <a:p>
            <a:pPr algn="ctr">
              <a:lnSpc>
                <a:spcPct val="90000"/>
              </a:lnSpc>
              <a:spcAft>
                <a:spcPts val="600"/>
              </a:spcAft>
            </a:pPr>
            <a:endParaRPr lang="en-US" sz="2400" dirty="0">
              <a:latin typeface="Times New Roman" panose="02020603050405020304" pitchFamily="18" charset="0"/>
              <a:cs typeface="Times New Roman" panose="02020603050405020304" pitchFamily="18" charset="0"/>
            </a:endParaRPr>
          </a:p>
          <a:p>
            <a:pPr algn="ctr">
              <a:lnSpc>
                <a:spcPct val="90000"/>
              </a:lnSpc>
              <a:spcAft>
                <a:spcPts val="600"/>
              </a:spcAft>
            </a:pPr>
            <a:endParaRPr lang="en-US" sz="2400" dirty="0">
              <a:latin typeface="Times New Roman" panose="02020603050405020304" pitchFamily="18" charset="0"/>
              <a:cs typeface="Times New Roman" panose="02020603050405020304" pitchFamily="18" charset="0"/>
            </a:endParaRPr>
          </a:p>
          <a:p>
            <a:pPr algn="ctr">
              <a:lnSpc>
                <a:spcPct val="90000"/>
              </a:lnSpc>
              <a:spcAft>
                <a:spcPts val="600"/>
              </a:spcAft>
            </a:pPr>
            <a:endParaRPr lang="en-US" sz="2400" dirty="0">
              <a:latin typeface="Times New Roman" panose="02020603050405020304" pitchFamily="18" charset="0"/>
              <a:cs typeface="Times New Roman" panose="02020603050405020304" pitchFamily="18" charset="0"/>
            </a:endParaRPr>
          </a:p>
          <a:p>
            <a:pPr algn="ctr">
              <a:lnSpc>
                <a:spcPct val="90000"/>
              </a:lnSpc>
              <a:spcAft>
                <a:spcPts val="600"/>
              </a:spcAft>
            </a:pPr>
            <a:r>
              <a:rPr lang="en-US" sz="2800" b="1" dirty="0">
                <a:latin typeface="Times New Roman" panose="02020603050405020304" pitchFamily="18" charset="0"/>
                <a:cs typeface="Times New Roman" panose="02020603050405020304" pitchFamily="18" charset="0"/>
              </a:rPr>
              <a:t>Grazie per l’attenzione</a:t>
            </a:r>
          </a:p>
          <a:p>
            <a:pPr indent="-228600">
              <a:lnSpc>
                <a:spcPct val="90000"/>
              </a:lnSpc>
              <a:spcAft>
                <a:spcPts val="600"/>
              </a:spcAft>
              <a:buFont typeface="Arial" panose="020B0604020202020204" pitchFamily="34" charset="0"/>
              <a:buChar char="•"/>
            </a:pPr>
            <a:endParaRPr lang="en-US" sz="2000" dirty="0"/>
          </a:p>
        </p:txBody>
      </p:sp>
    </p:spTree>
    <p:extLst>
      <p:ext uri="{BB962C8B-B14F-4D97-AF65-F5344CB8AC3E}">
        <p14:creationId xmlns:p14="http://schemas.microsoft.com/office/powerpoint/2010/main" val="2731672180"/>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840</TotalTime>
  <Words>7302</Words>
  <Application>Microsoft Office PowerPoint</Application>
  <PresentationFormat>Widescreen</PresentationFormat>
  <Paragraphs>626</Paragraphs>
  <Slides>58</Slides>
  <Notes>3</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58</vt:i4>
      </vt:variant>
    </vt:vector>
  </HeadingPairs>
  <TitlesOfParts>
    <vt:vector size="65" baseType="lpstr">
      <vt:lpstr>Arial</vt:lpstr>
      <vt:lpstr>Calibri</vt:lpstr>
      <vt:lpstr>Calibri Light</vt:lpstr>
      <vt:lpstr>SymbolMT</vt:lpstr>
      <vt:lpstr>Times New Roman</vt:lpstr>
      <vt:lpstr>Wingdings</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PZIC880004 - I.C. POTENZA TERZO</dc:creator>
  <cp:lastModifiedBy>gr325</cp:lastModifiedBy>
  <cp:revision>34</cp:revision>
  <cp:lastPrinted>2024-01-04T08:51:30Z</cp:lastPrinted>
  <dcterms:created xsi:type="dcterms:W3CDTF">2022-12-17T15:28:11Z</dcterms:created>
  <dcterms:modified xsi:type="dcterms:W3CDTF">2024-01-16T07:12:27Z</dcterms:modified>
</cp:coreProperties>
</file>