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1" r:id="rId1"/>
  </p:sldMasterIdLst>
  <p:notesMasterIdLst>
    <p:notesMasterId r:id="rId17"/>
  </p:notesMasterIdLst>
  <p:sldIdLst>
    <p:sldId id="256" r:id="rId2"/>
    <p:sldId id="270" r:id="rId3"/>
    <p:sldId id="271" r:id="rId4"/>
    <p:sldId id="272" r:id="rId5"/>
    <p:sldId id="257" r:id="rId6"/>
    <p:sldId id="258" r:id="rId7"/>
    <p:sldId id="259" r:id="rId8"/>
    <p:sldId id="263" r:id="rId9"/>
    <p:sldId id="260" r:id="rId10"/>
    <p:sldId id="266" r:id="rId11"/>
    <p:sldId id="261" r:id="rId12"/>
    <p:sldId id="267" r:id="rId13"/>
    <p:sldId id="265" r:id="rId14"/>
    <p:sldId id="268" r:id="rId15"/>
    <p:sldId id="269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/>
    <p:restoredTop sz="94694"/>
  </p:normalViewPr>
  <p:slideViewPr>
    <p:cSldViewPr snapToGrid="0">
      <p:cViewPr varScale="1">
        <p:scale>
          <a:sx n="121" d="100"/>
          <a:sy n="121" d="100"/>
        </p:scale>
        <p:origin x="1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83B6F-35C8-D841-BB1B-C208E610DE31}" type="datetimeFigureOut">
              <a:rPr lang="it-IT" smtClean="0"/>
              <a:t>15/01/24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FDA26-3037-C649-8AC4-8B775D3B2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6096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AFDA26-3037-C649-8AC4-8B775D3B23B0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0194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AFDA26-3037-C649-8AC4-8B775D3B23B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379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54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55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5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78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3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3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9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60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31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1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6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‹N›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494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20" r:id="rId7"/>
    <p:sldLayoutId id="2147483721" r:id="rId8"/>
    <p:sldLayoutId id="2147483722" r:id="rId9"/>
    <p:sldLayoutId id="2147483723" r:id="rId10"/>
    <p:sldLayoutId id="2147483730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eoassunti.indire.it/2023/toolkit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F95C2A-DC97-4FC5-B4D7-ECA8B8A66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AF34AB-AE16-45B5-ABC1-801F0622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cchia di colori su una superficie bianca">
            <a:extLst>
              <a:ext uri="{FF2B5EF4-FFF2-40B4-BE49-F238E27FC236}">
                <a16:creationId xmlns:a16="http://schemas.microsoft.com/office/drawing/2014/main" id="{B97D295C-0F4F-CA7F-ACB1-9779D2C288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4000"/>
          </a:blip>
          <a:srcRect t="2397" b="22603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080BBA-334D-47E7-984F-354D2ADEE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65439" y="231439"/>
            <a:ext cx="6858000" cy="639512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D90B6BE-4608-41D2-B075-FF612C55A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0EB12EA-C9EA-45BE-A22A-01D12F1BD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4162BCC-A310-4FED-9E20-7E50DE98CD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3EAC428-76D3-48E0-92FE-525A3B1EDD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304A83B-3D40-4647-96E0-5B28DD1E5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magine2">
            <a:extLst>
              <a:ext uri="{FF2B5EF4-FFF2-40B4-BE49-F238E27FC236}">
                <a16:creationId xmlns:a16="http://schemas.microsoft.com/office/drawing/2014/main" id="{E0698BCC-287B-4827-169C-596B43F1A4D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074" y="0"/>
            <a:ext cx="8610500" cy="212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1C81BBD9-C538-D0C1-5D92-1764CC6DC2F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666553" y="4895728"/>
            <a:ext cx="10525427" cy="764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/>
              <a:t>FORMAZIONE</a:t>
            </a:r>
            <a:r>
              <a:rPr lang="it-IT" sz="3600" b="1" dirty="0"/>
              <a:t> NEOASSUNTI 2023/24  AMBITO 3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9B917B6-9492-D579-9D77-2C3489F88A17}"/>
              </a:ext>
            </a:extLst>
          </p:cNvPr>
          <p:cNvSpPr txBox="1"/>
          <p:nvPr/>
        </p:nvSpPr>
        <p:spPr>
          <a:xfrm>
            <a:off x="8292662" y="6065093"/>
            <a:ext cx="3596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Dirigente scolastica</a:t>
            </a:r>
          </a:p>
          <a:p>
            <a:r>
              <a:rPr lang="it-IT" dirty="0"/>
              <a:t>prof.ssa </a:t>
            </a:r>
            <a:r>
              <a:rPr lang="it-IT" b="1" dirty="0"/>
              <a:t>Simona Saggese</a:t>
            </a:r>
          </a:p>
        </p:txBody>
      </p:sp>
    </p:spTree>
    <p:extLst>
      <p:ext uri="{BB962C8B-B14F-4D97-AF65-F5344CB8AC3E}">
        <p14:creationId xmlns:p14="http://schemas.microsoft.com/office/powerpoint/2010/main" val="2640198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50D108-9016-CA40-302C-143696B3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864585"/>
          </a:xfrm>
        </p:spPr>
        <p:txBody>
          <a:bodyPr/>
          <a:lstStyle/>
          <a:p>
            <a:pPr algn="ctr"/>
            <a:r>
              <a:rPr lang="it-IT" dirty="0"/>
              <a:t>Percorso formativo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2FDE43-F1A7-E82F-0108-8B2E52150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755229"/>
            <a:ext cx="9493250" cy="3373820"/>
          </a:xfrm>
        </p:spPr>
        <p:txBody>
          <a:bodyPr/>
          <a:lstStyle/>
          <a:p>
            <a:r>
              <a:rPr lang="it-IT" i="1" dirty="0">
                <a:latin typeface="Helvetica" pitchFamily="2" charset="0"/>
              </a:rPr>
              <a:t>50 ore </a:t>
            </a:r>
            <a:r>
              <a:rPr lang="it-IT" i="1" dirty="0">
                <a:effectLst/>
                <a:latin typeface="Helvetica" pitchFamily="2" charset="0"/>
              </a:rPr>
              <a:t> distinte in 4 fasi:</a:t>
            </a:r>
            <a:endParaRPr lang="it-IT" dirty="0">
              <a:effectLst/>
              <a:latin typeface="Helvetica" pitchFamily="2" charset="0"/>
            </a:endParaRPr>
          </a:p>
          <a:p>
            <a:r>
              <a:rPr lang="it-IT" i="1" dirty="0">
                <a:effectLst/>
                <a:latin typeface="Helvetica" pitchFamily="2" charset="0"/>
              </a:rPr>
              <a:t>1. incontri propedeutici e di restituzione finale;</a:t>
            </a:r>
            <a:endParaRPr lang="it-IT" dirty="0">
              <a:effectLst/>
              <a:latin typeface="Helvetica" pitchFamily="2" charset="0"/>
            </a:endParaRPr>
          </a:p>
          <a:p>
            <a:r>
              <a:rPr lang="it-IT" i="1" dirty="0">
                <a:effectLst/>
                <a:latin typeface="Helvetica" pitchFamily="2" charset="0"/>
              </a:rPr>
              <a:t>2. laboratori formativi;</a:t>
            </a:r>
            <a:endParaRPr lang="it-IT" dirty="0">
              <a:effectLst/>
              <a:latin typeface="Helvetica" pitchFamily="2" charset="0"/>
            </a:endParaRPr>
          </a:p>
          <a:p>
            <a:r>
              <a:rPr lang="it-IT" i="1" dirty="0">
                <a:effectLst/>
                <a:latin typeface="Helvetica" pitchFamily="2" charset="0"/>
              </a:rPr>
              <a:t>3. peer to peer ed osservazione in classe;</a:t>
            </a:r>
            <a:endParaRPr lang="it-IT" dirty="0">
              <a:effectLst/>
              <a:latin typeface="Helvetica" pitchFamily="2" charset="0"/>
            </a:endParaRPr>
          </a:p>
          <a:p>
            <a:r>
              <a:rPr lang="it-IT" i="1" dirty="0">
                <a:effectLst/>
                <a:latin typeface="Helvetica" pitchFamily="2" charset="0"/>
              </a:rPr>
              <a:t>4. formazione on line</a:t>
            </a:r>
            <a:endParaRPr lang="it-IT" dirty="0">
              <a:effectLst/>
              <a:latin typeface="Helvetica" pitchFamily="2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950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D69054-121A-FA0A-C496-323B8F6C4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864585"/>
          </a:xfrm>
        </p:spPr>
        <p:txBody>
          <a:bodyPr/>
          <a:lstStyle/>
          <a:p>
            <a:pPr algn="ctr"/>
            <a:r>
              <a:rPr lang="it-IT" dirty="0"/>
              <a:t>Attività dei docenti neoassunti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899691-A66B-D41F-A4EE-6E76D3998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92470"/>
            <a:ext cx="9493250" cy="4679730"/>
          </a:xfrm>
        </p:spPr>
        <p:txBody>
          <a:bodyPr/>
          <a:lstStyle/>
          <a:p>
            <a:endParaRPr lang="it-IT" i="1" dirty="0">
              <a:effectLst/>
              <a:latin typeface="Helvetica" pitchFamily="2" charset="0"/>
            </a:endParaRPr>
          </a:p>
          <a:p>
            <a:r>
              <a:rPr lang="it-IT" i="1" dirty="0">
                <a:latin typeface="Helvetica" pitchFamily="2" charset="0"/>
              </a:rPr>
              <a:t>E</a:t>
            </a:r>
            <a:r>
              <a:rPr lang="it-IT" i="1" dirty="0">
                <a:effectLst/>
                <a:latin typeface="Helvetica" pitchFamily="2" charset="0"/>
              </a:rPr>
              <a:t>laborazione di un proprio bilancio di competenze iniziale e conclusivo</a:t>
            </a:r>
            <a:endParaRPr lang="it-IT" i="1" dirty="0">
              <a:latin typeface="Helvetica" pitchFamily="2" charset="0"/>
            </a:endParaRPr>
          </a:p>
          <a:p>
            <a:r>
              <a:rPr lang="it-IT" i="1" dirty="0">
                <a:effectLst/>
                <a:latin typeface="Helvetica" pitchFamily="2" charset="0"/>
              </a:rPr>
              <a:t>Attività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formative sincrone volte alla valorizzazione di una didattica laboratoriale</a:t>
            </a:r>
          </a:p>
          <a:p>
            <a:r>
              <a:rPr lang="it-IT" i="1" dirty="0">
                <a:latin typeface="Helvetica" pitchFamily="2" charset="0"/>
              </a:rPr>
              <a:t>A</a:t>
            </a:r>
            <a:r>
              <a:rPr lang="it-IT" i="1" dirty="0">
                <a:effectLst/>
                <a:latin typeface="Helvetica" pitchFamily="2" charset="0"/>
              </a:rPr>
              <a:t>nalisi e </a:t>
            </a:r>
            <a:r>
              <a:rPr lang="it-IT" dirty="0">
                <a:latin typeface="Helvetica" pitchFamily="2" charset="0"/>
              </a:rPr>
              <a:t>riflessione </a:t>
            </a:r>
            <a:r>
              <a:rPr lang="it-IT" i="1" dirty="0">
                <a:effectLst/>
                <a:latin typeface="Helvetica" pitchFamily="2" charset="0"/>
              </a:rPr>
              <a:t>sulle fasi esperienziali dell’attività metodologico-didattica confluenti nel portfolio professionale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finale</a:t>
            </a:r>
          </a:p>
          <a:p>
            <a:r>
              <a:rPr lang="it-IT" i="1" dirty="0">
                <a:latin typeface="Helvetica" pitchFamily="2" charset="0"/>
              </a:rPr>
              <a:t>R</a:t>
            </a:r>
            <a:r>
              <a:rPr lang="it-IT" i="1" dirty="0">
                <a:effectLst/>
                <a:latin typeface="Helvetica" pitchFamily="2" charset="0"/>
              </a:rPr>
              <a:t>ealizzazione di un bilancio conclusivo e  previsione di un Piano di sviluppo professionale</a:t>
            </a:r>
            <a:endParaRPr lang="it-IT" dirty="0">
              <a:effectLst/>
              <a:latin typeface="Helvetica" pitchFamily="2" charset="0"/>
            </a:endParaRPr>
          </a:p>
          <a:p>
            <a:endParaRPr lang="it-IT" dirty="0">
              <a:effectLst/>
              <a:latin typeface="Helvetica" pitchFamily="2" charset="0"/>
            </a:endParaRPr>
          </a:p>
          <a:p>
            <a:endParaRPr lang="it-IT" dirty="0">
              <a:effectLst/>
              <a:latin typeface="Helvetica" pitchFamily="2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480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4B23F0-0ED0-1DD8-DBC2-A961DF9C3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99697"/>
            <a:ext cx="9493249" cy="54653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Temi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58737D-2AC4-FD6A-38BC-39D18A5CA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966952"/>
            <a:ext cx="10163503" cy="4004441"/>
          </a:xfrm>
        </p:spPr>
        <p:txBody>
          <a:bodyPr/>
          <a:lstStyle/>
          <a:p>
            <a:r>
              <a:rPr lang="it-IT" sz="2000" i="1" dirty="0">
                <a:effectLst/>
                <a:latin typeface="Helvetica" pitchFamily="2" charset="0"/>
              </a:rPr>
              <a:t>1. Innovazione della didattica delle discipline e motivazione all’apprendimento  (252 )</a:t>
            </a:r>
            <a:endParaRPr lang="it-IT" sz="2000" dirty="0">
              <a:effectLst/>
              <a:latin typeface="Helvetica" pitchFamily="2" charset="0"/>
            </a:endParaRPr>
          </a:p>
          <a:p>
            <a:r>
              <a:rPr lang="it-IT" sz="2000" i="1" dirty="0">
                <a:effectLst/>
                <a:latin typeface="Helvetica" pitchFamily="2" charset="0"/>
              </a:rPr>
              <a:t>2. Gestione della classe e dinamiche relazionali, con particolare riferimento alla prevenzione dei fenomeni di</a:t>
            </a:r>
            <a:r>
              <a:rPr lang="it-IT" sz="2000" dirty="0">
                <a:latin typeface="Helvetica" pitchFamily="2" charset="0"/>
              </a:rPr>
              <a:t> </a:t>
            </a:r>
            <a:r>
              <a:rPr lang="it-IT" sz="2000" i="1" dirty="0">
                <a:effectLst/>
                <a:latin typeface="Helvetica" pitchFamily="2" charset="0"/>
              </a:rPr>
              <a:t>violenza, bullismo e cyberbullismo, discriminazioni ( 228)</a:t>
            </a:r>
            <a:endParaRPr lang="it-IT" sz="2000" dirty="0">
              <a:effectLst/>
              <a:latin typeface="Helvetica" pitchFamily="2" charset="0"/>
            </a:endParaRPr>
          </a:p>
          <a:p>
            <a:r>
              <a:rPr lang="it-IT" sz="2000" i="1" dirty="0">
                <a:effectLst/>
                <a:latin typeface="Helvetica" pitchFamily="2" charset="0"/>
              </a:rPr>
              <a:t>3. Tecnologie della didattica digitale e loro integrazione nel curricolo (225)</a:t>
            </a:r>
            <a:endParaRPr lang="it-IT" sz="2000" dirty="0">
              <a:effectLst/>
              <a:latin typeface="Helvetica" pitchFamily="2" charset="0"/>
            </a:endParaRPr>
          </a:p>
          <a:p>
            <a:r>
              <a:rPr lang="it-IT" sz="2000" i="1" dirty="0">
                <a:effectLst/>
                <a:latin typeface="Helvetica" pitchFamily="2" charset="0"/>
              </a:rPr>
              <a:t>4. Bisogni educativi speciali  (221)</a:t>
            </a:r>
            <a:endParaRPr lang="it-IT" sz="2000" dirty="0">
              <a:effectLst/>
              <a:latin typeface="Helvetica" pitchFamily="2" charset="0"/>
            </a:endParaRPr>
          </a:p>
          <a:p>
            <a:endParaRPr lang="it-IT" sz="2000" dirty="0">
              <a:effectLst/>
              <a:latin typeface="Helvetica" pitchFamily="2" charset="0"/>
            </a:endParaRPr>
          </a:p>
          <a:p>
            <a:endParaRPr lang="it-IT" dirty="0">
              <a:effectLst/>
              <a:latin typeface="Helvetica" pitchFamily="2" charset="0"/>
            </a:endParaRPr>
          </a:p>
          <a:p>
            <a:endParaRPr lang="it-IT" dirty="0">
              <a:effectLst/>
              <a:latin typeface="Helvetica" pitchFamily="2" charset="0"/>
            </a:endParaRPr>
          </a:p>
          <a:p>
            <a:endParaRPr lang="it-IT" i="1" dirty="0">
              <a:effectLst/>
              <a:latin typeface="Helvetica" pitchFamily="2" charset="0"/>
            </a:endParaRPr>
          </a:p>
          <a:p>
            <a:endParaRPr lang="it-IT" dirty="0">
              <a:effectLst/>
              <a:latin typeface="Helvetica" pitchFamily="2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564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C1C6C3-26A5-C911-585C-210F5B883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634"/>
            <a:ext cx="9493249" cy="1587064"/>
          </a:xfrm>
        </p:spPr>
        <p:txBody>
          <a:bodyPr/>
          <a:lstStyle/>
          <a:p>
            <a:pPr algn="ctr"/>
            <a:r>
              <a:rPr lang="it-IT" dirty="0"/>
              <a:t>LA FUNZIONE DOCENTE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AB076E-641D-A4E8-4879-EAC1FDBC0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83" y="1981201"/>
            <a:ext cx="11361681" cy="4876799"/>
          </a:xfrm>
        </p:spPr>
        <p:txBody>
          <a:bodyPr/>
          <a:lstStyle/>
          <a:p>
            <a:r>
              <a:rPr lang="it-IT" sz="2000" b="1" dirty="0">
                <a:latin typeface="Helvetica" pitchFamily="2" charset="0"/>
              </a:rPr>
              <a:t>C.C.N.L. 2007, art. 26  «LA FUNZIONE DOCENTE»</a:t>
            </a:r>
          </a:p>
          <a:p>
            <a:pPr algn="just"/>
            <a:r>
              <a:rPr lang="it-IT" sz="2000" dirty="0">
                <a:latin typeface="Helvetica" pitchFamily="2" charset="0"/>
              </a:rPr>
              <a:t>La </a:t>
            </a:r>
            <a:r>
              <a:rPr lang="it-IT" sz="2000" b="1" dirty="0">
                <a:latin typeface="Helvetica" pitchFamily="2" charset="0"/>
              </a:rPr>
              <a:t>funzione docente </a:t>
            </a:r>
            <a:r>
              <a:rPr lang="it-IT" sz="2000" dirty="0">
                <a:latin typeface="Helvetica" pitchFamily="2" charset="0"/>
              </a:rPr>
              <a:t>realizza il processo di insegnamento/apprendimento volto a promuovere lo </a:t>
            </a:r>
            <a:r>
              <a:rPr lang="it-IT" sz="2000" dirty="0">
                <a:solidFill>
                  <a:srgbClr val="92D050"/>
                </a:solidFill>
                <a:latin typeface="Helvetica" pitchFamily="2" charset="0"/>
              </a:rPr>
              <a:t>sviluppo umano</a:t>
            </a:r>
            <a:r>
              <a:rPr lang="it-IT" sz="2000" dirty="0">
                <a:latin typeface="Helvetica" pitchFamily="2" charset="0"/>
              </a:rPr>
              <a:t>, culturale, civile e professionale degli alunni, sulla base delle finalità e degli obiettivi previsti dagli ordinamenti scolastici definiti per i vari ordini e gradi dell’istruzione. </a:t>
            </a:r>
          </a:p>
          <a:p>
            <a:pPr algn="just"/>
            <a:r>
              <a:rPr lang="it-IT" sz="2000" dirty="0">
                <a:latin typeface="Helvetica" pitchFamily="2" charset="0"/>
              </a:rPr>
              <a:t>La funzione docente si fonda </a:t>
            </a:r>
            <a:r>
              <a:rPr lang="it-IT" sz="2000" b="1" dirty="0">
                <a:latin typeface="Helvetica" pitchFamily="2" charset="0"/>
              </a:rPr>
              <a:t>sull’autonomia culturale </a:t>
            </a:r>
            <a:r>
              <a:rPr lang="it-IT" sz="2000" dirty="0">
                <a:latin typeface="Helvetica" pitchFamily="2" charset="0"/>
              </a:rPr>
              <a:t>e </a:t>
            </a:r>
            <a:r>
              <a:rPr lang="it-IT" sz="2000" b="1" dirty="0">
                <a:latin typeface="Helvetica" pitchFamily="2" charset="0"/>
              </a:rPr>
              <a:t>professionale </a:t>
            </a:r>
            <a:r>
              <a:rPr lang="it-IT" sz="2000" dirty="0">
                <a:latin typeface="Helvetica" pitchFamily="2" charset="0"/>
              </a:rPr>
              <a:t>dei docenti; </a:t>
            </a:r>
          </a:p>
          <a:p>
            <a:pPr algn="just"/>
            <a:r>
              <a:rPr lang="it-IT" sz="2000" dirty="0">
                <a:latin typeface="Helvetica" pitchFamily="2" charset="0"/>
              </a:rPr>
              <a:t>essa si esplica nelle attività </a:t>
            </a:r>
            <a:r>
              <a:rPr lang="it-IT" sz="2000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individuali</a:t>
            </a:r>
            <a:r>
              <a:rPr lang="it-IT" sz="2000" dirty="0">
                <a:latin typeface="Helvetica" pitchFamily="2" charset="0"/>
              </a:rPr>
              <a:t> e </a:t>
            </a:r>
            <a:r>
              <a:rPr lang="it-IT" sz="2000" dirty="0">
                <a:solidFill>
                  <a:srgbClr val="00B0F0"/>
                </a:solidFill>
                <a:latin typeface="Helvetica" pitchFamily="2" charset="0"/>
              </a:rPr>
              <a:t>collegiali</a:t>
            </a:r>
            <a:r>
              <a:rPr lang="it-IT" sz="2000" dirty="0">
                <a:latin typeface="Helvetica" pitchFamily="2" charset="0"/>
              </a:rPr>
              <a:t> e nella partecipazione alle attività di aggiornamento e formazione in servizio.</a:t>
            </a:r>
          </a:p>
          <a:p>
            <a:endParaRPr lang="it-IT" dirty="0"/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74173748-1B0C-CC87-8B1B-14FD866C01B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234" y="0"/>
            <a:ext cx="7652951" cy="1103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172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0DDE2A-1AEA-562C-643C-8EAA07597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3572"/>
            <a:ext cx="9493249" cy="1681656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PROFILO PROFESSIONALE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39DF3C-ECEE-6CEA-4F7D-364940D7E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55229"/>
            <a:ext cx="12055365" cy="4708634"/>
          </a:xfrm>
        </p:spPr>
        <p:txBody>
          <a:bodyPr>
            <a:normAutofit/>
          </a:bodyPr>
          <a:lstStyle/>
          <a:p>
            <a:pPr algn="just"/>
            <a:r>
              <a:rPr lang="it-IT" b="1" dirty="0">
                <a:solidFill>
                  <a:srgbClr val="202124"/>
                </a:solidFill>
                <a:latin typeface="Helvetica" pitchFamily="2" charset="0"/>
              </a:rPr>
              <a:t>art</a:t>
            </a:r>
            <a:r>
              <a:rPr lang="it-IT" b="0" i="0" u="none" strike="noStrike" dirty="0">
                <a:solidFill>
                  <a:srgbClr val="202124"/>
                </a:solidFill>
                <a:effectLst/>
                <a:latin typeface="Helvetica" pitchFamily="2" charset="0"/>
              </a:rPr>
              <a:t>.</a:t>
            </a:r>
            <a:r>
              <a:rPr lang="it-IT" b="1" i="0" u="none" strike="noStrike" dirty="0">
                <a:solidFill>
                  <a:srgbClr val="202124"/>
                </a:solidFill>
                <a:effectLst/>
                <a:latin typeface="Helvetica" pitchFamily="2" charset="0"/>
              </a:rPr>
              <a:t>27 CCNL 2007</a:t>
            </a:r>
            <a:r>
              <a:rPr lang="it-IT" b="0" i="0" u="none" strike="noStrike" dirty="0">
                <a:solidFill>
                  <a:srgbClr val="202124"/>
                </a:solidFill>
                <a:effectLst/>
                <a:latin typeface="Helvetica" pitchFamily="2" charset="0"/>
              </a:rPr>
              <a:t> – </a:t>
            </a:r>
            <a:r>
              <a:rPr lang="it-IT" b="1" i="0" u="none" strike="noStrike" dirty="0">
                <a:solidFill>
                  <a:srgbClr val="202124"/>
                </a:solidFill>
                <a:effectLst/>
                <a:latin typeface="Helvetica" pitchFamily="2" charset="0"/>
              </a:rPr>
              <a:t>PROFILO PROFESSIONALE DOCENTE</a:t>
            </a:r>
            <a:endParaRPr lang="it-IT" dirty="0">
              <a:latin typeface="Helvetica" pitchFamily="2" charset="0"/>
            </a:endParaRPr>
          </a:p>
          <a:p>
            <a:pPr algn="just"/>
            <a:r>
              <a:rPr lang="it-IT" dirty="0">
                <a:latin typeface="Helvetica" pitchFamily="2" charset="0"/>
              </a:rPr>
              <a:t>Il profilo professionale dei docenti è costituito da: </a:t>
            </a:r>
          </a:p>
          <a:p>
            <a:pPr algn="just"/>
            <a:r>
              <a:rPr lang="it-IT" dirty="0">
                <a:latin typeface="Helvetica" pitchFamily="2" charset="0"/>
              </a:rPr>
              <a:t>competenze disciplinari, </a:t>
            </a:r>
          </a:p>
          <a:p>
            <a:pPr algn="just"/>
            <a:r>
              <a:rPr lang="it-IT" dirty="0">
                <a:latin typeface="Helvetica" pitchFamily="2" charset="0"/>
              </a:rPr>
              <a:t>psicopedagogiche, </a:t>
            </a:r>
          </a:p>
          <a:p>
            <a:pPr algn="just"/>
            <a:r>
              <a:rPr lang="it-IT" dirty="0">
                <a:latin typeface="Helvetica" pitchFamily="2" charset="0"/>
              </a:rPr>
              <a:t>metodologico-didattiche, </a:t>
            </a:r>
          </a:p>
          <a:p>
            <a:pPr algn="just"/>
            <a:r>
              <a:rPr lang="it-IT" dirty="0">
                <a:latin typeface="Helvetica" pitchFamily="2" charset="0"/>
              </a:rPr>
              <a:t>organizzativo-relazionali e di ricerca, </a:t>
            </a:r>
          </a:p>
          <a:p>
            <a:pPr algn="just"/>
            <a:r>
              <a:rPr lang="it-IT" dirty="0">
                <a:latin typeface="Helvetica" pitchFamily="2" charset="0"/>
              </a:rPr>
              <a:t>documentazione e valutazione tra loro correlate ed interagenti, </a:t>
            </a:r>
          </a:p>
          <a:p>
            <a:pPr algn="just"/>
            <a:r>
              <a:rPr lang="it-IT" dirty="0">
                <a:latin typeface="Helvetica" pitchFamily="2" charset="0"/>
              </a:rPr>
              <a:t>che si sviluppano col maturare dell’esperienza didattica, l’attività di studio e di sistematizzazione della pratica didattica. </a:t>
            </a:r>
          </a:p>
          <a:p>
            <a:pPr algn="just"/>
            <a:r>
              <a:rPr lang="it-IT" dirty="0">
                <a:latin typeface="Helvetica" pitchFamily="2" charset="0"/>
              </a:rPr>
              <a:t>I contenuti della prestazione professionale del personale docente si definiscono nel quadro degli obiettivi generali perseguiti dal sistema nazionale di istruzione e nel rispetto degli indirizzi delineati nel piano dell’offerta formativa della scuola.</a:t>
            </a:r>
          </a:p>
          <a:p>
            <a:endParaRPr lang="it-IT" dirty="0"/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5009EB05-C966-26E4-153D-97F9E0A5CCC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766" y="136634"/>
            <a:ext cx="7421014" cy="1040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8713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CD824C-5872-9A57-2EA6-82D01F17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560" y="136634"/>
            <a:ext cx="11624440" cy="1545021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ASSUNZIONE in RUOLO e NUOVO SISTEMA FORMATIVO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A8CF31-AEA7-AF5F-E590-31D9CC7A1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28800"/>
            <a:ext cx="12192000" cy="4892565"/>
          </a:xfrm>
        </p:spPr>
        <p:txBody>
          <a:bodyPr>
            <a:normAutofit fontScale="92500"/>
          </a:bodyPr>
          <a:lstStyle/>
          <a:p>
            <a:r>
              <a:rPr lang="it-IT" dirty="0">
                <a:latin typeface="Helvetica" pitchFamily="2" charset="0"/>
              </a:rPr>
              <a:t>Assunzione in ruolo D.lgs. 59/2017, in particolare l’art. 13, co.1; art. 44, co.1- lett. g)</a:t>
            </a:r>
          </a:p>
          <a:p>
            <a:r>
              <a:rPr lang="it-IT" dirty="0">
                <a:latin typeface="Helvetica" pitchFamily="2" charset="0"/>
              </a:rPr>
              <a:t>D.L. 30 aprile 2022, n. 36 convertito in Legge 29 giugno 2022, n. 79</a:t>
            </a:r>
          </a:p>
          <a:p>
            <a:r>
              <a:rPr lang="it-IT" dirty="0">
                <a:latin typeface="Helvetica" pitchFamily="2" charset="0"/>
              </a:rPr>
              <a:t>Periodo di prova DM 850/2015, modificato dal </a:t>
            </a:r>
            <a:r>
              <a:rPr lang="it-IT" sz="2000" b="1" dirty="0">
                <a:latin typeface="Helvetica" pitchFamily="2" charset="0"/>
              </a:rPr>
              <a:t>DM 226 dl 16 agosto 2022, (</a:t>
            </a:r>
            <a:r>
              <a:rPr lang="it-IT" dirty="0">
                <a:latin typeface="Helvetica" pitchFamily="2" charset="0"/>
              </a:rPr>
              <a:t>confermato dalla nota MIM n.65741 del 7/11/23)</a:t>
            </a:r>
          </a:p>
          <a:p>
            <a:r>
              <a:rPr lang="it-IT" dirty="0">
                <a:latin typeface="Helvetica" pitchFamily="2" charset="0"/>
              </a:rPr>
              <a:t>Art. 3 del DM 226 </a:t>
            </a:r>
            <a:r>
              <a:rPr lang="it-IT" b="1" dirty="0">
                <a:latin typeface="Helvetica" pitchFamily="2" charset="0"/>
              </a:rPr>
              <a:t>conferma</a:t>
            </a:r>
            <a:r>
              <a:rPr lang="it-IT" dirty="0">
                <a:latin typeface="Helvetica" pitchFamily="2" charset="0"/>
              </a:rPr>
              <a:t> i 180 giorni  ( di servizio ) di cui 120 dedicati ad attività didattiche, </a:t>
            </a:r>
          </a:p>
          <a:p>
            <a:r>
              <a:rPr lang="it-IT" dirty="0">
                <a:latin typeface="Helvetica" pitchFamily="2" charset="0"/>
              </a:rPr>
              <a:t>Nomina di un tutor</a:t>
            </a:r>
          </a:p>
          <a:p>
            <a:r>
              <a:rPr lang="it-IT" dirty="0">
                <a:latin typeface="Helvetica" pitchFamily="2" charset="0"/>
              </a:rPr>
              <a:t>Bilancio delle competenze: entro due mesi dalla presa di servizio sulla base del quale il dirigente stabilisce  il </a:t>
            </a:r>
            <a:r>
              <a:rPr lang="it-IT" b="1" dirty="0">
                <a:latin typeface="Helvetica" pitchFamily="2" charset="0"/>
              </a:rPr>
              <a:t>patto per lo sviluppo professionale</a:t>
            </a:r>
            <a:r>
              <a:rPr lang="it-IT" dirty="0">
                <a:latin typeface="Helvetica" pitchFamily="2" charset="0"/>
              </a:rPr>
              <a:t> in cui  sono declinati gli obiettivi di formazione e le competenze da raggiungere.</a:t>
            </a:r>
          </a:p>
          <a:p>
            <a:pPr algn="just"/>
            <a:r>
              <a:rPr lang="it-IT" dirty="0">
                <a:latin typeface="Helvetica" pitchFamily="2" charset="0"/>
              </a:rPr>
              <a:t>Formazione </a:t>
            </a:r>
            <a:r>
              <a:rPr lang="it-IT" b="1" dirty="0">
                <a:latin typeface="Helvetica" pitchFamily="2" charset="0"/>
              </a:rPr>
              <a:t>50 ore </a:t>
            </a:r>
            <a:r>
              <a:rPr lang="it-IT" dirty="0">
                <a:latin typeface="Helvetica" pitchFamily="2" charset="0"/>
              </a:rPr>
              <a:t>di formazione suddivise in incontri propedeutici ( 6 ore), attività di laboratorio ( 12 ore), peer to peer e osservazione in classe ( 12 ore), attività formative in modalità on line ( 20 ore).</a:t>
            </a:r>
          </a:p>
          <a:p>
            <a:pPr algn="just"/>
            <a:r>
              <a:rPr lang="it-IT" dirty="0">
                <a:latin typeface="Helvetica" pitchFamily="2" charset="0"/>
              </a:rPr>
              <a:t>Bilancio finale nel quale evidenzierà i progressi e i risultati raggiunti </a:t>
            </a:r>
          </a:p>
          <a:p>
            <a:pPr algn="just"/>
            <a:r>
              <a:rPr lang="it-IT" dirty="0">
                <a:latin typeface="Helvetica" pitchFamily="2" charset="0"/>
              </a:rPr>
              <a:t>il Comitato di valutazione dei docenti nella composizione prevista dall’art.1, comma 129, della L. 107/2015 ( nuovo art. 11 T.U.)  valuterà il corretto possesso ed esercizio delle competenze culturali, disciplinari, informatiche, linguistiche, pedagogico-didattiche e metodologiche, con riferimento ai nuclei fondanti dei saperi ……</a:t>
            </a:r>
          </a:p>
          <a:p>
            <a:endParaRPr lang="it-IT" dirty="0"/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5C6F888F-B52D-D257-AD00-421065BCA89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766" y="136634"/>
            <a:ext cx="7421014" cy="1040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2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95D03F-168C-8E3D-9B46-4B356D6DC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"/>
            <a:ext cx="10100441" cy="2427889"/>
          </a:xfrm>
        </p:spPr>
        <p:txBody>
          <a:bodyPr>
            <a:normAutofit fontScale="90000"/>
          </a:bodyPr>
          <a:lstStyle/>
          <a:p>
            <a:br>
              <a:rPr lang="it-IT" i="0" dirty="0">
                <a:effectLst/>
                <a:latin typeface="Times New Roman" panose="02020603050405020304" pitchFamily="18" charset="0"/>
              </a:rPr>
            </a:br>
            <a:br>
              <a:rPr lang="it-IT" i="0" dirty="0">
                <a:effectLst/>
                <a:latin typeface="Times New Roman" panose="02020603050405020304" pitchFamily="18" charset="0"/>
              </a:rPr>
            </a:br>
            <a:br>
              <a:rPr lang="it-IT" i="0" dirty="0">
                <a:effectLst/>
                <a:latin typeface="Times New Roman" panose="02020603050405020304" pitchFamily="18" charset="0"/>
              </a:rPr>
            </a:br>
            <a:br>
              <a:rPr lang="it-IT" i="0" dirty="0">
                <a:effectLst/>
                <a:latin typeface="Times New Roman" panose="02020603050405020304" pitchFamily="18" charset="0"/>
              </a:rPr>
            </a:br>
            <a:br>
              <a:rPr lang="it-IT" i="0" dirty="0">
                <a:effectLst/>
                <a:latin typeface="Times New Roman" panose="02020603050405020304" pitchFamily="18" charset="0"/>
              </a:rPr>
            </a:br>
            <a:br>
              <a:rPr lang="it-IT" i="0" dirty="0">
                <a:effectLst/>
                <a:latin typeface="Times New Roman" panose="02020603050405020304" pitchFamily="18" charset="0"/>
              </a:rPr>
            </a:br>
            <a:br>
              <a:rPr lang="it-IT" i="0" dirty="0">
                <a:effectLst/>
                <a:latin typeface="Times New Roman" panose="02020603050405020304" pitchFamily="18" charset="0"/>
              </a:rPr>
            </a:br>
            <a:br>
              <a:rPr lang="it-IT" i="0" dirty="0">
                <a:effectLst/>
                <a:latin typeface="Times New Roman" panose="02020603050405020304" pitchFamily="18" charset="0"/>
              </a:rPr>
            </a:br>
            <a:br>
              <a:rPr lang="it-IT" i="0" dirty="0">
                <a:effectLst/>
                <a:latin typeface="Times New Roman" panose="02020603050405020304" pitchFamily="18" charset="0"/>
              </a:rPr>
            </a:br>
            <a:r>
              <a:rPr lang="it-IT" b="1" i="0" dirty="0">
                <a:effectLst/>
                <a:latin typeface="Times New Roman" panose="02020603050405020304" pitchFamily="18" charset="0"/>
              </a:rPr>
              <a:t>Criteri per la verifica degli standard professiona</a:t>
            </a:r>
            <a:r>
              <a:rPr lang="it-IT" i="0" dirty="0">
                <a:effectLst/>
                <a:latin typeface="Times New Roman" panose="02020603050405020304" pitchFamily="18" charset="0"/>
              </a:rPr>
              <a:t>li</a:t>
            </a:r>
            <a:r>
              <a:rPr lang="it-IT" i="1" dirty="0">
                <a:effectLst/>
                <a:latin typeface="Times New Roman" panose="02020603050405020304" pitchFamily="18" charset="0"/>
              </a:rPr>
              <a:t> </a:t>
            </a:r>
            <a:br>
              <a:rPr lang="it-IT" dirty="0">
                <a:effectLst/>
                <a:latin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F8CCC5-E549-97AF-0DD7-3E1B9C975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870841"/>
            <a:ext cx="11729544" cy="4708635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it-IT" sz="6400" dirty="0">
                <a:latin typeface="Helvetica" pitchFamily="2" charset="0"/>
              </a:rPr>
              <a:t>Il percorso di formazione è </a:t>
            </a:r>
            <a:r>
              <a:rPr lang="it-IT" sz="6400" dirty="0">
                <a:effectLst/>
                <a:latin typeface="Helvetica" pitchFamily="2" charset="0"/>
              </a:rPr>
              <a:t>finalizzato specificamente a verificare la </a:t>
            </a:r>
          </a:p>
          <a:p>
            <a:pPr algn="ctr"/>
            <a:r>
              <a:rPr lang="it-IT" sz="9600" b="1" u="sng" dirty="0">
                <a:solidFill>
                  <a:srgbClr val="7030A0"/>
                </a:solidFill>
                <a:effectLst/>
                <a:latin typeface="Helvetica" pitchFamily="2" charset="0"/>
              </a:rPr>
              <a:t>padronanza degli standard professionali</a:t>
            </a:r>
            <a:r>
              <a:rPr lang="it-IT" sz="9600" b="1" dirty="0">
                <a:solidFill>
                  <a:srgbClr val="7030A0"/>
                </a:solidFill>
                <a:effectLst/>
                <a:latin typeface="Helvetica" pitchFamily="2" charset="0"/>
              </a:rPr>
              <a:t> </a:t>
            </a:r>
            <a:r>
              <a:rPr lang="it-IT" sz="8000" dirty="0">
                <a:solidFill>
                  <a:srgbClr val="7030A0"/>
                </a:solidFill>
                <a:effectLst/>
                <a:latin typeface="Helvetica" pitchFamily="2" charset="0"/>
              </a:rPr>
              <a:t>:</a:t>
            </a:r>
            <a:endParaRPr lang="it-IT" sz="6400" dirty="0">
              <a:effectLst/>
              <a:latin typeface="Helvetica" pitchFamily="2" charset="0"/>
            </a:endParaRPr>
          </a:p>
          <a:p>
            <a:pPr marL="342900" indent="-342900" algn="just">
              <a:buAutoNum type="arabicPeriod"/>
            </a:pPr>
            <a:r>
              <a:rPr lang="it-IT" sz="6400" dirty="0">
                <a:effectLst/>
                <a:latin typeface="Helvetica" pitchFamily="2" charset="0"/>
              </a:rPr>
              <a:t>possesso ed esercizio delle </a:t>
            </a:r>
            <a:r>
              <a:rPr lang="it-IT" sz="8000" u="sng" dirty="0">
                <a:solidFill>
                  <a:srgbClr val="FF0000"/>
                </a:solidFill>
                <a:effectLst/>
                <a:latin typeface="Helvetica" pitchFamily="2" charset="0"/>
              </a:rPr>
              <a:t>competenze</a:t>
            </a:r>
            <a:r>
              <a:rPr lang="it-IT" sz="8000" u="sng" dirty="0">
                <a:solidFill>
                  <a:srgbClr val="92D050"/>
                </a:solidFill>
                <a:effectLst/>
                <a:latin typeface="Helvetica" pitchFamily="2" charset="0"/>
              </a:rPr>
              <a:t> culturali, </a:t>
            </a:r>
            <a:r>
              <a:rPr lang="it-IT" sz="8000" u="sng" dirty="0">
                <a:solidFill>
                  <a:srgbClr val="FFFF00"/>
                </a:solidFill>
                <a:effectLst/>
                <a:latin typeface="Helvetica" pitchFamily="2" charset="0"/>
              </a:rPr>
              <a:t>disciplinari</a:t>
            </a:r>
            <a:r>
              <a:rPr lang="it-IT" sz="8000" u="sng" dirty="0">
                <a:effectLst/>
                <a:latin typeface="Helvetica" pitchFamily="2" charset="0"/>
              </a:rPr>
              <a:t>, </a:t>
            </a:r>
            <a:r>
              <a:rPr lang="it-IT" sz="8000" u="sng" dirty="0">
                <a:solidFill>
                  <a:schemeClr val="accent6">
                    <a:lumMod val="75000"/>
                  </a:schemeClr>
                </a:solidFill>
                <a:effectLst/>
                <a:latin typeface="Helvetica" pitchFamily="2" charset="0"/>
              </a:rPr>
              <a:t>informatiche</a:t>
            </a:r>
            <a:r>
              <a:rPr lang="it-IT" sz="8000" u="sng" dirty="0">
                <a:effectLst/>
                <a:latin typeface="Helvetica" pitchFamily="2" charset="0"/>
              </a:rPr>
              <a:t>, </a:t>
            </a:r>
            <a:r>
              <a:rPr lang="it-IT" sz="8000" u="sng" dirty="0">
                <a:solidFill>
                  <a:srgbClr val="00B0F0"/>
                </a:solidFill>
                <a:effectLst/>
                <a:latin typeface="Helvetica" pitchFamily="2" charset="0"/>
              </a:rPr>
              <a:t>linguistiche</a:t>
            </a:r>
            <a:r>
              <a:rPr lang="it-IT" sz="8000" u="sng" dirty="0">
                <a:effectLst/>
                <a:latin typeface="Helvetica" pitchFamily="2" charset="0"/>
              </a:rPr>
              <a:t>, </a:t>
            </a:r>
            <a:r>
              <a:rPr lang="it-IT" sz="8000" u="sng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pedagogico - didattiche</a:t>
            </a:r>
            <a:r>
              <a:rPr lang="it-IT" sz="8000" u="sng" dirty="0">
                <a:effectLst/>
                <a:latin typeface="Helvetica" pitchFamily="2" charset="0"/>
              </a:rPr>
              <a:t> e </a:t>
            </a:r>
            <a:r>
              <a:rPr lang="it-IT" sz="8000" u="sng" dirty="0">
                <a:solidFill>
                  <a:schemeClr val="accent3"/>
                </a:solidFill>
                <a:effectLst/>
                <a:latin typeface="Helvetica" pitchFamily="2" charset="0"/>
              </a:rPr>
              <a:t>metodologiche</a:t>
            </a:r>
            <a:r>
              <a:rPr lang="it-IT" sz="6400" dirty="0">
                <a:effectLst/>
                <a:latin typeface="Helvetica" pitchFamily="2" charset="0"/>
              </a:rPr>
              <a:t>, con riferimento ai </a:t>
            </a:r>
            <a:r>
              <a:rPr lang="it-IT" sz="8000" b="1" dirty="0">
                <a:solidFill>
                  <a:srgbClr val="C00000"/>
                </a:solidFill>
                <a:effectLst/>
                <a:latin typeface="Helvetica" pitchFamily="2" charset="0"/>
              </a:rPr>
              <a:t>nuclei fondanti dei saperi </a:t>
            </a:r>
            <a:r>
              <a:rPr lang="it-IT" sz="6400" dirty="0">
                <a:effectLst/>
                <a:latin typeface="Helvetica" pitchFamily="2" charset="0"/>
              </a:rPr>
              <a:t>e ai </a:t>
            </a:r>
            <a:r>
              <a:rPr lang="it-IT" sz="640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itchFamily="2" charset="0"/>
              </a:rPr>
              <a:t>traguardi di competenza </a:t>
            </a:r>
            <a:r>
              <a:rPr lang="it-IT" sz="6400" dirty="0">
                <a:effectLst/>
                <a:latin typeface="Helvetica" pitchFamily="2" charset="0"/>
              </a:rPr>
              <a:t>e agli </a:t>
            </a:r>
            <a:r>
              <a:rPr lang="it-IT" sz="6400" dirty="0">
                <a:solidFill>
                  <a:srgbClr val="C00000"/>
                </a:solidFill>
                <a:effectLst/>
                <a:latin typeface="Helvetica" pitchFamily="2" charset="0"/>
              </a:rPr>
              <a:t>obiettivi di apprendimento </a:t>
            </a:r>
            <a:r>
              <a:rPr lang="it-IT" sz="6400" dirty="0">
                <a:effectLst/>
                <a:latin typeface="Helvetica" pitchFamily="2" charset="0"/>
              </a:rPr>
              <a:t>previsti dagli ordinamenti vigenti;</a:t>
            </a:r>
          </a:p>
          <a:p>
            <a:pPr marL="342900" indent="-342900" algn="just">
              <a:buAutoNum type="arabicPeriod"/>
            </a:pPr>
            <a:r>
              <a:rPr lang="it-IT" sz="6400" dirty="0">
                <a:effectLst/>
                <a:latin typeface="Helvetica" pitchFamily="2" charset="0"/>
                <a:cs typeface="Times New Roman" panose="02020603050405020304" pitchFamily="18" charset="0"/>
              </a:rPr>
              <a:t>possesso ed esercizio delle </a:t>
            </a:r>
            <a:r>
              <a:rPr lang="it-IT" sz="8000" u="sng" dirty="0">
                <a:solidFill>
                  <a:srgbClr val="0070C0"/>
                </a:solidFill>
                <a:effectLst/>
                <a:latin typeface="Helvetica" pitchFamily="2" charset="0"/>
                <a:cs typeface="Times New Roman" panose="02020603050405020304" pitchFamily="18" charset="0"/>
              </a:rPr>
              <a:t>competenze relazionali, organizzative e gestionali</a:t>
            </a:r>
            <a:r>
              <a:rPr lang="it-IT" sz="6400" dirty="0">
                <a:effectLst/>
                <a:latin typeface="Helvetica" pitchFamily="2" charset="0"/>
                <a:cs typeface="Times New Roman" panose="02020603050405020304" pitchFamily="18" charset="0"/>
              </a:rPr>
              <a:t>; </a:t>
            </a:r>
          </a:p>
          <a:p>
            <a:pPr marL="342900" indent="-342900" algn="just">
              <a:buAutoNum type="arabicPeriod"/>
            </a:pPr>
            <a:r>
              <a:rPr lang="it-IT" sz="6400" dirty="0">
                <a:effectLst/>
                <a:latin typeface="Helvetica" pitchFamily="2" charset="0"/>
              </a:rPr>
              <a:t>possesso ed esercizio delle </a:t>
            </a:r>
            <a:r>
              <a:rPr lang="it-IT" sz="8000" dirty="0">
                <a:solidFill>
                  <a:schemeClr val="accent3">
                    <a:lumMod val="75000"/>
                  </a:schemeClr>
                </a:solidFill>
                <a:effectLst/>
                <a:latin typeface="Helvetica" pitchFamily="2" charset="0"/>
              </a:rPr>
              <a:t>competenze di </a:t>
            </a:r>
            <a:r>
              <a:rPr lang="it-IT" sz="8000" u="sng" dirty="0">
                <a:solidFill>
                  <a:schemeClr val="accent3">
                    <a:lumMod val="75000"/>
                  </a:schemeClr>
                </a:solidFill>
                <a:effectLst/>
                <a:latin typeface="Helvetica" pitchFamily="2" charset="0"/>
              </a:rPr>
              <a:t>orientamento e di ricerca</a:t>
            </a:r>
            <a:r>
              <a:rPr lang="it-IT" sz="8000" u="sng" dirty="0">
                <a:effectLst/>
                <a:latin typeface="Helvetica" pitchFamily="2" charset="0"/>
              </a:rPr>
              <a:t>, </a:t>
            </a:r>
            <a:r>
              <a:rPr lang="it-IT" sz="8000" u="sng" dirty="0">
                <a:solidFill>
                  <a:schemeClr val="accent5"/>
                </a:solidFill>
                <a:effectLst/>
                <a:latin typeface="Helvetica" pitchFamily="2" charset="0"/>
              </a:rPr>
              <a:t>documentazione e valutazione</a:t>
            </a:r>
            <a:r>
              <a:rPr lang="it-IT" sz="6400" dirty="0">
                <a:effectLst/>
                <a:latin typeface="Helvetica" pitchFamily="2" charset="0"/>
              </a:rPr>
              <a:t>; </a:t>
            </a:r>
          </a:p>
          <a:p>
            <a:pPr marL="342900" indent="-342900" algn="just">
              <a:buAutoNum type="arabicPeriod"/>
            </a:pPr>
            <a:r>
              <a:rPr lang="it-IT" sz="8000" b="1" u="sng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Helvetica" pitchFamily="2" charset="0"/>
              </a:rPr>
              <a:t>osservanza dei doveri</a:t>
            </a:r>
            <a:r>
              <a:rPr lang="it-IT" sz="8000" b="1" u="sng" dirty="0">
                <a:effectLst/>
                <a:latin typeface="Helvetica" pitchFamily="2" charset="0"/>
              </a:rPr>
              <a:t> </a:t>
            </a:r>
            <a:r>
              <a:rPr lang="it-IT" sz="6400" dirty="0">
                <a:effectLst/>
                <a:latin typeface="Helvetica" pitchFamily="2" charset="0"/>
              </a:rPr>
              <a:t>connessi con lo status di dipendente pubblico e inerenti la funzione docente; </a:t>
            </a:r>
          </a:p>
          <a:p>
            <a:pPr marL="342900" indent="-342900" algn="just">
              <a:buAutoNum type="arabicPeriod"/>
            </a:pPr>
            <a:r>
              <a:rPr lang="it-IT" sz="8000" u="sng" dirty="0">
                <a:solidFill>
                  <a:srgbClr val="FFC000"/>
                </a:solidFill>
                <a:effectLst/>
                <a:latin typeface="Helvetica" pitchFamily="2" charset="0"/>
              </a:rPr>
              <a:t>partecipazione alle attività formative</a:t>
            </a:r>
            <a:r>
              <a:rPr lang="it-IT" sz="6400" u="sng" dirty="0">
                <a:solidFill>
                  <a:srgbClr val="FFC000"/>
                </a:solidFill>
                <a:effectLst/>
                <a:latin typeface="Helvetica" pitchFamily="2" charset="0"/>
              </a:rPr>
              <a:t> </a:t>
            </a:r>
            <a:r>
              <a:rPr lang="it-IT" sz="6400" u="sng" dirty="0">
                <a:effectLst/>
                <a:latin typeface="Helvetica" pitchFamily="2" charset="0"/>
              </a:rPr>
              <a:t>e raggiungimento degli obiettivi dalle stesse previsti. </a:t>
            </a:r>
          </a:p>
          <a:p>
            <a:pPr algn="just"/>
            <a:r>
              <a:rPr lang="it-IT" sz="6400" dirty="0">
                <a:effectLst/>
                <a:latin typeface="Helvetica" pitchFamily="2" charset="0"/>
              </a:rPr>
              <a:t>Vengono altresì valutate : la </a:t>
            </a:r>
            <a:r>
              <a:rPr lang="it-IT" sz="9600" dirty="0">
                <a:solidFill>
                  <a:srgbClr val="00B050"/>
                </a:solidFill>
                <a:effectLst/>
                <a:latin typeface="Helvetica" pitchFamily="2" charset="0"/>
              </a:rPr>
              <a:t>capacità collaborativa </a:t>
            </a:r>
            <a:r>
              <a:rPr lang="it-IT" sz="6400" dirty="0">
                <a:effectLst/>
                <a:latin typeface="Helvetica" pitchFamily="2" charset="0"/>
              </a:rPr>
              <a:t>nei contesti didattici, progettuali, collegiali, l’abilità di affrontare situazioni relazionali complesse e dinamiche interculturali, nonché la partecipazione attiva e il sostegno ai piani di miglioramento dell'istituzione scolastica. </a:t>
            </a:r>
          </a:p>
          <a:p>
            <a:pPr marL="0" indent="0">
              <a:buNone/>
            </a:pPr>
            <a:br>
              <a:rPr lang="it-IT" sz="6400" dirty="0">
                <a:effectLst/>
                <a:latin typeface="Times New Roman" panose="02020603050405020304" pitchFamily="18" charset="0"/>
              </a:rPr>
            </a:br>
            <a:endParaRPr lang="it-IT" sz="640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it-IT" sz="4900" dirty="0">
                <a:effectLst/>
                <a:latin typeface="Times New Roman" panose="02020603050405020304" pitchFamily="18" charset="0"/>
              </a:rPr>
            </a:br>
            <a:endParaRPr lang="it-IT" sz="490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it-IT" sz="4900" dirty="0">
                <a:effectLst/>
                <a:latin typeface="Times New Roman" panose="02020603050405020304" pitchFamily="18" charset="0"/>
              </a:rPr>
            </a:br>
            <a:endParaRPr lang="it-IT" sz="4900" dirty="0">
              <a:effectLst/>
              <a:latin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endParaRPr lang="it-IT" sz="4900" dirty="0">
              <a:effectLst/>
              <a:latin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35DB9CFF-8692-2063-7DFD-228F00FB823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379" y="278524"/>
            <a:ext cx="7421014" cy="1040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313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E3996-5ECF-6A45-DFE8-513CB6EA5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635"/>
            <a:ext cx="9493249" cy="1806466"/>
          </a:xfrm>
        </p:spPr>
        <p:txBody>
          <a:bodyPr/>
          <a:lstStyle/>
          <a:p>
            <a:pPr algn="ctr"/>
            <a:r>
              <a:rPr lang="it-IT" sz="4000" b="1" dirty="0"/>
              <a:t>DM 226 dl 16 agosto 2022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8E192B-0A12-704A-3D81-FD8A2EA1D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7" y="1943101"/>
            <a:ext cx="11330151" cy="4426167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latin typeface="Helvetica" pitchFamily="2" charset="0"/>
              </a:rPr>
              <a:t>Art.1, co. </a:t>
            </a:r>
            <a:r>
              <a:rPr lang="it-IT" dirty="0">
                <a:effectLst/>
                <a:latin typeface="Helvetica" pitchFamily="2" charset="0"/>
              </a:rPr>
              <a:t>5</a:t>
            </a:r>
            <a:r>
              <a:rPr lang="it-IT" dirty="0">
                <a:latin typeface="Helvetica" pitchFamily="2" charset="0"/>
              </a:rPr>
              <a:t>: «</a:t>
            </a:r>
            <a:r>
              <a:rPr lang="it-IT" dirty="0">
                <a:effectLst/>
                <a:latin typeface="Helvetica" pitchFamily="2" charset="0"/>
              </a:rPr>
              <a:t> </a:t>
            </a:r>
            <a:r>
              <a:rPr lang="it-IT" sz="2000" i="1" dirty="0">
                <a:effectLst/>
                <a:latin typeface="Helvetica" pitchFamily="2" charset="0"/>
              </a:rPr>
              <a:t>Le attività di formazione sono finalizzate a </a:t>
            </a:r>
            <a:r>
              <a:rPr lang="it-IT" sz="2000" b="1" i="1" dirty="0">
                <a:solidFill>
                  <a:schemeClr val="accent6">
                    <a:lumMod val="75000"/>
                  </a:schemeClr>
                </a:solidFill>
                <a:effectLst/>
                <a:latin typeface="Helvetica" pitchFamily="2" charset="0"/>
              </a:rPr>
              <a:t>consolidare le competenze</a:t>
            </a:r>
            <a:r>
              <a:rPr lang="it-IT" sz="2000" b="1" i="1" dirty="0">
                <a:effectLst/>
                <a:latin typeface="Helvetica" pitchFamily="2" charset="0"/>
              </a:rPr>
              <a:t> </a:t>
            </a:r>
            <a:r>
              <a:rPr lang="it-IT" sz="2000" i="1" dirty="0">
                <a:effectLst/>
                <a:latin typeface="Helvetica" pitchFamily="2" charset="0"/>
              </a:rPr>
              <a:t>previste dal profilo docente e gli standard professionali richiesti. Dette attività comportano un impegno complessivo pari ad almeno </a:t>
            </a:r>
            <a:r>
              <a:rPr lang="it-IT" sz="2000" b="1" i="1" dirty="0">
                <a:effectLst/>
                <a:latin typeface="Helvetica" pitchFamily="2" charset="0"/>
              </a:rPr>
              <a:t>50 ore, </a:t>
            </a:r>
            <a:r>
              <a:rPr lang="it-IT" sz="2000" i="1" dirty="0">
                <a:effectLst/>
                <a:latin typeface="Helvetica" pitchFamily="2" charset="0"/>
              </a:rPr>
              <a:t>aggiuntive rispetto agli ordinari impegni di servizio e alla partecipazione alle attività di formazione di cui all’articolo 1, comma 124, della Legge 107/2015, e </a:t>
            </a:r>
            <a:r>
              <a:rPr lang="it-IT" sz="2000" i="1" dirty="0">
                <a:solidFill>
                  <a:srgbClr val="002060"/>
                </a:solidFill>
                <a:effectLst/>
                <a:latin typeface="Helvetica" pitchFamily="2" charset="0"/>
              </a:rPr>
              <a:t>rivestono</a:t>
            </a:r>
            <a:r>
              <a:rPr lang="it-IT" sz="2000" i="1" dirty="0">
                <a:effectLst/>
                <a:latin typeface="Helvetica" pitchFamily="2" charset="0"/>
              </a:rPr>
              <a:t> carattere di </a:t>
            </a:r>
            <a:r>
              <a:rPr lang="it-IT" sz="2000" b="1" i="1" dirty="0">
                <a:solidFill>
                  <a:schemeClr val="accent6">
                    <a:lumMod val="75000"/>
                  </a:schemeClr>
                </a:solidFill>
                <a:effectLst/>
                <a:latin typeface="Helvetica" pitchFamily="2" charset="0"/>
              </a:rPr>
              <a:t>obbligatorietà.</a:t>
            </a:r>
            <a:r>
              <a:rPr lang="it-IT" sz="2000" i="1" dirty="0">
                <a:effectLst/>
                <a:latin typeface="Helvetica" pitchFamily="2" charset="0"/>
              </a:rPr>
              <a:t>»</a:t>
            </a:r>
          </a:p>
          <a:p>
            <a:pPr algn="just"/>
            <a:r>
              <a:rPr lang="it-IT" sz="2000" dirty="0">
                <a:latin typeface="Helvetica" pitchFamily="2" charset="0"/>
              </a:rPr>
              <a:t>Sono suddivise in </a:t>
            </a:r>
            <a:r>
              <a:rPr lang="it-IT" sz="2000" dirty="0">
                <a:solidFill>
                  <a:srgbClr val="002060"/>
                </a:solidFill>
                <a:latin typeface="Helvetica" pitchFamily="2" charset="0"/>
              </a:rPr>
              <a:t>4 fasi</a:t>
            </a:r>
            <a:r>
              <a:rPr lang="it-IT" sz="2000" dirty="0">
                <a:latin typeface="Helvetica" pitchFamily="2" charset="0"/>
              </a:rPr>
              <a:t>: </a:t>
            </a:r>
          </a:p>
          <a:p>
            <a:pPr algn="just"/>
            <a:r>
              <a:rPr lang="it-IT" sz="2000" dirty="0">
                <a:solidFill>
                  <a:srgbClr val="00B050"/>
                </a:solidFill>
                <a:effectLst/>
                <a:latin typeface="Helvetica" pitchFamily="2" charset="0"/>
              </a:rPr>
              <a:t>1)</a:t>
            </a:r>
            <a:r>
              <a:rPr lang="it-IT" sz="2000" dirty="0">
                <a:latin typeface="Helvetica" pitchFamily="2" charset="0"/>
              </a:rPr>
              <a:t> incontri propedeutici e di restituzione formale ( </a:t>
            </a:r>
            <a:r>
              <a:rPr lang="it-IT" sz="2000" dirty="0">
                <a:solidFill>
                  <a:srgbClr val="00B050"/>
                </a:solidFill>
                <a:latin typeface="Helvetica" pitchFamily="2" charset="0"/>
              </a:rPr>
              <a:t>6 ore</a:t>
            </a:r>
            <a:r>
              <a:rPr lang="it-IT" sz="2000" dirty="0">
                <a:latin typeface="Helvetica" pitchFamily="2" charset="0"/>
              </a:rPr>
              <a:t>)</a:t>
            </a:r>
          </a:p>
          <a:p>
            <a:pPr algn="just"/>
            <a:r>
              <a:rPr lang="it-IT" sz="2000" dirty="0">
                <a:solidFill>
                  <a:schemeClr val="accent5">
                    <a:lumMod val="75000"/>
                  </a:schemeClr>
                </a:solidFill>
                <a:effectLst/>
                <a:latin typeface="Helvetica" pitchFamily="2" charset="0"/>
              </a:rPr>
              <a:t>2</a:t>
            </a:r>
            <a:r>
              <a:rPr lang="it-IT" sz="2000" dirty="0">
                <a:effectLst/>
                <a:latin typeface="Helvetica" pitchFamily="2" charset="0"/>
              </a:rPr>
              <a:t>) laboratori formativi (</a:t>
            </a:r>
            <a:r>
              <a:rPr lang="it-IT" sz="2000" dirty="0">
                <a:solidFill>
                  <a:schemeClr val="accent5">
                    <a:lumMod val="75000"/>
                  </a:schemeClr>
                </a:solidFill>
                <a:effectLst/>
                <a:latin typeface="Helvetica" pitchFamily="2" charset="0"/>
              </a:rPr>
              <a:t>12 ore</a:t>
            </a:r>
            <a:r>
              <a:rPr lang="it-IT" sz="2000" dirty="0">
                <a:effectLst/>
                <a:latin typeface="Helvetica" pitchFamily="2" charset="0"/>
              </a:rPr>
              <a:t>)</a:t>
            </a:r>
          </a:p>
          <a:p>
            <a:pPr algn="just"/>
            <a:r>
              <a:rPr lang="it-IT" sz="2000" dirty="0">
                <a:solidFill>
                  <a:srgbClr val="00B0F0"/>
                </a:solidFill>
                <a:latin typeface="Helvetica" pitchFamily="2" charset="0"/>
              </a:rPr>
              <a:t>3)</a:t>
            </a:r>
            <a:r>
              <a:rPr lang="it-IT" sz="2000" dirty="0">
                <a:latin typeface="Helvetica" pitchFamily="2" charset="0"/>
              </a:rPr>
              <a:t> peer to peer e osservazione in classe (</a:t>
            </a:r>
            <a:r>
              <a:rPr lang="it-IT" sz="2000" dirty="0">
                <a:solidFill>
                  <a:srgbClr val="00B0F0"/>
                </a:solidFill>
                <a:latin typeface="Helvetica" pitchFamily="2" charset="0"/>
              </a:rPr>
              <a:t>12 ore</a:t>
            </a:r>
            <a:r>
              <a:rPr lang="it-IT" sz="2000" dirty="0">
                <a:latin typeface="Helvetica" pitchFamily="2" charset="0"/>
              </a:rPr>
              <a:t>)</a:t>
            </a:r>
          </a:p>
          <a:p>
            <a:pPr algn="just"/>
            <a:r>
              <a:rPr lang="it-IT" sz="2000" dirty="0">
                <a:solidFill>
                  <a:schemeClr val="accent3">
                    <a:lumMod val="75000"/>
                  </a:schemeClr>
                </a:solidFill>
                <a:effectLst/>
                <a:latin typeface="Helvetica" pitchFamily="2" charset="0"/>
              </a:rPr>
              <a:t>4)</a:t>
            </a:r>
            <a:r>
              <a:rPr lang="it-IT" sz="2000" dirty="0">
                <a:effectLst/>
                <a:latin typeface="Helvetica" pitchFamily="2" charset="0"/>
              </a:rPr>
              <a:t> formazio</a:t>
            </a:r>
            <a:r>
              <a:rPr lang="it-IT" sz="2000" dirty="0">
                <a:latin typeface="Helvetica" pitchFamily="2" charset="0"/>
              </a:rPr>
              <a:t>ne on-line (</a:t>
            </a:r>
            <a:r>
              <a:rPr lang="it-IT" sz="2000" dirty="0">
                <a:solidFill>
                  <a:schemeClr val="accent3">
                    <a:lumMod val="75000"/>
                  </a:schemeClr>
                </a:solidFill>
                <a:latin typeface="Helvetica" pitchFamily="2" charset="0"/>
              </a:rPr>
              <a:t>20 ore</a:t>
            </a:r>
            <a:r>
              <a:rPr lang="it-IT" sz="2000" dirty="0">
                <a:latin typeface="Helvetica" pitchFamily="2" charset="0"/>
              </a:rPr>
              <a:t>)</a:t>
            </a:r>
            <a:endParaRPr lang="it-IT" sz="2000" dirty="0">
              <a:effectLst/>
              <a:latin typeface="Helvetica" pitchFamily="2" charset="0"/>
            </a:endParaRPr>
          </a:p>
          <a:p>
            <a:endParaRPr lang="it-IT" dirty="0"/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548546BE-C6C2-C019-7A8E-B489EFE31C7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766" y="136634"/>
            <a:ext cx="7421014" cy="1040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6425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5114E2-3DF9-D6B6-AAA3-F96614EAF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71" y="-189708"/>
            <a:ext cx="10983311" cy="1577975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Art. 8 «Laboratori formativi» (12 ore)  Ambito 3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46696719-CE4C-C0EE-1617-2527C75184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3144221"/>
              </p:ext>
            </p:extLst>
          </p:nvPr>
        </p:nvGraphicFramePr>
        <p:xfrm>
          <a:off x="325820" y="3429000"/>
          <a:ext cx="11351173" cy="2976530"/>
        </p:xfrm>
        <a:graphic>
          <a:graphicData uri="http://schemas.openxmlformats.org/drawingml/2006/table">
            <a:tbl>
              <a:tblPr/>
              <a:tblGrid>
                <a:gridCol w="5780690">
                  <a:extLst>
                    <a:ext uri="{9D8B030D-6E8A-4147-A177-3AD203B41FA5}">
                      <a16:colId xmlns:a16="http://schemas.microsoft.com/office/drawing/2014/main" val="785548068"/>
                    </a:ext>
                  </a:extLst>
                </a:gridCol>
                <a:gridCol w="5570483">
                  <a:extLst>
                    <a:ext uri="{9D8B030D-6E8A-4147-A177-3AD203B41FA5}">
                      <a16:colId xmlns:a16="http://schemas.microsoft.com/office/drawing/2014/main" val="923071114"/>
                    </a:ext>
                  </a:extLst>
                </a:gridCol>
              </a:tblGrid>
              <a:tr h="186033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Temi dei laboratori formativi </a:t>
                      </a:r>
                    </a:p>
                  </a:txBody>
                  <a:tcPr marL="35220" marR="352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C00000"/>
                          </a:solidFill>
                          <a:effectLst/>
                          <a:latin typeface="Helvetica" pitchFamily="2" charset="0"/>
                        </a:rPr>
                        <a:t>N. corsisti                          N. Aule </a:t>
                      </a:r>
                      <a:endParaRPr lang="it-IT" sz="1200" dirty="0">
                        <a:solidFill>
                          <a:srgbClr val="C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5220" marR="352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686846"/>
                  </a:ext>
                </a:extLst>
              </a:tr>
              <a:tr h="2790497">
                <a:tc>
                  <a:txBody>
                    <a:bodyPr/>
                    <a:lstStyle/>
                    <a:p>
                      <a:br>
                        <a:rPr lang="it-IT" sz="1200" dirty="0">
                          <a:effectLst/>
                          <a:latin typeface="Helvetica" pitchFamily="2" charset="0"/>
                        </a:rPr>
                      </a:br>
                      <a:endParaRPr lang="it-IT" sz="1200" dirty="0">
                        <a:effectLst/>
                        <a:latin typeface="Helvetica" pitchFamily="2" charset="0"/>
                      </a:endParaRP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it-IT" sz="1200" b="1" dirty="0">
                          <a:effectLst/>
                          <a:latin typeface="+mn-lt"/>
                        </a:rPr>
                        <a:t>Tecnologie della didattica digitale e loro integrazione nel curricolo. </a:t>
                      </a:r>
                    </a:p>
                    <a:p>
                      <a:pPr marL="342900" indent="-342900" algn="just">
                        <a:buAutoNum type="arabicPeriod"/>
                      </a:pPr>
                      <a:endParaRPr lang="it-IT" sz="1200" dirty="0">
                        <a:effectLst/>
                        <a:latin typeface="+mn-lt"/>
                      </a:endParaRPr>
                    </a:p>
                    <a:p>
                      <a:pPr algn="just"/>
                      <a:r>
                        <a:rPr lang="it-IT" sz="1200" b="1" dirty="0">
                          <a:effectLst/>
                          <a:latin typeface="+mn-lt"/>
                        </a:rPr>
                        <a:t>2. Innovazione della didattica delle discipline e motivazione all’apprendimento. </a:t>
                      </a:r>
                    </a:p>
                    <a:p>
                      <a:pPr algn="just"/>
                      <a:endParaRPr lang="it-IT" sz="1200" dirty="0">
                        <a:effectLst/>
                        <a:latin typeface="+mn-lt"/>
                      </a:endParaRPr>
                    </a:p>
                    <a:p>
                      <a:pPr algn="just"/>
                      <a:r>
                        <a:rPr lang="it-IT" sz="1200" b="1" dirty="0">
                          <a:effectLst/>
                          <a:latin typeface="+mn-lt"/>
                        </a:rPr>
                        <a:t>3. Bisogni educativi speciali.</a:t>
                      </a:r>
                    </a:p>
                    <a:p>
                      <a:pPr algn="just"/>
                      <a:r>
                        <a:rPr lang="it-IT" sz="1200" b="1" dirty="0">
                          <a:effectLst/>
                          <a:latin typeface="+mn-lt"/>
                        </a:rPr>
                        <a:t> </a:t>
                      </a:r>
                      <a:endParaRPr lang="it-IT" sz="1200" dirty="0">
                        <a:effectLst/>
                        <a:latin typeface="+mn-lt"/>
                      </a:endParaRPr>
                    </a:p>
                    <a:p>
                      <a:pPr algn="just"/>
                      <a:r>
                        <a:rPr lang="it-IT" sz="1200" b="1" dirty="0">
                          <a:effectLst/>
                          <a:latin typeface="+mn-lt"/>
                        </a:rPr>
                        <a:t>4. Gestione della classe e dinamiche relazionali, con particolare riferimento alla prevenzione dei fenomeni di violenza, bullismo e cyberbullismo, discriminazioni. </a:t>
                      </a:r>
                      <a:endParaRPr lang="it-IT" sz="1200" dirty="0">
                        <a:effectLst/>
                        <a:latin typeface="+mn-lt"/>
                      </a:endParaRPr>
                    </a:p>
                    <a:p>
                      <a:pPr algn="just"/>
                      <a:br>
                        <a:rPr lang="it-IT" sz="1200" dirty="0">
                          <a:effectLst/>
                          <a:latin typeface="+mn-lt"/>
                        </a:rPr>
                      </a:br>
                      <a:endParaRPr lang="it-IT" sz="1200" dirty="0">
                        <a:effectLst/>
                        <a:latin typeface="+mn-lt"/>
                      </a:endParaRPr>
                    </a:p>
                  </a:txBody>
                  <a:tcPr marL="35220" marR="352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200" b="1" dirty="0">
                          <a:effectLst/>
                          <a:latin typeface="Helvetica" pitchFamily="2" charset="0"/>
                        </a:rPr>
                        <a:t>                                                                    </a:t>
                      </a:r>
                    </a:p>
                    <a:p>
                      <a:pPr algn="l"/>
                      <a:endParaRPr lang="it-IT" sz="1200" b="1" dirty="0">
                        <a:effectLst/>
                        <a:latin typeface="Helvetica" pitchFamily="2" charset="0"/>
                      </a:endParaRPr>
                    </a:p>
                    <a:p>
                      <a:pPr algn="l"/>
                      <a:endParaRPr lang="it-IT" sz="1200" b="1" dirty="0">
                        <a:effectLst/>
                        <a:latin typeface="Helvetica" pitchFamily="2" charset="0"/>
                      </a:endParaRPr>
                    </a:p>
                    <a:p>
                      <a:pPr algn="l"/>
                      <a:endParaRPr lang="it-IT" sz="1200" b="1" dirty="0">
                        <a:effectLst/>
                        <a:latin typeface="Helvetica" pitchFamily="2" charset="0"/>
                      </a:endParaRPr>
                    </a:p>
                    <a:p>
                      <a:pPr algn="l"/>
                      <a:r>
                        <a:rPr lang="it-IT" sz="1200" b="1" dirty="0">
                          <a:effectLst/>
                          <a:latin typeface="Helvetica" pitchFamily="2" charset="0"/>
                        </a:rPr>
                        <a:t>                    </a:t>
                      </a:r>
                    </a:p>
                    <a:p>
                      <a:pPr algn="l"/>
                      <a:endParaRPr lang="it-IT" sz="1200" b="1" dirty="0">
                        <a:effectLst/>
                        <a:latin typeface="Helvetica" pitchFamily="2" charset="0"/>
                      </a:endParaRPr>
                    </a:p>
                    <a:p>
                      <a:pPr algn="l"/>
                      <a:r>
                        <a:rPr lang="it-IT" sz="1200" b="1" dirty="0">
                          <a:effectLst/>
                          <a:latin typeface="Helvetica" pitchFamily="2" charset="0"/>
                        </a:rPr>
                        <a:t>                                         108                                    5</a:t>
                      </a:r>
                      <a:endParaRPr lang="it-IT" sz="1200" dirty="0">
                        <a:effectLst/>
                        <a:latin typeface="Helvetica" pitchFamily="2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T>
                      <a:noFill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009619"/>
                  </a:ext>
                </a:extLst>
              </a:tr>
            </a:tbl>
          </a:graphicData>
        </a:graphic>
      </p:graphicFrame>
      <p:pic>
        <p:nvPicPr>
          <p:cNvPr id="4" name="Immagine2">
            <a:extLst>
              <a:ext uri="{FF2B5EF4-FFF2-40B4-BE49-F238E27FC236}">
                <a16:creationId xmlns:a16="http://schemas.microsoft.com/office/drawing/2014/main" id="{45433CC5-4D0E-52EC-C886-EDB85B09C64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643" y="-5066"/>
            <a:ext cx="7179274" cy="10771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83871DB-2F69-FC03-4CE9-AB0E52DAEAD6}"/>
              </a:ext>
            </a:extLst>
          </p:cNvPr>
          <p:cNvSpPr txBox="1"/>
          <p:nvPr/>
        </p:nvSpPr>
        <p:spPr>
          <a:xfrm>
            <a:off x="210207" y="1605342"/>
            <a:ext cx="1146678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effectLst/>
              </a:rPr>
              <a:t>Ogni docente in periodo di prova </a:t>
            </a:r>
            <a:r>
              <a:rPr lang="it-IT" sz="1400" b="1" dirty="0">
                <a:solidFill>
                  <a:srgbClr val="C00000"/>
                </a:solidFill>
                <a:effectLst/>
              </a:rPr>
              <a:t>segue obbligatoriamente laboratori formativi </a:t>
            </a:r>
            <a:r>
              <a:rPr lang="it-IT" sz="1400" dirty="0">
                <a:effectLst/>
              </a:rPr>
              <a:t>per complessive 12 ore di attività, con la possibilità di </a:t>
            </a:r>
            <a:r>
              <a:rPr lang="it-IT" sz="1400" u="sng" dirty="0">
                <a:effectLst/>
              </a:rPr>
              <a:t>optare tra le diverse proposte formative offerte a livello territoriale (VISITING)</a:t>
            </a:r>
            <a:r>
              <a:rPr lang="it-IT" sz="1400" dirty="0">
                <a:effectLst/>
              </a:rPr>
              <a:t>. </a:t>
            </a:r>
          </a:p>
          <a:p>
            <a:pPr algn="just"/>
            <a:r>
              <a:rPr lang="it-IT" sz="1400" dirty="0">
                <a:effectLst/>
              </a:rPr>
              <a:t>3. Le attività di cui al comma 2 si articolano, di norma, in </a:t>
            </a:r>
            <a:r>
              <a:rPr lang="it-IT" sz="1400" b="1" dirty="0">
                <a:solidFill>
                  <a:srgbClr val="0070C0"/>
                </a:solidFill>
                <a:effectLst/>
              </a:rPr>
              <a:t>4 incontri in presenza della durata di 3 ore. </a:t>
            </a:r>
          </a:p>
          <a:p>
            <a:pPr algn="just"/>
            <a:r>
              <a:rPr lang="it-IT" sz="1400" dirty="0">
                <a:effectLst/>
              </a:rPr>
              <a:t>È prevista l’elaborazione di documentazione e attività di ricerca, validata dal docente coordinatore del laboratorio. </a:t>
            </a:r>
          </a:p>
          <a:p>
            <a:pPr algn="just"/>
            <a:r>
              <a:rPr lang="it-IT" sz="1400" dirty="0">
                <a:effectLst/>
              </a:rPr>
              <a:t>Tale documentazione è inserita dal docente neoassunto nel </a:t>
            </a:r>
            <a:r>
              <a:rPr lang="it-IT" sz="1400" b="1" dirty="0">
                <a:solidFill>
                  <a:srgbClr val="00B050"/>
                </a:solidFill>
                <a:effectLst/>
              </a:rPr>
              <a:t>portfolio professionale</a:t>
            </a:r>
            <a:r>
              <a:rPr lang="it-IT" sz="1400" dirty="0">
                <a:effectLst/>
              </a:rPr>
              <a:t> di cui all’articolo 11.</a:t>
            </a:r>
          </a:p>
          <a:p>
            <a:r>
              <a:rPr lang="it-IT" sz="1400" dirty="0"/>
              <a:t>Le attività formative saranno svolte con metodologie laboratoriali fortemente </a:t>
            </a:r>
            <a:r>
              <a:rPr lang="it-IT" sz="1400" dirty="0">
                <a:solidFill>
                  <a:schemeClr val="accent6">
                    <a:lumMod val="75000"/>
                  </a:schemeClr>
                </a:solidFill>
              </a:rPr>
              <a:t>personalizzate</a:t>
            </a:r>
            <a:r>
              <a:rPr lang="it-IT" sz="1400" dirty="0"/>
              <a:t>, quali scambi professionali, ricerca-azione, rielaborazione e produzione di sequenze didattiche. </a:t>
            </a:r>
            <a:r>
              <a:rPr lang="it-IT" sz="1400" dirty="0">
                <a:effectLst/>
              </a:rPr>
              <a:t> </a:t>
            </a:r>
            <a:br>
              <a:rPr lang="it-IT" dirty="0">
                <a:effectLst/>
                <a:latin typeface="Times New Roman" panose="02020603050405020304" pitchFamily="18" charset="0"/>
              </a:rPr>
            </a:br>
            <a:endParaRPr lang="it-IT" dirty="0"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078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DC649C-7F88-B381-0927-B9A1924D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00423"/>
            <a:ext cx="9493249" cy="1659908"/>
          </a:xfrm>
        </p:spPr>
        <p:txBody>
          <a:bodyPr/>
          <a:lstStyle/>
          <a:p>
            <a:pPr algn="ctr"/>
            <a:r>
              <a:rPr lang="it-IT" dirty="0"/>
              <a:t>Attività didattica 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AC03CEF9-D00D-6F83-939B-1B475FE4A4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2592117"/>
              </p:ext>
            </p:extLst>
          </p:nvPr>
        </p:nvGraphicFramePr>
        <p:xfrm>
          <a:off x="2766082" y="5450287"/>
          <a:ext cx="6210300" cy="12072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210300">
                  <a:extLst>
                    <a:ext uri="{9D8B030D-6E8A-4147-A177-3AD203B41FA5}">
                      <a16:colId xmlns:a16="http://schemas.microsoft.com/office/drawing/2014/main" val="945364533"/>
                    </a:ext>
                  </a:extLst>
                </a:gridCol>
              </a:tblGrid>
              <a:tr h="3060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</a:rPr>
                        <a:t>ATTIVITA’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5947014"/>
                  </a:ext>
                </a:extLst>
              </a:tr>
              <a:tr h="200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</a:rPr>
                        <a:t>Progettazione (3 ore)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168234"/>
                  </a:ext>
                </a:extLst>
              </a:tr>
              <a:tr h="200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</a:rPr>
                        <a:t>Osservazione docente in formazione e prova (4 ore)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224603"/>
                  </a:ext>
                </a:extLst>
              </a:tr>
              <a:tr h="200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</a:rPr>
                        <a:t>Osservazione tutor (4 ore)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4736148"/>
                  </a:ext>
                </a:extLst>
              </a:tr>
              <a:tr h="200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</a:rPr>
                        <a:t>Verifica (1 ora)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246192"/>
                  </a:ext>
                </a:extLst>
              </a:tr>
            </a:tbl>
          </a:graphicData>
        </a:graphic>
      </p:graphicFrame>
      <p:pic>
        <p:nvPicPr>
          <p:cNvPr id="4" name="Immagine2">
            <a:extLst>
              <a:ext uri="{FF2B5EF4-FFF2-40B4-BE49-F238E27FC236}">
                <a16:creationId xmlns:a16="http://schemas.microsoft.com/office/drawing/2014/main" id="{0911F00C-9EB2-749B-9D2A-ECA74864F74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276" y="200423"/>
            <a:ext cx="7421014" cy="9564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F586D33-6431-9D83-12AE-D7A1ABFF98CB}"/>
              </a:ext>
            </a:extLst>
          </p:cNvPr>
          <p:cNvSpPr txBox="1"/>
          <p:nvPr/>
        </p:nvSpPr>
        <p:spPr>
          <a:xfrm>
            <a:off x="63062" y="2080190"/>
            <a:ext cx="1206587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effectLst/>
              </a:rPr>
              <a:t>Art.4 co.3. del DM 226/2022</a:t>
            </a:r>
          </a:p>
          <a:p>
            <a:pPr algn="just"/>
            <a:r>
              <a:rPr lang="it-IT" dirty="0">
                <a:effectLst/>
                <a:latin typeface="Times New Roman" panose="02020603050405020304" pitchFamily="18" charset="0"/>
              </a:rPr>
              <a:t> </a:t>
            </a:r>
            <a:r>
              <a:rPr lang="it-IT" sz="1600" dirty="0">
                <a:effectLst/>
              </a:rPr>
              <a:t>Ai fini della verifica </a:t>
            </a:r>
            <a:r>
              <a:rPr lang="it-IT" sz="1600" dirty="0"/>
              <a:t>finale</a:t>
            </a:r>
            <a:r>
              <a:rPr lang="it-IT" sz="1600" dirty="0">
                <a:effectLst/>
              </a:rPr>
              <a:t>, il dirigente scolastico garantisce la disponibilità per il docente in periodo di prova del </a:t>
            </a:r>
            <a:r>
              <a:rPr lang="it-IT" sz="1600" b="1" dirty="0">
                <a:effectLst/>
              </a:rPr>
              <a:t>piano triennale dell'offerta formativa</a:t>
            </a:r>
            <a:r>
              <a:rPr lang="it-IT" sz="1600" dirty="0">
                <a:effectLst/>
              </a:rPr>
              <a:t>, del rapporto di autovalutazione (</a:t>
            </a:r>
            <a:r>
              <a:rPr lang="it-IT" sz="1600" b="1" dirty="0">
                <a:effectLst/>
              </a:rPr>
              <a:t>RAV)</a:t>
            </a:r>
            <a:r>
              <a:rPr lang="it-IT" sz="1600" dirty="0">
                <a:effectLst/>
              </a:rPr>
              <a:t> e della documentazione tecnico-didattica relativa alle classi, ai corsi e agli insegnamenti di sua pertinenza, sulla cui base </a:t>
            </a:r>
            <a:r>
              <a:rPr lang="it-IT" sz="1600" b="1" dirty="0">
                <a:solidFill>
                  <a:srgbClr val="C00000"/>
                </a:solidFill>
                <a:effectLst/>
              </a:rPr>
              <a:t>il docente in periodo di prova redige la propria </a:t>
            </a:r>
            <a:r>
              <a:rPr lang="it-IT" sz="1600" b="1" u="sng" dirty="0">
                <a:solidFill>
                  <a:schemeClr val="accent3"/>
                </a:solidFill>
                <a:effectLst/>
              </a:rPr>
              <a:t>programmazione annuale</a:t>
            </a:r>
            <a:r>
              <a:rPr lang="it-IT" sz="1600" dirty="0">
                <a:effectLst/>
              </a:rPr>
              <a:t>, in cui specifica, condividendoli con il tutor, gli esiti di apprendimento attesi, le metodologie didattiche, le strategie inclusive e di sviluppo dei talenti gli strumenti e i criteri di valutazione, </a:t>
            </a:r>
            <a:r>
              <a:rPr lang="it-IT" sz="1600" b="1" dirty="0">
                <a:effectLst/>
              </a:rPr>
              <a:t>che costituiscono complessivamente gli </a:t>
            </a:r>
            <a:r>
              <a:rPr lang="it-IT" sz="1600" b="1" dirty="0">
                <a:solidFill>
                  <a:srgbClr val="FFFF00"/>
                </a:solidFill>
                <a:effectLst/>
              </a:rPr>
              <a:t>obiettivi dell'azione didattica</a:t>
            </a:r>
            <a:r>
              <a:rPr lang="it-IT" sz="1600" dirty="0">
                <a:effectLst/>
              </a:rPr>
              <a:t>, la cui valutazione è parte integrante della procedura di cui agli articoli 13 e 14. </a:t>
            </a:r>
          </a:p>
          <a:p>
            <a:pPr algn="just"/>
            <a:r>
              <a:rPr lang="it-IT" sz="1600" dirty="0">
                <a:effectLst/>
              </a:rPr>
              <a:t>La </a:t>
            </a:r>
            <a:r>
              <a:rPr lang="it-IT" sz="1600" dirty="0">
                <a:solidFill>
                  <a:srgbClr val="FF0000"/>
                </a:solidFill>
                <a:effectLst/>
              </a:rPr>
              <a:t>programmazione</a:t>
            </a:r>
            <a:r>
              <a:rPr lang="it-IT" sz="1600" dirty="0">
                <a:effectLst/>
              </a:rPr>
              <a:t> è correlata ai traguardi di competenza, ai </a:t>
            </a:r>
            <a:r>
              <a:rPr lang="it-IT" sz="1600" b="1" dirty="0">
                <a:solidFill>
                  <a:schemeClr val="accent6"/>
                </a:solidFill>
                <a:effectLst/>
              </a:rPr>
              <a:t>profili culturali, educativi e professionali</a:t>
            </a:r>
            <a:r>
              <a:rPr lang="it-IT" sz="1600" dirty="0">
                <a:effectLst/>
              </a:rPr>
              <a:t>, ai </a:t>
            </a:r>
            <a:r>
              <a:rPr lang="it-IT" sz="1600" b="1" dirty="0">
                <a:solidFill>
                  <a:srgbClr val="00B0F0"/>
                </a:solidFill>
                <a:effectLst/>
              </a:rPr>
              <a:t>risultati di apprendimento </a:t>
            </a:r>
            <a:r>
              <a:rPr lang="it-IT" sz="1600" dirty="0">
                <a:effectLst/>
              </a:rPr>
              <a:t>e agli </a:t>
            </a:r>
            <a:r>
              <a:rPr lang="it-IT" sz="1600" b="1" dirty="0">
                <a:solidFill>
                  <a:srgbClr val="92D050"/>
                </a:solidFill>
                <a:effectLst/>
              </a:rPr>
              <a:t>obiettivi specifici di apprendimento </a:t>
            </a:r>
            <a:r>
              <a:rPr lang="it-IT" sz="1600" dirty="0">
                <a:effectLst/>
              </a:rPr>
              <a:t>previsti dagli ordinamenti vigenti e al piano dell'offerta formativa. </a:t>
            </a:r>
          </a:p>
        </p:txBody>
      </p:sp>
    </p:spTree>
    <p:extLst>
      <p:ext uri="{BB962C8B-B14F-4D97-AF65-F5344CB8AC3E}">
        <p14:creationId xmlns:p14="http://schemas.microsoft.com/office/powerpoint/2010/main" val="339492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46BC1B-C3C1-5A10-E5A5-D56283924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4"/>
            <a:ext cx="9493249" cy="2062765"/>
          </a:xfrm>
        </p:spPr>
        <p:txBody>
          <a:bodyPr>
            <a:normAutofit fontScale="90000"/>
          </a:bodyPr>
          <a:lstStyle/>
          <a:p>
            <a:pPr algn="ctr"/>
            <a:br>
              <a:rPr lang="it-IT" b="1" i="0" dirty="0">
                <a:effectLst/>
                <a:latin typeface="+mn-lt"/>
              </a:rPr>
            </a:br>
            <a:br>
              <a:rPr lang="it-IT" b="1" i="0" dirty="0">
                <a:effectLst/>
                <a:latin typeface="+mn-lt"/>
              </a:rPr>
            </a:br>
            <a:br>
              <a:rPr lang="it-IT" b="1" i="0" dirty="0">
                <a:effectLst/>
                <a:latin typeface="+mn-lt"/>
              </a:rPr>
            </a:br>
            <a:br>
              <a:rPr lang="it-IT" b="1" i="0" dirty="0">
                <a:effectLst/>
                <a:latin typeface="+mn-lt"/>
              </a:rPr>
            </a:br>
            <a:br>
              <a:rPr lang="it-IT" b="1" i="0" dirty="0">
                <a:effectLst/>
                <a:latin typeface="+mn-lt"/>
              </a:rPr>
            </a:br>
            <a:br>
              <a:rPr lang="it-IT" b="1" i="0" dirty="0">
                <a:effectLst/>
                <a:latin typeface="+mn-lt"/>
              </a:rPr>
            </a:br>
            <a:br>
              <a:rPr lang="it-IT" b="1" i="0" dirty="0">
                <a:effectLst/>
                <a:latin typeface="+mn-lt"/>
              </a:rPr>
            </a:br>
            <a:br>
              <a:rPr lang="it-IT" b="1" i="0" dirty="0">
                <a:effectLst/>
                <a:latin typeface="+mn-lt"/>
              </a:rPr>
            </a:br>
            <a:r>
              <a:rPr lang="it-IT" b="1" i="0" dirty="0">
                <a:effectLst/>
                <a:latin typeface="+mn-lt"/>
              </a:rPr>
              <a:t> Art. 11 Portfolio professionale </a:t>
            </a:r>
            <a:br>
              <a:rPr lang="it-IT" dirty="0">
                <a:effectLst/>
                <a:latin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3FA6C9-C115-F257-B98A-F510F64EB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>
                <a:effectLst/>
              </a:rPr>
              <a:t>1</a:t>
            </a:r>
            <a:r>
              <a:rPr lang="it-IT" dirty="0">
                <a:effectLst/>
                <a:latin typeface="Helvetica" pitchFamily="2" charset="0"/>
              </a:rPr>
              <a:t>. Nel corso del periodo di formazione il docente in periodo di prova cura la predisposizione di un proprio </a:t>
            </a:r>
            <a:r>
              <a:rPr lang="it-IT" b="1" dirty="0">
                <a:solidFill>
                  <a:srgbClr val="C00000"/>
                </a:solidFill>
                <a:effectLst/>
                <a:latin typeface="Helvetica" pitchFamily="2" charset="0"/>
              </a:rPr>
              <a:t>portfolio professionale, </a:t>
            </a:r>
            <a:r>
              <a:rPr lang="it-IT" b="1" dirty="0">
                <a:effectLst/>
                <a:latin typeface="Helvetica" pitchFamily="2" charset="0"/>
              </a:rPr>
              <a:t>in formato </a:t>
            </a:r>
            <a:r>
              <a:rPr lang="it-IT" dirty="0">
                <a:solidFill>
                  <a:srgbClr val="C00000"/>
                </a:solidFill>
                <a:effectLst/>
                <a:latin typeface="Helvetica" pitchFamily="2" charset="0"/>
              </a:rPr>
              <a:t>digitale</a:t>
            </a:r>
            <a:r>
              <a:rPr lang="it-IT" i="1" dirty="0">
                <a:effectLst/>
                <a:latin typeface="Helvetica" pitchFamily="2" charset="0"/>
              </a:rPr>
              <a:t>, che dovrà contenere: </a:t>
            </a:r>
            <a:endParaRPr lang="it-IT" dirty="0">
              <a:effectLst/>
              <a:latin typeface="Helvetica" pitchFamily="2" charset="0"/>
            </a:endParaRPr>
          </a:p>
          <a:p>
            <a:pPr algn="just"/>
            <a:r>
              <a:rPr lang="it-IT" dirty="0">
                <a:effectLst/>
                <a:latin typeface="Helvetica" pitchFamily="2" charset="0"/>
              </a:rPr>
              <a:t>a. uno spazio per la descrizione del proprio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effectLst/>
                <a:latin typeface="Helvetica" pitchFamily="2" charset="0"/>
              </a:rPr>
              <a:t>curriculum professionale</a:t>
            </a:r>
            <a:r>
              <a:rPr lang="it-IT" dirty="0">
                <a:effectLst/>
                <a:latin typeface="Helvetica" pitchFamily="2" charset="0"/>
              </a:rPr>
              <a:t>; </a:t>
            </a:r>
          </a:p>
          <a:p>
            <a:pPr algn="just"/>
            <a:r>
              <a:rPr lang="it-IT" dirty="0">
                <a:effectLst/>
                <a:latin typeface="Helvetica" pitchFamily="2" charset="0"/>
              </a:rPr>
              <a:t>b. l'elaborazione di un </a:t>
            </a:r>
            <a:r>
              <a:rPr lang="it-IT" b="1" dirty="0">
                <a:solidFill>
                  <a:srgbClr val="00B0F0"/>
                </a:solidFill>
                <a:effectLst/>
                <a:latin typeface="Helvetica" pitchFamily="2" charset="0"/>
              </a:rPr>
              <a:t>bilancio di competenze</a:t>
            </a:r>
            <a:r>
              <a:rPr lang="it-IT" dirty="0">
                <a:effectLst/>
                <a:latin typeface="Helvetica" pitchFamily="2" charset="0"/>
              </a:rPr>
              <a:t>, all'inizio del percorso formativo; </a:t>
            </a:r>
          </a:p>
          <a:p>
            <a:pPr algn="just"/>
            <a:r>
              <a:rPr lang="it-IT" dirty="0">
                <a:effectLst/>
                <a:latin typeface="Helvetica" pitchFamily="2" charset="0"/>
              </a:rPr>
              <a:t>c. la documentazione di fasi significative della </a:t>
            </a:r>
            <a:r>
              <a:rPr lang="it-IT" b="1" dirty="0">
                <a:solidFill>
                  <a:srgbClr val="92D050"/>
                </a:solidFill>
                <a:effectLst/>
                <a:latin typeface="Helvetica" pitchFamily="2" charset="0"/>
              </a:rPr>
              <a:t>progettazione didattica</a:t>
            </a:r>
            <a:r>
              <a:rPr lang="it-IT" dirty="0">
                <a:effectLst/>
                <a:latin typeface="Helvetica" pitchFamily="2" charset="0"/>
              </a:rPr>
              <a:t>, delle attività didattiche svolte, delle azioni di verifica intraprese; </a:t>
            </a:r>
          </a:p>
          <a:p>
            <a:pPr algn="just"/>
            <a:r>
              <a:rPr lang="it-IT" dirty="0">
                <a:effectLst/>
                <a:latin typeface="Helvetica" pitchFamily="2" charset="0"/>
              </a:rPr>
              <a:t>d. la realizzazione di un </a:t>
            </a:r>
            <a:r>
              <a:rPr lang="it-IT" b="1" dirty="0">
                <a:solidFill>
                  <a:srgbClr val="FFFF00"/>
                </a:solidFill>
                <a:effectLst/>
                <a:latin typeface="Helvetica" pitchFamily="2" charset="0"/>
              </a:rPr>
              <a:t>bilancio conclusivo </a:t>
            </a:r>
            <a:r>
              <a:rPr lang="it-IT" dirty="0">
                <a:effectLst/>
                <a:latin typeface="Helvetica" pitchFamily="2" charset="0"/>
              </a:rPr>
              <a:t>e la previsione di un piano di sviluppo professionale. </a:t>
            </a:r>
          </a:p>
          <a:p>
            <a:pPr algn="just"/>
            <a:r>
              <a:rPr lang="it-IT" dirty="0">
                <a:effectLst/>
                <a:latin typeface="Helvetica" pitchFamily="2" charset="0"/>
              </a:rPr>
              <a:t>2. Il portfolio professionale assume un preminente significato formativo per la </a:t>
            </a:r>
            <a:r>
              <a:rPr lang="it-IT" b="1" dirty="0">
                <a:effectLst/>
                <a:latin typeface="Helvetica" pitchFamily="2" charset="0"/>
              </a:rPr>
              <a:t>crescita professionale </a:t>
            </a:r>
            <a:r>
              <a:rPr lang="it-IT" dirty="0">
                <a:effectLst/>
                <a:latin typeface="Helvetica" pitchFamily="2" charset="0"/>
              </a:rPr>
              <a:t>permanente di ogni insegnante. </a:t>
            </a:r>
          </a:p>
          <a:p>
            <a:endParaRPr lang="it-IT" dirty="0"/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44BBEF36-AA5C-E814-F990-46C00EBF4B1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766" y="136634"/>
            <a:ext cx="7421014" cy="1040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906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683297-A56F-8DB3-09AA-A17BC46E2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Materiali di supporto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2984E2-E5B9-59FB-7F60-ADC4E6ABD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https://neoassunti.indire.it/2023/toolkit/</a:t>
            </a:r>
            <a:endParaRPr lang="it-IT" dirty="0"/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2EBEDB20-06BB-BFC1-3FA8-452C2330D68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766" y="365125"/>
            <a:ext cx="7421014" cy="10456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00F73AFB-E7BD-C753-4024-1EB353299B24}"/>
              </a:ext>
            </a:extLst>
          </p:cNvPr>
          <p:cNvSpPr txBox="1">
            <a:spLocks/>
          </p:cNvSpPr>
          <p:nvPr/>
        </p:nvSpPr>
        <p:spPr>
          <a:xfrm>
            <a:off x="1219200" y="2370584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9310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FFB7FE-4347-BF10-8C4A-4918229FB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20843"/>
            <a:ext cx="9493249" cy="1342489"/>
          </a:xfrm>
        </p:spPr>
        <p:txBody>
          <a:bodyPr/>
          <a:lstStyle/>
          <a:p>
            <a:pPr algn="ctr"/>
            <a:r>
              <a:rPr lang="it-IT" dirty="0"/>
              <a:t>Il percorso in sintesi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075523-7B26-C9F1-7DB6-0EBAB618B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021206"/>
            <a:ext cx="9493250" cy="4316532"/>
          </a:xfrm>
        </p:spPr>
        <p:txBody>
          <a:bodyPr/>
          <a:lstStyle/>
          <a:p>
            <a:r>
              <a:rPr lang="it-IT" dirty="0"/>
              <a:t>Designazione tutor in Collegio Docenti</a:t>
            </a:r>
          </a:p>
          <a:p>
            <a:r>
              <a:rPr lang="it-IT" dirty="0"/>
              <a:t>Consegna documentazione al docente neoassunto ( PTOF; RAV; </a:t>
            </a:r>
            <a:r>
              <a:rPr lang="it-IT" dirty="0" err="1"/>
              <a:t>Pdm</a:t>
            </a:r>
            <a:r>
              <a:rPr lang="it-IT" dirty="0"/>
              <a:t>)</a:t>
            </a:r>
          </a:p>
          <a:p>
            <a:r>
              <a:rPr lang="it-IT" dirty="0"/>
              <a:t>Bilancio delle competenze iniziali</a:t>
            </a:r>
          </a:p>
          <a:p>
            <a:r>
              <a:rPr lang="it-IT" dirty="0"/>
              <a:t>Patto per lo sviluppo professionale</a:t>
            </a:r>
          </a:p>
          <a:p>
            <a:r>
              <a:rPr lang="it-IT" dirty="0"/>
              <a:t>Attività formative ( 50 ore)</a:t>
            </a:r>
          </a:p>
          <a:p>
            <a:r>
              <a:rPr lang="it-IT" dirty="0"/>
              <a:t>Portfolio professionale</a:t>
            </a:r>
          </a:p>
          <a:p>
            <a:r>
              <a:rPr lang="it-IT" dirty="0"/>
              <a:t>Bilancio competenze finale</a:t>
            </a:r>
          </a:p>
          <a:p>
            <a:r>
              <a:rPr lang="it-IT" dirty="0"/>
              <a:t>Colloquio e test finale innanzi al Comitato di valutazione dei docenti</a:t>
            </a:r>
          </a:p>
          <a:p>
            <a:r>
              <a:rPr lang="it-IT" dirty="0"/>
              <a:t>Espressione parere da parte del Comitato</a:t>
            </a:r>
          </a:p>
          <a:p>
            <a:r>
              <a:rPr lang="it-IT" dirty="0"/>
              <a:t>Valutazione finale da parte del Dirigente scolastico</a:t>
            </a:r>
          </a:p>
          <a:p>
            <a:endParaRPr lang="it-IT" dirty="0"/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35FCE55D-F3B2-921A-8617-DE091D844B3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904" y="162969"/>
            <a:ext cx="7421014" cy="1045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6833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5E366F-805A-7A0B-B8F2-3BDE8B57F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e per finire…</a:t>
            </a:r>
          </a:p>
        </p:txBody>
      </p:sp>
      <p:pic>
        <p:nvPicPr>
          <p:cNvPr id="4" name="Immagine2">
            <a:extLst>
              <a:ext uri="{FF2B5EF4-FFF2-40B4-BE49-F238E27FC236}">
                <a16:creationId xmlns:a16="http://schemas.microsoft.com/office/drawing/2014/main" id="{3739B35F-44E8-ACFF-41E8-1F992EB41FC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904" y="365125"/>
            <a:ext cx="7421014" cy="1045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Se non ti mette alla prova, non ti cambierà.">
            <a:extLst>
              <a:ext uri="{FF2B5EF4-FFF2-40B4-BE49-F238E27FC236}">
                <a16:creationId xmlns:a16="http://schemas.microsoft.com/office/drawing/2014/main" id="{DA9F0E84-629D-EF8D-E8DA-5142695C07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9"/>
          <a:stretch/>
        </p:blipFill>
        <p:spPr bwMode="auto">
          <a:xfrm>
            <a:off x="2192357" y="2082189"/>
            <a:ext cx="7333561" cy="386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38E94B7-A20E-B942-729C-BDAB7FA8E56F}"/>
              </a:ext>
            </a:extLst>
          </p:cNvPr>
          <p:cNvSpPr txBox="1"/>
          <p:nvPr/>
        </p:nvSpPr>
        <p:spPr>
          <a:xfrm>
            <a:off x="7090796" y="6123543"/>
            <a:ext cx="499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Buon lavoro e grazie per l’attenzione!</a:t>
            </a:r>
          </a:p>
        </p:txBody>
      </p:sp>
    </p:spTree>
    <p:extLst>
      <p:ext uri="{BB962C8B-B14F-4D97-AF65-F5344CB8AC3E}">
        <p14:creationId xmlns:p14="http://schemas.microsoft.com/office/powerpoint/2010/main" val="3749489614"/>
      </p:ext>
    </p:extLst>
  </p:cSld>
  <p:clrMapOvr>
    <a:masterClrMapping/>
  </p:clrMapOvr>
</p:sld>
</file>

<file path=ppt/theme/theme1.xml><?xml version="1.0" encoding="utf-8"?>
<a:theme xmlns:a="http://schemas.openxmlformats.org/drawingml/2006/main" name="StreetscapeVTI">
  <a:themeElements>
    <a:clrScheme name="AnalogousFromLightSeedLeftStep">
      <a:dk1>
        <a:srgbClr val="000000"/>
      </a:dk1>
      <a:lt1>
        <a:srgbClr val="FFFFFF"/>
      </a:lt1>
      <a:dk2>
        <a:srgbClr val="3B213A"/>
      </a:dk2>
      <a:lt2>
        <a:srgbClr val="E3E2E8"/>
      </a:lt2>
      <a:accent1>
        <a:srgbClr val="93A94E"/>
      </a:accent1>
      <a:accent2>
        <a:srgbClr val="B6A03C"/>
      </a:accent2>
      <a:accent3>
        <a:srgbClr val="EA8946"/>
      </a:accent3>
      <a:accent4>
        <a:srgbClr val="EB4E4F"/>
      </a:accent4>
      <a:accent5>
        <a:srgbClr val="EE6EA5"/>
      </a:accent5>
      <a:accent6>
        <a:srgbClr val="EB4ED2"/>
      </a:accent6>
      <a:hlink>
        <a:srgbClr val="7A69AE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1531</Words>
  <Application>Microsoft Macintosh PowerPoint</Application>
  <PresentationFormat>Widescreen</PresentationFormat>
  <Paragraphs>126</Paragraphs>
  <Slides>15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2" baseType="lpstr">
      <vt:lpstr>Arial</vt:lpstr>
      <vt:lpstr>Calibri</vt:lpstr>
      <vt:lpstr>Consolas</vt:lpstr>
      <vt:lpstr>Franklin Gothic Heavy</vt:lpstr>
      <vt:lpstr>Helvetica</vt:lpstr>
      <vt:lpstr>Times New Roman</vt:lpstr>
      <vt:lpstr>StreetscapeVTI</vt:lpstr>
      <vt:lpstr>FORMAZIONE NEOASSUNTI 2023/24  AMBITO 3</vt:lpstr>
      <vt:lpstr>Percorso formativo</vt:lpstr>
      <vt:lpstr>Attività dei docenti neoassunti</vt:lpstr>
      <vt:lpstr>Temi</vt:lpstr>
      <vt:lpstr>LA FUNZIONE DOCENTE</vt:lpstr>
      <vt:lpstr>PROFILO PROFESSIONALE</vt:lpstr>
      <vt:lpstr>ASSUNZIONE in RUOLO e NUOVO SISTEMA FORMATIVO </vt:lpstr>
      <vt:lpstr>         Criteri per la verifica degli standard professionali  </vt:lpstr>
      <vt:lpstr>DM 226 dl 16 agosto 2022</vt:lpstr>
      <vt:lpstr>Art. 8 «Laboratori formativi» (12 ore)  Ambito 3</vt:lpstr>
      <vt:lpstr>Attività didattica </vt:lpstr>
      <vt:lpstr>         Art. 11 Portfolio professionale  </vt:lpstr>
      <vt:lpstr>Materiali di supporto</vt:lpstr>
      <vt:lpstr>Il percorso in sintesi</vt:lpstr>
      <vt:lpstr>e per finire…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simona saggese</dc:creator>
  <cp:lastModifiedBy>simona saggese</cp:lastModifiedBy>
  <cp:revision>7</cp:revision>
  <dcterms:created xsi:type="dcterms:W3CDTF">2023-01-25T11:50:53Z</dcterms:created>
  <dcterms:modified xsi:type="dcterms:W3CDTF">2024-01-15T12:30:02Z</dcterms:modified>
</cp:coreProperties>
</file>