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70" r:id="rId8"/>
    <p:sldId id="271" r:id="rId9"/>
    <p:sldId id="272" r:id="rId10"/>
    <p:sldId id="273" r:id="rId11"/>
    <p:sldId id="274" r:id="rId12"/>
    <p:sldId id="275" r:id="rId1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9" autoAdjust="0"/>
    <p:restoredTop sz="94607" autoAdjust="0"/>
  </p:normalViewPr>
  <p:slideViewPr>
    <p:cSldViewPr>
      <p:cViewPr varScale="1">
        <p:scale>
          <a:sx n="72" d="100"/>
          <a:sy n="72" d="100"/>
        </p:scale>
        <p:origin x="101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Titolo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cxnSp>
        <p:nvCxnSpPr>
          <p:cNvPr id="8" name="Connettore 1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e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Segnaposto data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09B15-3BB7-4D30-9C48-15E3690D5C60}" type="datetimeFigureOut">
              <a:rPr lang="it-IT" smtClean="0"/>
              <a:pPr/>
              <a:t>04/12/2021</a:t>
            </a:fld>
            <a:endParaRPr lang="it-IT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F3AFA12-E9FA-4C78-A7EE-ED8E9D5FAE5D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2C09B15-3BB7-4D30-9C48-15E3690D5C60}" type="datetimeFigureOut">
              <a:rPr lang="it-IT" smtClean="0"/>
              <a:pPr/>
              <a:t>04/12/2021</a:t>
            </a:fld>
            <a:endParaRPr lang="it-IT"/>
          </a:p>
        </p:txBody>
      </p:sp>
      <p:sp>
        <p:nvSpPr>
          <p:cNvPr id="15" name="Segnaposto numero diapositiva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6F3AFA12-E9FA-4C78-A7EE-ED8E9D5FAE5D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6" name="Segnaposto piè di pagina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7" name="Titolo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09B15-3BB7-4D30-9C48-15E3690D5C60}" type="datetimeFigureOut">
              <a:rPr lang="it-IT" smtClean="0"/>
              <a:pPr/>
              <a:t>04/12/2021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FA12-E9FA-4C78-A7EE-ED8E9D5FAE5D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cxnSp>
        <p:nvCxnSpPr>
          <p:cNvPr id="7" name="Connettore 1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09B15-3BB7-4D30-9C48-15E3690D5C60}" type="datetimeFigureOut">
              <a:rPr lang="it-IT" smtClean="0"/>
              <a:pPr/>
              <a:t>04/12/2021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FA12-E9FA-4C78-A7EE-ED8E9D5FAE5D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FA12-E9FA-4C78-A7EE-ED8E9D5FAE5D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09B15-3BB7-4D30-9C48-15E3690D5C60}" type="datetimeFigureOut">
              <a:rPr lang="it-IT" smtClean="0"/>
              <a:pPr/>
              <a:t>04/12/2021</a:t>
            </a:fld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32" name="Segnaposto contenuto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34" name="Segnaposto contenuto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cxnSp>
        <p:nvCxnSpPr>
          <p:cNvPr id="10" name="Connettore 1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09B15-3BB7-4D30-9C48-15E3690D5C60}" type="datetimeFigureOut">
              <a:rPr lang="it-IT" smtClean="0"/>
              <a:pPr/>
              <a:t>04/12/2021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FA12-E9FA-4C78-A7EE-ED8E9D5FAE5D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09B15-3BB7-4D30-9C48-15E3690D5C60}" type="datetimeFigureOut">
              <a:rPr lang="it-IT" smtClean="0"/>
              <a:pPr/>
              <a:t>04/12/2021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FA12-E9FA-4C78-A7EE-ED8E9D5FAE5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egnaposto contenuto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31" name="Titolo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2C09B15-3BB7-4D30-9C48-15E3690D5C60}" type="datetimeFigureOut">
              <a:rPr lang="it-IT" smtClean="0"/>
              <a:pPr/>
              <a:t>04/12/2021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F3AFA12-E9FA-4C78-A7EE-ED8E9D5FAE5D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09B15-3BB7-4D30-9C48-15E3690D5C60}" type="datetimeFigureOut">
              <a:rPr lang="it-IT" smtClean="0"/>
              <a:pPr/>
              <a:t>04/12/2021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F3AFA12-E9FA-4C78-A7EE-ED8E9D5FAE5D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09B15-3BB7-4D30-9C48-15E3690D5C60}" type="datetimeFigureOut">
              <a:rPr lang="it-IT" smtClean="0"/>
              <a:pPr/>
              <a:t>04/12/2021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FA12-E9FA-4C78-A7EE-ED8E9D5FAE5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09B15-3BB7-4D30-9C48-15E3690D5C60}" type="datetimeFigureOut">
              <a:rPr lang="it-IT" smtClean="0"/>
              <a:pPr/>
              <a:t>04/12/2021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FA12-E9FA-4C78-A7EE-ED8E9D5FAE5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4" name="Segnaposto data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2C09B15-3BB7-4D30-9C48-15E3690D5C60}" type="datetimeFigureOut">
              <a:rPr lang="it-IT" smtClean="0"/>
              <a:pPr/>
              <a:t>04/12/2021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6F3AFA12-E9FA-4C78-A7EE-ED8E9D5FAE5D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5" name="Segnaposto titolo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11560" y="404664"/>
            <a:ext cx="7999040" cy="4824536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</a:rPr>
              <a:t>Un approccio alle STEM: il </a:t>
            </a:r>
            <a:r>
              <a:rPr lang="it-IT" sz="4000" b="1" dirty="0" err="1">
                <a:solidFill>
                  <a:srgbClr val="FF0000"/>
                </a:solidFill>
              </a:rPr>
              <a:t>Tinkering</a:t>
            </a:r>
            <a:endParaRPr lang="it-IT" sz="4000" b="1" dirty="0" smtClean="0">
              <a:solidFill>
                <a:srgbClr val="FF0000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9" y="1700808"/>
            <a:ext cx="7200800" cy="42134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611560" y="14288"/>
            <a:ext cx="7918450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it-IT" sz="4000" b="1" dirty="0">
                <a:solidFill>
                  <a:srgbClr val="FF0000"/>
                </a:solidFill>
              </a:rPr>
              <a:t>Il cambiamento degli ambienti educativi a livello internazionale ha moltiplicato gli approcci innovativi all’educazione e, in particolare, alle STEM. Uno di questi è il </a:t>
            </a:r>
            <a:r>
              <a:rPr lang="it-IT" sz="4000" b="1" dirty="0" err="1">
                <a:solidFill>
                  <a:srgbClr val="FF0000"/>
                </a:solidFill>
              </a:rPr>
              <a:t>Tinkering</a:t>
            </a:r>
            <a:r>
              <a:rPr lang="it-IT" sz="4000" b="1" dirty="0">
                <a:solidFill>
                  <a:srgbClr val="FF0000"/>
                </a:solidFill>
              </a:rPr>
              <a:t> menzionato dal PIANO NAZIONALE SCUOLA DIGITALE come uno strumento importante per lo sviluppo delle competenze del 21° secolo</a:t>
            </a:r>
            <a:r>
              <a:rPr lang="it-IT" sz="2000" b="1" dirty="0"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11560" y="1412776"/>
            <a:ext cx="7999040" cy="3816424"/>
          </a:xfrm>
        </p:spPr>
        <p:txBody>
          <a:bodyPr>
            <a:normAutofit fontScale="85000" lnSpcReduction="20000"/>
          </a:bodyPr>
          <a:lstStyle/>
          <a:p>
            <a:endParaRPr lang="it-IT" dirty="0" smtClean="0"/>
          </a:p>
          <a:p>
            <a:r>
              <a:rPr lang="it-IT" dirty="0" smtClean="0"/>
              <a:t> </a:t>
            </a:r>
          </a:p>
          <a:p>
            <a:pPr algn="just"/>
            <a:r>
              <a:rPr lang="it-IT" sz="3500" dirty="0" smtClean="0">
                <a:solidFill>
                  <a:schemeClr val="tx2">
                    <a:lumMod val="50000"/>
                  </a:schemeClr>
                </a:solidFill>
              </a:rPr>
              <a:t>Il </a:t>
            </a:r>
            <a:r>
              <a:rPr lang="it-IT" sz="3500" dirty="0" err="1" smtClean="0">
                <a:solidFill>
                  <a:schemeClr val="tx2">
                    <a:lumMod val="50000"/>
                  </a:schemeClr>
                </a:solidFill>
              </a:rPr>
              <a:t>tinkering</a:t>
            </a:r>
            <a:r>
              <a:rPr lang="it-IT" sz="3500" dirty="0" smtClean="0">
                <a:solidFill>
                  <a:schemeClr val="tx2">
                    <a:lumMod val="50000"/>
                  </a:schemeClr>
                </a:solidFill>
              </a:rPr>
              <a:t> nasce all’</a:t>
            </a:r>
            <a:r>
              <a:rPr lang="it-IT" sz="3500" dirty="0" err="1" smtClean="0">
                <a:solidFill>
                  <a:schemeClr val="tx2">
                    <a:lumMod val="50000"/>
                  </a:schemeClr>
                </a:solidFill>
              </a:rPr>
              <a:t>Exploratorium</a:t>
            </a:r>
            <a:r>
              <a:rPr lang="it-IT" sz="3500" dirty="0" smtClean="0">
                <a:solidFill>
                  <a:schemeClr val="tx2">
                    <a:lumMod val="50000"/>
                  </a:schemeClr>
                </a:solidFill>
              </a:rPr>
              <a:t> di San Francisco sulla base delle esperienze e delle ricerche svolte dal </a:t>
            </a:r>
            <a:r>
              <a:rPr lang="it-IT" sz="3500" dirty="0">
                <a:solidFill>
                  <a:schemeClr val="tx2">
                    <a:lumMod val="50000"/>
                  </a:schemeClr>
                </a:solidFill>
              </a:rPr>
              <a:t>M.I.T. di Boston. Il nome deriva dall’inglese “To </a:t>
            </a:r>
            <a:r>
              <a:rPr lang="it-IT" sz="3500" dirty="0" err="1">
                <a:solidFill>
                  <a:schemeClr val="tx2">
                    <a:lumMod val="50000"/>
                  </a:schemeClr>
                </a:solidFill>
              </a:rPr>
              <a:t>tinker</a:t>
            </a:r>
            <a:r>
              <a:rPr lang="it-IT" sz="3500" dirty="0">
                <a:solidFill>
                  <a:schemeClr val="tx2">
                    <a:lumMod val="50000"/>
                  </a:schemeClr>
                </a:solidFill>
              </a:rPr>
              <a:t>”, che significa “armeggiare”, “provare ad aggiustare”, lo scopo è insegnare a “pensare con le mani” e ad apprendere sperimentando con strumenti e materiali</a:t>
            </a:r>
            <a:r>
              <a:rPr lang="it-IT" sz="3200" dirty="0"/>
              <a:t>.</a:t>
            </a:r>
            <a:endParaRPr lang="it-IT" sz="3200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14991" y="764704"/>
            <a:ext cx="7999040" cy="3816424"/>
          </a:xfrm>
        </p:spPr>
        <p:txBody>
          <a:bodyPr>
            <a:normAutofit/>
          </a:bodyPr>
          <a:lstStyle/>
          <a:p>
            <a:pPr algn="just"/>
            <a:r>
              <a:rPr lang="it-IT" sz="2400" b="1" u="sng" dirty="0">
                <a:solidFill>
                  <a:schemeClr val="tx2">
                    <a:lumMod val="50000"/>
                  </a:schemeClr>
                </a:solidFill>
              </a:rPr>
              <a:t>Questo approccio permette agli studenti di sperimentare ed esplorare in modo creativo le loro conoscenze al fine di trovare una soluzione originale ad un problema. </a:t>
            </a:r>
            <a:endParaRPr lang="it-IT" sz="2400" b="1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/>
            <a:r>
              <a:rPr lang="it-IT" sz="2400" b="1" u="sng" dirty="0" smtClean="0">
                <a:solidFill>
                  <a:schemeClr val="tx2">
                    <a:lumMod val="50000"/>
                  </a:schemeClr>
                </a:solidFill>
              </a:rPr>
              <a:t>La </a:t>
            </a:r>
            <a:r>
              <a:rPr lang="it-IT" sz="2400" b="1" u="sng" dirty="0">
                <a:solidFill>
                  <a:schemeClr val="tx2">
                    <a:lumMod val="50000"/>
                  </a:schemeClr>
                </a:solidFill>
              </a:rPr>
              <a:t>cosa interessante è che il compito non è percepito come imposto dall’esterno ma come proprio e saranno gli alunni stessi che troveranno la “loro” soluzione in modo graduale.</a:t>
            </a:r>
            <a:endParaRPr lang="it-IT" sz="2400" b="1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it-IT" u="sng" dirty="0">
              <a:solidFill>
                <a:schemeClr val="tx2">
                  <a:lumMod val="75000"/>
                </a:schemeClr>
              </a:solidFill>
            </a:endParaRPr>
          </a:p>
          <a:p>
            <a:endParaRPr lang="it-IT" u="sng" dirty="0" smtClean="0"/>
          </a:p>
        </p:txBody>
      </p:sp>
      <p:pic>
        <p:nvPicPr>
          <p:cNvPr id="6" name="Immagine 5" descr="foto6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823377">
            <a:off x="798621" y="4604601"/>
            <a:ext cx="3629025" cy="1257300"/>
          </a:xfrm>
          <a:prstGeom prst="rect">
            <a:avLst/>
          </a:prstGeom>
        </p:spPr>
      </p:pic>
      <p:pic>
        <p:nvPicPr>
          <p:cNvPr id="7" name="Immagine 6" descr="foto5.jf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959710">
            <a:off x="5705202" y="4361713"/>
            <a:ext cx="2619375" cy="1743075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11560" y="1772816"/>
            <a:ext cx="8134672" cy="1800200"/>
          </a:xfrm>
        </p:spPr>
        <p:txBody>
          <a:bodyPr>
            <a:noAutofit/>
          </a:bodyPr>
          <a:lstStyle/>
          <a:p>
            <a:pPr algn="just"/>
            <a:r>
              <a:rPr lang="it-IT" sz="4000" dirty="0">
                <a:solidFill>
                  <a:schemeClr val="tx2">
                    <a:lumMod val="75000"/>
                  </a:schemeClr>
                </a:solidFill>
              </a:rPr>
              <a:t>Fare </a:t>
            </a:r>
            <a:r>
              <a:rPr lang="it-IT" sz="4000" dirty="0" err="1">
                <a:solidFill>
                  <a:schemeClr val="tx2">
                    <a:lumMod val="75000"/>
                  </a:schemeClr>
                </a:solidFill>
              </a:rPr>
              <a:t>tinkering</a:t>
            </a:r>
            <a:r>
              <a:rPr lang="it-IT" sz="4000" dirty="0">
                <a:solidFill>
                  <a:schemeClr val="tx2">
                    <a:lumMod val="75000"/>
                  </a:schemeClr>
                </a:solidFill>
              </a:rPr>
              <a:t> significa, quindi, essere in grado di trasformare una fase iniziale di esplorazione in un’attività finalizzata, proprio come accade nel </a:t>
            </a:r>
            <a:r>
              <a:rPr lang="it-IT" sz="4000" dirty="0" err="1">
                <a:solidFill>
                  <a:schemeClr val="tx2">
                    <a:lumMod val="75000"/>
                  </a:schemeClr>
                </a:solidFill>
              </a:rPr>
              <a:t>Coding</a:t>
            </a:r>
            <a:r>
              <a:rPr lang="it-IT" sz="4000" dirty="0">
                <a:solidFill>
                  <a:schemeClr val="tx2">
                    <a:lumMod val="75000"/>
                  </a:schemeClr>
                </a:solidFill>
              </a:rPr>
              <a:t> o nella Robotica educativa.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912" y="3861048"/>
            <a:ext cx="4448175" cy="237626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1916832"/>
            <a:ext cx="8134672" cy="2232248"/>
          </a:xfrm>
        </p:spPr>
        <p:txBody>
          <a:bodyPr>
            <a:normAutofit fontScale="90000"/>
          </a:bodyPr>
          <a:lstStyle/>
          <a:p>
            <a:r>
              <a:rPr lang="it-IT" sz="4000" b="1" dirty="0">
                <a:solidFill>
                  <a:srgbClr val="FF0000"/>
                </a:solidFill>
              </a:rPr>
              <a:t>Come si costruisce un’attività di </a:t>
            </a:r>
            <a:r>
              <a:rPr lang="it-IT" sz="4000" b="1" dirty="0" err="1">
                <a:solidFill>
                  <a:srgbClr val="FF0000"/>
                </a:solidFill>
              </a:rPr>
              <a:t>Tinkering</a:t>
            </a:r>
            <a:r>
              <a:rPr lang="it-IT" sz="4000" b="1" dirty="0">
                <a:solidFill>
                  <a:srgbClr val="FF0000"/>
                </a:solidFill>
              </a:rPr>
              <a:t>?</a:t>
            </a:r>
            <a:r>
              <a:rPr lang="it-IT" sz="4000" b="1" dirty="0" smtClean="0">
                <a:solidFill>
                  <a:srgbClr val="FF0000"/>
                </a:solidFill>
              </a:rPr>
              <a:t/>
            </a:r>
            <a:br>
              <a:rPr lang="it-IT" sz="4000" b="1" dirty="0" smtClean="0">
                <a:solidFill>
                  <a:srgbClr val="FF0000"/>
                </a:solidFill>
              </a:rPr>
            </a:br>
            <a:r>
              <a:rPr lang="it-IT" sz="4000" b="1" dirty="0" smtClean="0">
                <a:solidFill>
                  <a:srgbClr val="FF0000"/>
                </a:solidFill>
              </a:rPr>
              <a:t/>
            </a:r>
            <a:br>
              <a:rPr lang="it-IT" sz="4000" b="1" dirty="0" smtClean="0">
                <a:solidFill>
                  <a:srgbClr val="FF0000"/>
                </a:solidFill>
              </a:rPr>
            </a:br>
            <a:r>
              <a:rPr lang="it-IT" sz="4000" dirty="0" smtClean="0"/>
              <a:t/>
            </a:r>
            <a:br>
              <a:rPr lang="it-IT" sz="4000" dirty="0" smtClean="0"/>
            </a:br>
            <a:r>
              <a:rPr lang="it-IT" sz="2000" dirty="0" smtClean="0"/>
              <a:t/>
            </a:r>
            <a:br>
              <a:rPr lang="it-IT" sz="2000" dirty="0" smtClean="0"/>
            </a:br>
            <a:endParaRPr lang="it-IT" sz="2000" b="1" dirty="0">
              <a:solidFill>
                <a:srgbClr val="FFC000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708" y="2996952"/>
            <a:ext cx="6696744" cy="26828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632848" cy="2808312"/>
          </a:xfrm>
        </p:spPr>
        <p:txBody>
          <a:bodyPr>
            <a:normAutofit fontScale="90000"/>
          </a:bodyPr>
          <a:lstStyle/>
          <a:p>
            <a:pPr algn="just"/>
            <a:r>
              <a:rPr lang="it-IT" sz="2800" dirty="0" smtClean="0"/>
              <a:t/>
            </a:r>
            <a:br>
              <a:rPr lang="it-IT" sz="2800" dirty="0" smtClean="0"/>
            </a:br>
            <a:r>
              <a:rPr lang="it-IT" sz="3100" b="1" dirty="0">
                <a:solidFill>
                  <a:schemeClr val="tx2">
                    <a:lumMod val="75000"/>
                  </a:schemeClr>
                </a:solidFill>
              </a:rPr>
              <a:t>Il focus delle attività di </a:t>
            </a:r>
            <a:r>
              <a:rPr lang="it-IT" sz="3100" b="1" dirty="0" err="1">
                <a:solidFill>
                  <a:schemeClr val="tx2">
                    <a:lumMod val="75000"/>
                  </a:schemeClr>
                </a:solidFill>
              </a:rPr>
              <a:t>Tinkering</a:t>
            </a:r>
            <a:r>
              <a:rPr lang="it-IT" sz="3100" b="1" dirty="0">
                <a:solidFill>
                  <a:schemeClr val="tx2">
                    <a:lumMod val="75000"/>
                  </a:schemeClr>
                </a:solidFill>
              </a:rPr>
              <a:t> è “il viaggio” e non “la meta”. </a:t>
            </a:r>
            <a:r>
              <a:rPr lang="it-IT" sz="3100" b="1" dirty="0" smtClean="0">
                <a:solidFill>
                  <a:schemeClr val="tx2">
                    <a:lumMod val="75000"/>
                  </a:schemeClr>
                </a:solidFill>
              </a:rPr>
              <a:t>Ciò </a:t>
            </a:r>
            <a:r>
              <a:rPr lang="it-IT" sz="3100" b="1" dirty="0">
                <a:solidFill>
                  <a:schemeClr val="tx2">
                    <a:lumMod val="75000"/>
                  </a:schemeClr>
                </a:solidFill>
              </a:rPr>
              <a:t>che conta davvero sono le esperienze vissute dagli alunni nel corso delle attività, anche quando queste non portano a produrre qualcosa di concreto.</a:t>
            </a:r>
            <a:r>
              <a:rPr lang="it-IT" sz="31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it-IT" sz="31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it-IT" sz="31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it-IT" sz="3100" b="1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it-IT" sz="31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482" name="AutoShape 2" descr="Il dramma di una riqualificazione energetica sbagliata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0484" name="AutoShape 4" descr="Il dramma di una riqualificazione energetica sbagliata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5" name="Rettangolo 14"/>
          <p:cNvSpPr/>
          <p:nvPr/>
        </p:nvSpPr>
        <p:spPr>
          <a:xfrm>
            <a:off x="3635896" y="5589240"/>
            <a:ext cx="40324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          </a:t>
            </a:r>
            <a:endParaRPr lang="it-IT" sz="2000" dirty="0">
              <a:solidFill>
                <a:srgbClr val="FF0000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4067944" y="4869160"/>
            <a:ext cx="35283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i="1" dirty="0" smtClean="0"/>
              <a:t>                                      </a:t>
            </a:r>
            <a:endParaRPr lang="it-IT" sz="2400" b="1" i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2636912"/>
            <a:ext cx="7632848" cy="2808312"/>
          </a:xfrm>
        </p:spPr>
        <p:txBody>
          <a:bodyPr>
            <a:normAutofit/>
          </a:bodyPr>
          <a:lstStyle/>
          <a:p>
            <a:r>
              <a:rPr lang="it-IT" sz="2700" b="1" dirty="0" smtClean="0"/>
              <a:t/>
            </a:r>
            <a:br>
              <a:rPr lang="it-IT" sz="2700" b="1" dirty="0" smtClean="0"/>
            </a:br>
            <a:r>
              <a:rPr lang="it-IT" sz="2400" b="1" dirty="0" smtClean="0"/>
              <a:t>                                               </a:t>
            </a:r>
            <a:r>
              <a:rPr lang="it-IT" sz="2700" b="1" dirty="0" smtClean="0">
                <a:solidFill>
                  <a:srgbClr val="FF0000"/>
                </a:solidFill>
              </a:rPr>
              <a:t/>
            </a:r>
            <a:br>
              <a:rPr lang="it-IT" sz="2700" b="1" dirty="0" smtClean="0">
                <a:solidFill>
                  <a:srgbClr val="FF0000"/>
                </a:solidFill>
              </a:rPr>
            </a:br>
            <a:r>
              <a:rPr lang="it-IT" sz="2800" b="1" dirty="0" smtClean="0">
                <a:solidFill>
                  <a:srgbClr val="0070C0"/>
                </a:solidFill>
              </a:rPr>
              <a:t/>
            </a:r>
            <a:br>
              <a:rPr lang="it-IT" sz="2800" b="1" dirty="0" smtClean="0">
                <a:solidFill>
                  <a:srgbClr val="0070C0"/>
                </a:solidFill>
              </a:rPr>
            </a:br>
            <a:endParaRPr lang="it-IT" sz="2000" b="1" dirty="0">
              <a:solidFill>
                <a:srgbClr val="0070C0"/>
              </a:solidFill>
            </a:endParaRPr>
          </a:p>
        </p:txBody>
      </p:sp>
      <p:sp>
        <p:nvSpPr>
          <p:cNvPr id="20482" name="AutoShape 2" descr="Il dramma di una riqualificazione energetica sbagliata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0484" name="AutoShape 4" descr="Il dramma di una riqualificazione energetica sbagliata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5" name="Rettangolo 14"/>
          <p:cNvSpPr/>
          <p:nvPr/>
        </p:nvSpPr>
        <p:spPr>
          <a:xfrm>
            <a:off x="3635896" y="5589240"/>
            <a:ext cx="40324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          </a:t>
            </a:r>
            <a:endParaRPr lang="it-IT" sz="2000" dirty="0">
              <a:solidFill>
                <a:srgbClr val="FF0000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4067944" y="4869160"/>
            <a:ext cx="35283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i="1" dirty="0" smtClean="0"/>
              <a:t>                                      </a:t>
            </a:r>
            <a:endParaRPr lang="it-IT" sz="2400" b="1" i="1" dirty="0">
              <a:solidFill>
                <a:srgbClr val="00B0F0"/>
              </a:solidFill>
            </a:endParaRPr>
          </a:p>
        </p:txBody>
      </p:sp>
      <p:pic>
        <p:nvPicPr>
          <p:cNvPr id="17" name="Immagine 16" descr="download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60232" y="804708"/>
            <a:ext cx="2098551" cy="1787655"/>
          </a:xfrm>
          <a:prstGeom prst="rect">
            <a:avLst/>
          </a:prstGeom>
        </p:spPr>
      </p:pic>
      <p:pic>
        <p:nvPicPr>
          <p:cNvPr id="22" name="Immagine 21" descr="acciaio-elettrico-800x4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0452" y="4280476"/>
            <a:ext cx="2592288" cy="147124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457200" y="553403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it-IT" dirty="0">
                <a:solidFill>
                  <a:schemeClr val="tx2">
                    <a:lumMod val="75000"/>
                  </a:schemeClr>
                </a:solidFill>
              </a:rPr>
              <a:t>Nel </a:t>
            </a:r>
            <a:r>
              <a:rPr lang="it-IT" dirty="0" err="1">
                <a:solidFill>
                  <a:schemeClr val="tx2">
                    <a:lumMod val="75000"/>
                  </a:schemeClr>
                </a:solidFill>
              </a:rPr>
              <a:t>Tinkering</a:t>
            </a:r>
            <a:r>
              <a:rPr lang="it-IT" dirty="0">
                <a:solidFill>
                  <a:schemeClr val="tx2">
                    <a:lumMod val="75000"/>
                  </a:schemeClr>
                </a:solidFill>
              </a:rPr>
              <a:t> si mettono le “mani in pasta” per creare qualcosa di nuovo con i materiali che si hanno a disposizione, non sono richiesti specifici kit di montaggio ma si utilizzano materiali di recupero o a basso costo (motorini elettrici normali o a vibrazione, led, batterie). Per l’assemblaggio dei materiali si usano nastro biadesivo, colla a caldo, nastro isolante, fermacampioni, mollette, clip…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052" y="3962035"/>
            <a:ext cx="4448175" cy="2088869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2636912"/>
            <a:ext cx="7632848" cy="2808312"/>
          </a:xfrm>
        </p:spPr>
        <p:txBody>
          <a:bodyPr>
            <a:normAutofit/>
          </a:bodyPr>
          <a:lstStyle/>
          <a:p>
            <a:r>
              <a:rPr lang="it-IT" sz="2700" b="1" dirty="0" smtClean="0"/>
              <a:t/>
            </a:r>
            <a:br>
              <a:rPr lang="it-IT" sz="2700" b="1" dirty="0" smtClean="0"/>
            </a:br>
            <a:r>
              <a:rPr lang="it-IT" sz="2400" b="1" dirty="0" smtClean="0"/>
              <a:t>                                               </a:t>
            </a:r>
            <a:r>
              <a:rPr lang="it-IT" sz="2700" b="1" dirty="0" smtClean="0">
                <a:solidFill>
                  <a:srgbClr val="FF0000"/>
                </a:solidFill>
              </a:rPr>
              <a:t/>
            </a:r>
            <a:br>
              <a:rPr lang="it-IT" sz="2700" b="1" dirty="0" smtClean="0">
                <a:solidFill>
                  <a:srgbClr val="FF0000"/>
                </a:solidFill>
              </a:rPr>
            </a:br>
            <a:r>
              <a:rPr lang="it-IT" sz="2800" b="1" dirty="0" smtClean="0">
                <a:solidFill>
                  <a:srgbClr val="0070C0"/>
                </a:solidFill>
              </a:rPr>
              <a:t/>
            </a:r>
            <a:br>
              <a:rPr lang="it-IT" sz="2800" b="1" dirty="0" smtClean="0">
                <a:solidFill>
                  <a:srgbClr val="0070C0"/>
                </a:solidFill>
              </a:rPr>
            </a:br>
            <a:endParaRPr lang="it-IT" sz="2000" b="1" dirty="0">
              <a:solidFill>
                <a:srgbClr val="0070C0"/>
              </a:solidFill>
            </a:endParaRPr>
          </a:p>
        </p:txBody>
      </p:sp>
      <p:sp>
        <p:nvSpPr>
          <p:cNvPr id="20482" name="AutoShape 2" descr="Il dramma di una riqualificazione energetica sbagliata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0484" name="AutoShape 4" descr="Il dramma di una riqualificazione energetica sbagliata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5" name="Rettangolo 14"/>
          <p:cNvSpPr/>
          <p:nvPr/>
        </p:nvSpPr>
        <p:spPr>
          <a:xfrm>
            <a:off x="3635896" y="5589240"/>
            <a:ext cx="40324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          </a:t>
            </a:r>
            <a:endParaRPr lang="it-IT" sz="2000" dirty="0">
              <a:solidFill>
                <a:srgbClr val="FF0000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4067944" y="4869160"/>
            <a:ext cx="35283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i="1" dirty="0" smtClean="0"/>
              <a:t>                                      </a:t>
            </a:r>
            <a:endParaRPr lang="it-IT" sz="2400" b="1" i="1" dirty="0">
              <a:solidFill>
                <a:srgbClr val="00B0F0"/>
              </a:solidFill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683568" y="965726"/>
            <a:ext cx="74888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b="1" dirty="0">
                <a:solidFill>
                  <a:schemeClr val="tx2">
                    <a:lumMod val="75000"/>
                  </a:schemeClr>
                </a:solidFill>
              </a:rPr>
              <a:t>Al contrario della Robotica, con le attività di </a:t>
            </a:r>
            <a:r>
              <a:rPr lang="it-IT" sz="2400" b="1" dirty="0" err="1">
                <a:solidFill>
                  <a:schemeClr val="tx2">
                    <a:lumMod val="75000"/>
                  </a:schemeClr>
                </a:solidFill>
              </a:rPr>
              <a:t>Tinkering</a:t>
            </a:r>
            <a:r>
              <a:rPr lang="it-IT" sz="2400" b="1" dirty="0">
                <a:solidFill>
                  <a:schemeClr val="tx2">
                    <a:lumMod val="75000"/>
                  </a:schemeClr>
                </a:solidFill>
              </a:rPr>
              <a:t> si costruiscono oggetti che, pur non essendo programmabili, interagiscono con l’ambiente circostante sfruttando le loro caratteristiche e, in caso occorrano conoscenze minime di elettronica, si acquisiranno direttamente nel </a:t>
            </a:r>
            <a:r>
              <a:rPr lang="it-IT" sz="2400" b="1" dirty="0" smtClean="0">
                <a:solidFill>
                  <a:schemeClr val="tx2">
                    <a:lumMod val="75000"/>
                  </a:schemeClr>
                </a:solidFill>
              </a:rPr>
              <a:t>fare.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2636912"/>
            <a:ext cx="7632848" cy="2808312"/>
          </a:xfrm>
        </p:spPr>
        <p:txBody>
          <a:bodyPr>
            <a:normAutofit/>
          </a:bodyPr>
          <a:lstStyle/>
          <a:p>
            <a:r>
              <a:rPr lang="it-IT" sz="2700" b="1" dirty="0" smtClean="0"/>
              <a:t/>
            </a:r>
            <a:br>
              <a:rPr lang="it-IT" sz="2700" b="1" dirty="0" smtClean="0"/>
            </a:br>
            <a:r>
              <a:rPr lang="it-IT" sz="2400" b="1" dirty="0" smtClean="0"/>
              <a:t>                                               </a:t>
            </a:r>
            <a:r>
              <a:rPr lang="it-IT" sz="2700" b="1" dirty="0" smtClean="0">
                <a:solidFill>
                  <a:srgbClr val="FF0000"/>
                </a:solidFill>
              </a:rPr>
              <a:t/>
            </a:r>
            <a:br>
              <a:rPr lang="it-IT" sz="2700" b="1" dirty="0" smtClean="0">
                <a:solidFill>
                  <a:srgbClr val="FF0000"/>
                </a:solidFill>
              </a:rPr>
            </a:br>
            <a:r>
              <a:rPr lang="it-IT" sz="2800" b="1" dirty="0" smtClean="0">
                <a:solidFill>
                  <a:srgbClr val="0070C0"/>
                </a:solidFill>
              </a:rPr>
              <a:t/>
            </a:r>
            <a:br>
              <a:rPr lang="it-IT" sz="2800" b="1" dirty="0" smtClean="0">
                <a:solidFill>
                  <a:srgbClr val="0070C0"/>
                </a:solidFill>
              </a:rPr>
            </a:br>
            <a:endParaRPr lang="it-IT" sz="2000" b="1" dirty="0">
              <a:solidFill>
                <a:srgbClr val="0070C0"/>
              </a:solidFill>
            </a:endParaRPr>
          </a:p>
        </p:txBody>
      </p:sp>
      <p:sp>
        <p:nvSpPr>
          <p:cNvPr id="20482" name="AutoShape 2" descr="Il dramma di una riqualificazione energetica sbagliata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0484" name="AutoShape 4" descr="Il dramma di una riqualificazione energetica sbagliata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5" name="Rettangolo 14"/>
          <p:cNvSpPr/>
          <p:nvPr/>
        </p:nvSpPr>
        <p:spPr>
          <a:xfrm>
            <a:off x="3635896" y="5589240"/>
            <a:ext cx="40324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          </a:t>
            </a:r>
            <a:endParaRPr lang="it-IT" sz="2000" dirty="0">
              <a:solidFill>
                <a:srgbClr val="FF0000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4067944" y="4869160"/>
            <a:ext cx="35283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i="1" dirty="0" smtClean="0"/>
              <a:t>                                      </a:t>
            </a:r>
            <a:endParaRPr lang="it-IT" sz="2400" b="1" i="1" dirty="0">
              <a:solidFill>
                <a:srgbClr val="00B0F0"/>
              </a:solidFill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2782144" y="476672"/>
            <a:ext cx="384157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>
                <a:solidFill>
                  <a:schemeClr val="tx2">
                    <a:lumMod val="75000"/>
                  </a:schemeClr>
                </a:solidFill>
              </a:rPr>
              <a:t>Alcuni esempi di attività sono: costruire oggetti che volano, girano, disegnano, si illuminano; smontare e reinventare apparati tecnologici; creare meccanismi e sistemi che funzionano; riusare cose e materiali per nuovi scopi; cambiare le idee e le proprie conoscenze a partire dall’esperienza diretta e costruirne di nuove su quelle precedenti; intraprendere un progetto personale</a:t>
            </a:r>
            <a:r>
              <a:rPr lang="it-IT" dirty="0"/>
              <a:t>.</a:t>
            </a:r>
          </a:p>
        </p:txBody>
      </p:sp>
      <p:pic>
        <p:nvPicPr>
          <p:cNvPr id="14" name="Immagine 13" descr="carta isol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37708" y="4869160"/>
            <a:ext cx="2505075" cy="1828800"/>
          </a:xfrm>
          <a:prstGeom prst="rect">
            <a:avLst/>
          </a:prstGeom>
        </p:spPr>
      </p:pic>
      <p:pic>
        <p:nvPicPr>
          <p:cNvPr id="17" name="Immagine 16" descr="carta motor.jf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7" y="188640"/>
            <a:ext cx="2160240" cy="1618095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2636912"/>
            <a:ext cx="7632848" cy="2808312"/>
          </a:xfrm>
        </p:spPr>
        <p:txBody>
          <a:bodyPr>
            <a:normAutofit/>
          </a:bodyPr>
          <a:lstStyle/>
          <a:p>
            <a:r>
              <a:rPr lang="it-IT" sz="2700" b="1" dirty="0" smtClean="0"/>
              <a:t/>
            </a:r>
            <a:br>
              <a:rPr lang="it-IT" sz="2700" b="1" dirty="0" smtClean="0"/>
            </a:br>
            <a:r>
              <a:rPr lang="it-IT" sz="2400" b="1" dirty="0" smtClean="0"/>
              <a:t>                                               </a:t>
            </a:r>
            <a:r>
              <a:rPr lang="it-IT" sz="2700" b="1" dirty="0" smtClean="0">
                <a:solidFill>
                  <a:srgbClr val="FF0000"/>
                </a:solidFill>
              </a:rPr>
              <a:t/>
            </a:r>
            <a:br>
              <a:rPr lang="it-IT" sz="2700" b="1" dirty="0" smtClean="0">
                <a:solidFill>
                  <a:srgbClr val="FF0000"/>
                </a:solidFill>
              </a:rPr>
            </a:br>
            <a:r>
              <a:rPr lang="it-IT" sz="2800" b="1" dirty="0" smtClean="0">
                <a:solidFill>
                  <a:srgbClr val="0070C0"/>
                </a:solidFill>
              </a:rPr>
              <a:t/>
            </a:r>
            <a:br>
              <a:rPr lang="it-IT" sz="2800" b="1" dirty="0" smtClean="0">
                <a:solidFill>
                  <a:srgbClr val="0070C0"/>
                </a:solidFill>
              </a:rPr>
            </a:br>
            <a:endParaRPr lang="it-IT" sz="2000" b="1" dirty="0">
              <a:solidFill>
                <a:srgbClr val="0070C0"/>
              </a:solidFill>
            </a:endParaRPr>
          </a:p>
        </p:txBody>
      </p:sp>
      <p:sp>
        <p:nvSpPr>
          <p:cNvPr id="20482" name="AutoShape 2" descr="Il dramma di una riqualificazione energetica sbagliata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0484" name="AutoShape 4" descr="Il dramma di una riqualificazione energetica sbagliata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5" name="Rettangolo 14"/>
          <p:cNvSpPr/>
          <p:nvPr/>
        </p:nvSpPr>
        <p:spPr>
          <a:xfrm>
            <a:off x="3635896" y="5589240"/>
            <a:ext cx="40324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          </a:t>
            </a:r>
            <a:endParaRPr lang="it-IT" sz="2000" dirty="0">
              <a:solidFill>
                <a:srgbClr val="FF0000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4067944" y="4869160"/>
            <a:ext cx="35283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i="1" dirty="0" smtClean="0"/>
              <a:t>                                      </a:t>
            </a:r>
            <a:endParaRPr lang="it-IT" sz="2400" b="1" i="1" dirty="0">
              <a:solidFill>
                <a:srgbClr val="00B0F0"/>
              </a:solidFill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2051720" y="1916832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460375" y="651753"/>
            <a:ext cx="800323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800" b="1" dirty="0">
                <a:solidFill>
                  <a:schemeClr val="tx2">
                    <a:lumMod val="75000"/>
                  </a:schemeClr>
                </a:solidFill>
              </a:rPr>
              <a:t>Importante per tutte queste attività è che l’alunno possa esplorare e sperimentare in modo facile e con un feedback immediato così che mantenga alta la curiosità e l’interesse. Non ci sono scadenze e soluzioni imposte dato che spesso i problemi hanno più di una soluzione, compito dell’insegnante è guidare gli studenti verso la scoperta delle proprie conoscenze, dei propri errori e delle possibili soluzioni creative.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2636912"/>
            <a:ext cx="7632848" cy="2808312"/>
          </a:xfrm>
        </p:spPr>
        <p:txBody>
          <a:bodyPr>
            <a:normAutofit/>
          </a:bodyPr>
          <a:lstStyle/>
          <a:p>
            <a:r>
              <a:rPr lang="it-IT" sz="2700" b="1" dirty="0" smtClean="0"/>
              <a:t/>
            </a:r>
            <a:br>
              <a:rPr lang="it-IT" sz="2700" b="1" dirty="0" smtClean="0"/>
            </a:br>
            <a:r>
              <a:rPr lang="it-IT" sz="2400" b="1" dirty="0" smtClean="0"/>
              <a:t>                                               </a:t>
            </a:r>
            <a:r>
              <a:rPr lang="it-IT" sz="2700" b="1" dirty="0" smtClean="0">
                <a:solidFill>
                  <a:srgbClr val="FF0000"/>
                </a:solidFill>
              </a:rPr>
              <a:t/>
            </a:r>
            <a:br>
              <a:rPr lang="it-IT" sz="2700" b="1" dirty="0" smtClean="0">
                <a:solidFill>
                  <a:srgbClr val="FF0000"/>
                </a:solidFill>
              </a:rPr>
            </a:br>
            <a:r>
              <a:rPr lang="it-IT" sz="2800" b="1" dirty="0" smtClean="0">
                <a:solidFill>
                  <a:srgbClr val="0070C0"/>
                </a:solidFill>
              </a:rPr>
              <a:t/>
            </a:r>
            <a:br>
              <a:rPr lang="it-IT" sz="2800" b="1" dirty="0" smtClean="0">
                <a:solidFill>
                  <a:srgbClr val="0070C0"/>
                </a:solidFill>
              </a:rPr>
            </a:br>
            <a:endParaRPr lang="it-IT" sz="2000" b="1" dirty="0">
              <a:solidFill>
                <a:srgbClr val="0070C0"/>
              </a:solidFill>
            </a:endParaRPr>
          </a:p>
        </p:txBody>
      </p:sp>
      <p:sp>
        <p:nvSpPr>
          <p:cNvPr id="20482" name="AutoShape 2" descr="Il dramma di una riqualificazione energetica sbagliata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0484" name="AutoShape 4" descr="Il dramma di una riqualificazione energetica sbagliata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5" name="Rettangolo 14"/>
          <p:cNvSpPr/>
          <p:nvPr/>
        </p:nvSpPr>
        <p:spPr>
          <a:xfrm>
            <a:off x="3635896" y="5589240"/>
            <a:ext cx="40324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         </a:t>
            </a:r>
            <a:endParaRPr lang="it-IT" sz="2000" dirty="0">
              <a:solidFill>
                <a:srgbClr val="FF0000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4932040" y="5091157"/>
            <a:ext cx="26642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i="1" dirty="0" smtClean="0"/>
              <a:t>                                      </a:t>
            </a:r>
            <a:r>
              <a:rPr lang="it-IT" sz="2400" i="1" dirty="0" err="1" smtClean="0"/>
              <a:t>Prof.Biagio</a:t>
            </a:r>
            <a:r>
              <a:rPr lang="it-IT" sz="2400" i="1" dirty="0" smtClean="0"/>
              <a:t> Trotta</a:t>
            </a:r>
            <a:endParaRPr lang="it-IT" sz="2400" b="1" i="1" dirty="0">
              <a:solidFill>
                <a:srgbClr val="00B0F0"/>
              </a:solidFill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2051720" y="1916832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4" name="Sottotitolo 3"/>
          <p:cNvSpPr>
            <a:spLocks noGrp="1"/>
          </p:cNvSpPr>
          <p:nvPr>
            <p:ph type="subTitle" idx="1"/>
          </p:nvPr>
        </p:nvSpPr>
        <p:spPr>
          <a:xfrm>
            <a:off x="307975" y="1493912"/>
            <a:ext cx="8305800" cy="1143000"/>
          </a:xfrm>
        </p:spPr>
        <p:txBody>
          <a:bodyPr/>
          <a:lstStyle/>
          <a:p>
            <a:r>
              <a:rPr lang="it-IT" sz="2800" b="1" u="sng" dirty="0">
                <a:solidFill>
                  <a:schemeClr val="tx2">
                    <a:lumMod val="75000"/>
                  </a:schemeClr>
                </a:solidFill>
              </a:rPr>
              <a:t>In sintesi, grazie al </a:t>
            </a:r>
            <a:r>
              <a:rPr lang="it-IT" sz="2800" b="1" u="sng" dirty="0" err="1">
                <a:solidFill>
                  <a:schemeClr val="tx2">
                    <a:lumMod val="75000"/>
                  </a:schemeClr>
                </a:solidFill>
              </a:rPr>
              <a:t>Tinkering</a:t>
            </a:r>
            <a:r>
              <a:rPr lang="it-IT" sz="2800" b="1" u="sng" dirty="0">
                <a:solidFill>
                  <a:schemeClr val="tx2">
                    <a:lumMod val="75000"/>
                  </a:schemeClr>
                </a:solidFill>
              </a:rPr>
              <a:t> si possono sviluppare alcune soft </a:t>
            </a:r>
            <a:r>
              <a:rPr lang="it-IT" sz="2800" b="1" u="sng" dirty="0" err="1">
                <a:solidFill>
                  <a:schemeClr val="tx2">
                    <a:lumMod val="75000"/>
                  </a:schemeClr>
                </a:solidFill>
              </a:rPr>
              <a:t>skills</a:t>
            </a:r>
            <a:r>
              <a:rPr lang="it-IT" sz="2800" b="1" u="sng" dirty="0">
                <a:solidFill>
                  <a:schemeClr val="tx2">
                    <a:lumMod val="75000"/>
                  </a:schemeClr>
                </a:solidFill>
              </a:rPr>
              <a:t> importanti per il futuro dei nostri studenti come il pensiero computazionale e il </a:t>
            </a:r>
            <a:r>
              <a:rPr lang="it-IT" sz="2800" b="1" u="sng" dirty="0" err="1">
                <a:solidFill>
                  <a:schemeClr val="tx2">
                    <a:lumMod val="75000"/>
                  </a:schemeClr>
                </a:solidFill>
              </a:rPr>
              <a:t>problem</a:t>
            </a:r>
            <a:r>
              <a:rPr lang="it-IT" sz="2800" b="1" u="sng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it-IT" sz="2800" b="1" u="sng" dirty="0" err="1">
                <a:solidFill>
                  <a:schemeClr val="tx2">
                    <a:lumMod val="75000"/>
                  </a:schemeClr>
                </a:solidFill>
              </a:rPr>
              <a:t>solving</a:t>
            </a:r>
            <a:r>
              <a:rPr lang="it-IT" sz="2800" b="1" u="sng" dirty="0">
                <a:solidFill>
                  <a:schemeClr val="tx2">
                    <a:lumMod val="75000"/>
                  </a:schemeClr>
                </a:solidFill>
              </a:rPr>
              <a:t>; la comunicazione e l’empatia; la collaborazione e il lavoro di gruppo; l’</a:t>
            </a:r>
            <a:r>
              <a:rPr lang="it-IT" sz="2800" b="1" u="sng" dirty="0" err="1">
                <a:solidFill>
                  <a:schemeClr val="tx2">
                    <a:lumMod val="75000"/>
                  </a:schemeClr>
                </a:solidFill>
              </a:rPr>
              <a:t>inclusività</a:t>
            </a:r>
            <a:r>
              <a:rPr lang="it-IT" sz="2800" b="1" u="sng" dirty="0">
                <a:solidFill>
                  <a:schemeClr val="tx2">
                    <a:lumMod val="75000"/>
                  </a:schemeClr>
                </a:solidFill>
              </a:rPr>
              <a:t> e l’autostima.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ta">
  <a:themeElements>
    <a:clrScheme name="Carta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arta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arta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3236</TotalTime>
  <Words>520</Words>
  <Application>Microsoft Office PowerPoint</Application>
  <PresentationFormat>Presentazione su schermo (4:3)</PresentationFormat>
  <Paragraphs>42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5" baseType="lpstr">
      <vt:lpstr>Constantia</vt:lpstr>
      <vt:lpstr>Wingdings 2</vt:lpstr>
      <vt:lpstr>Carta</vt:lpstr>
      <vt:lpstr>Presentazione standard di PowerPoint</vt:lpstr>
      <vt:lpstr>Il cambiamento degli ambienti educativi a livello internazionale ha moltiplicato gli approcci innovativi all’educazione e, in particolare, alle STEM. Uno di questi è il Tinkering menzionato dal PIANO NAZIONALE SCUOLA DIGITALE come uno strumento importante per lo sviluppo delle competenze del 21° secolo.</vt:lpstr>
      <vt:lpstr>Presentazione standard di PowerPoint</vt:lpstr>
      <vt:lpstr>Presentazione standard di PowerPoint</vt:lpstr>
      <vt:lpstr>Fare tinkering significa, quindi, essere in grado di trasformare una fase iniziale di esplorazione in un’attività finalizzata, proprio come accade nel Coding o nella Robotica educativa.</vt:lpstr>
      <vt:lpstr>Come si costruisce un’attività di Tinkering?    </vt:lpstr>
      <vt:lpstr> Il focus delle attività di Tinkering è “il viaggio” e non “la meta”. Ciò che conta davvero sono le esperienze vissute dagli alunni nel corso delle attività, anche quando queste non portano a produrre qualcosa di concreto.  </vt:lpstr>
      <vt:lpstr>                                                  </vt:lpstr>
      <vt:lpstr>                                                  </vt:lpstr>
      <vt:lpstr>                                                  </vt:lpstr>
      <vt:lpstr>                                                  </vt:lpstr>
      <vt:lpstr>                                           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INTRODUZIONE ALLA DIAGNOSTICA DI MACCHINE E AZIONAMENTI ELETTRICI</dc:title>
  <dc:creator>Utente Windows</dc:creator>
  <cp:lastModifiedBy>Biagio</cp:lastModifiedBy>
  <cp:revision>27</cp:revision>
  <dcterms:created xsi:type="dcterms:W3CDTF">2020-03-30T10:05:07Z</dcterms:created>
  <dcterms:modified xsi:type="dcterms:W3CDTF">2021-12-04T12:16:42Z</dcterms:modified>
</cp:coreProperties>
</file>