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2" r:id="rId15"/>
    <p:sldId id="271" r:id="rId16"/>
    <p:sldId id="274" r:id="rId17"/>
    <p:sldId id="268" r:id="rId18"/>
    <p:sldId id="273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  <p:sldId id="283" r:id="rId28"/>
    <p:sldId id="284" r:id="rId29"/>
    <p:sldId id="285" r:id="rId30"/>
    <p:sldId id="287" r:id="rId31"/>
    <p:sldId id="288" r:id="rId32"/>
    <p:sldId id="286" r:id="rId3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>
      <p:cViewPr varScale="1">
        <p:scale>
          <a:sx n="68" d="100"/>
          <a:sy n="68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FC6E92-CFE5-4301-A9D0-46C8F0D09E59}" type="datetimeFigureOut">
              <a:rPr lang="it-IT" smtClean="0"/>
              <a:pPr/>
              <a:t>24/10/2020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8FAC2B-973C-4858-AC5D-46655D4FD64F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robotiko.it/robotica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hyperlink" Target="https://www.robotiko.it/robotica-umanoid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kuka-robotics.com/italy/it/company/group/milestones/1973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kuka-robotics.com/italy/it/company/group/milestones/1973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robotiko.it/robot-umanoide/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robotiko.it/isaac-asimov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iko.it/social-robot/" TargetMode="External"/><Relationship Id="rId7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hyperlink" Target="https://www.robotiko.it/robot-per-anziani/" TargetMode="External"/><Relationship Id="rId4" Type="http://schemas.openxmlformats.org/officeDocument/2006/relationships/hyperlink" Target="https://www.robotiko.it/robot-badanti-kompai-alzheime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iko.it/robotica/" TargetMode="External"/><Relationship Id="rId2" Type="http://schemas.openxmlformats.org/officeDocument/2006/relationships/hyperlink" Target="https://www.robotiko.it/robot-significato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iko.it/robot-umanoide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hyperlink" Target="https://www.robotiko.it/aziende-di-robotica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iko.it/robotica/" TargetMode="External"/><Relationship Id="rId2" Type="http://schemas.openxmlformats.org/officeDocument/2006/relationships/hyperlink" Target="https://www.robotiko.it/robo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7851648" cy="1828800"/>
          </a:xfrm>
        </p:spPr>
        <p:txBody>
          <a:bodyPr>
            <a:normAutofit fontScale="90000"/>
          </a:bodyPr>
          <a:lstStyle/>
          <a:p>
            <a:pPr fontAlgn="base"/>
            <a:r>
              <a:rPr lang="it-IT" dirty="0" smtClean="0"/>
              <a:t>Robot antropomorfo, cos’è e perché si ispira all’uomo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0" y="3645024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Un </a:t>
            </a:r>
            <a:r>
              <a:rPr lang="it-IT" b="1" dirty="0"/>
              <a:t>robot antropomorfo </a:t>
            </a:r>
            <a:r>
              <a:rPr lang="it-IT" dirty="0"/>
              <a:t>è un automa capace di riprodurre alcune caratteristiche dell’uomo, di imitarne tratti distintivi come l’aspetto, i movimenti, persino le abilità percettive.</a:t>
            </a:r>
          </a:p>
        </p:txBody>
      </p:sp>
      <p:pic>
        <p:nvPicPr>
          <p:cNvPr id="7" name="Immagine 6" descr="download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 descr="images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437112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0" y="5877272"/>
            <a:ext cx="2627784" cy="64807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3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Prof.</a:t>
            </a:r>
            <a:r>
              <a:rPr kumimoji="0" lang="it-IT" sz="53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D’Onofrio Vito</a:t>
            </a: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7851648" cy="1828800"/>
          </a:xfrm>
        </p:spPr>
        <p:txBody>
          <a:bodyPr>
            <a:normAutofit fontScale="90000"/>
          </a:bodyPr>
          <a:lstStyle/>
          <a:p>
            <a:pPr fontAlgn="base"/>
            <a:r>
              <a:rPr lang="it-IT" dirty="0" smtClean="0"/>
              <a:t>Robot antropomorfo, cos’è e perché si ispira all’uomo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0" y="3645024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Un </a:t>
            </a:r>
            <a:r>
              <a:rPr lang="it-IT" b="1" dirty="0"/>
              <a:t>robot antropomorfo </a:t>
            </a:r>
            <a:r>
              <a:rPr lang="it-IT" dirty="0"/>
              <a:t>è un automa capace di riprodurre alcune caratteristiche dell’uomo, di imitarne tratti distintivi come l’aspetto, i movimenti, persino le abilità percettive.</a:t>
            </a:r>
          </a:p>
        </p:txBody>
      </p:sp>
      <p:pic>
        <p:nvPicPr>
          <p:cNvPr id="7" name="Immagine 6" descr="download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 descr="images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4437112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2564904"/>
            <a:ext cx="5256584" cy="720080"/>
          </a:xfrm>
        </p:spPr>
        <p:txBody>
          <a:bodyPr>
            <a:normAutofit/>
          </a:bodyPr>
          <a:lstStyle/>
          <a:p>
            <a:pPr fontAlgn="base"/>
            <a:r>
              <a:rPr lang="it-IT" sz="3600" b="0" dirty="0" smtClean="0">
                <a:solidFill>
                  <a:srgbClr val="FFC000"/>
                </a:solidFill>
              </a:rPr>
              <a:t>la robotica industriale</a:t>
            </a:r>
            <a:r>
              <a:rPr lang="it-IT" sz="3600" b="0" dirty="0" smtClean="0"/>
              <a:t> 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67544" y="162880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Quando parliamo di </a:t>
            </a:r>
            <a:r>
              <a:rPr lang="it-IT" b="1" dirty="0"/>
              <a:t>robot antropomorfi</a:t>
            </a:r>
            <a:r>
              <a:rPr lang="it-IT" dirty="0"/>
              <a:t>, infatti, ci riferiamo allo stesso tempo a due diverse branche della </a:t>
            </a:r>
            <a:r>
              <a:rPr lang="it-IT" b="1" u="sng" dirty="0">
                <a:hlinkClick r:id="rId2"/>
              </a:rPr>
              <a:t>robotica</a:t>
            </a:r>
            <a:r>
              <a:rPr lang="it-IT" dirty="0"/>
              <a:t>:</a:t>
            </a:r>
          </a:p>
        </p:txBody>
      </p:sp>
      <p:pic>
        <p:nvPicPr>
          <p:cNvPr id="10" name="Immagine 9" descr="images (1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2502187"/>
            <a:ext cx="3089523" cy="1993241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4211960" y="5085184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e la </a:t>
            </a:r>
            <a:r>
              <a:rPr lang="it-IT" sz="2800" b="1" dirty="0">
                <a:hlinkClick r:id="rId4"/>
              </a:rPr>
              <a:t>robotica umanoide</a:t>
            </a:r>
            <a:endParaRPr lang="it-IT" sz="2800" dirty="0"/>
          </a:p>
        </p:txBody>
      </p:sp>
      <p:pic>
        <p:nvPicPr>
          <p:cNvPr id="12" name="Immagine 11" descr="download (1)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7624" y="4509120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26064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>
                <a:solidFill>
                  <a:srgbClr val="FFFF00"/>
                </a:solidFill>
              </a:rPr>
              <a:t>Robot antropomorfo, cos’è e perché si ispira all’uomo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79512" y="1268760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In ciascuno di questi due ambiti il </a:t>
            </a:r>
            <a:r>
              <a:rPr lang="it-IT" b="1" dirty="0"/>
              <a:t>robot antropomorfo</a:t>
            </a:r>
            <a:r>
              <a:rPr lang="it-IT" dirty="0"/>
              <a:t> viene progettato e sviluppato per adempiere a una sola “missione”: aiutare l’uomo, semplificargli la vita.</a:t>
            </a:r>
          </a:p>
        </p:txBody>
      </p:sp>
      <p:pic>
        <p:nvPicPr>
          <p:cNvPr id="4" name="Immagine 3" descr="images (3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25709">
            <a:off x="683568" y="2852936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 descr="download (2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2564904"/>
            <a:ext cx="2914650" cy="157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 descr="download (3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41157">
            <a:off x="3419872" y="4365104"/>
            <a:ext cx="20955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11560" y="260648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Robot antropomorfo, qualche cenno storico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51520" y="1196752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 </a:t>
            </a:r>
            <a:r>
              <a:rPr lang="it-IT" b="1" dirty="0" smtClean="0"/>
              <a:t>robot antropomorfo</a:t>
            </a:r>
            <a:r>
              <a:rPr lang="it-IT" dirty="0" smtClean="0"/>
              <a:t> debutta in campo industriale all’inizio degli anni Settanta con l’obiettivo di sostituire l’uomo in alcuni passaggi della catena di montaggio che prevedono lo svolgimento di attività usuranti e pericolose.</a:t>
            </a:r>
            <a:endParaRPr lang="it-IT" dirty="0"/>
          </a:p>
        </p:txBody>
      </p:sp>
      <p:pic>
        <p:nvPicPr>
          <p:cNvPr id="6" name="Immagine 5" descr="download (4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340768"/>
            <a:ext cx="2657475" cy="1724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323528" y="3789040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primo </a:t>
            </a:r>
            <a:r>
              <a:rPr lang="it-IT" b="1" dirty="0" smtClean="0"/>
              <a:t>robot antropomorfo</a:t>
            </a:r>
            <a:r>
              <a:rPr lang="it-IT" dirty="0" smtClean="0"/>
              <a:t> a essere impiegato in una fabbrica viene realizzato nel 1973 dall’azienda svedese </a:t>
            </a:r>
            <a:r>
              <a:rPr lang="it-IT" dirty="0" err="1" smtClean="0"/>
              <a:t>Asea</a:t>
            </a:r>
            <a:r>
              <a:rPr lang="it-IT" dirty="0" smtClean="0"/>
              <a:t>: si chiama IRB 6 e di “umano” ha il braccio – flessibile, completamente elettrico e comandato da un microprocessore – che utilizza per la lucidatura di tubi in acciaio.</a:t>
            </a:r>
            <a:endParaRPr lang="it-IT" dirty="0"/>
          </a:p>
        </p:txBody>
      </p:sp>
      <p:pic>
        <p:nvPicPr>
          <p:cNvPr id="8" name="Immagine 7" descr="images (4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933056"/>
            <a:ext cx="3236050" cy="242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71600" y="18864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>
                <a:solidFill>
                  <a:srgbClr val="FFC000"/>
                </a:solidFill>
              </a:rPr>
              <a:t>Robot antropomorfo, qualche cenno storico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7544" y="1268760"/>
            <a:ext cx="4932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Nello stesso anno, la compagnia tedesca </a:t>
            </a:r>
            <a:r>
              <a:rPr lang="it-IT" dirty="0" err="1" smtClean="0"/>
              <a:t>Kuka</a:t>
            </a:r>
            <a:r>
              <a:rPr lang="it-IT" dirty="0" smtClean="0"/>
              <a:t> costruisce </a:t>
            </a:r>
            <a:r>
              <a:rPr lang="it-IT" b="1" u="sng" dirty="0" err="1" smtClean="0">
                <a:hlinkClick r:id="rId2"/>
              </a:rPr>
              <a:t>Famulus</a:t>
            </a:r>
            <a:r>
              <a:rPr lang="it-IT" b="1" dirty="0" smtClean="0"/>
              <a:t>, </a:t>
            </a:r>
            <a:r>
              <a:rPr lang="it-IT" dirty="0" smtClean="0"/>
              <a:t>il primo braccio robotico con 6 assi elettromeccanici.</a:t>
            </a:r>
            <a:endParaRPr lang="it-IT" dirty="0"/>
          </a:p>
        </p:txBody>
      </p:sp>
      <p:pic>
        <p:nvPicPr>
          <p:cNvPr id="6" name="Immagine 5" descr="download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42875">
            <a:off x="5652120" y="1124744"/>
            <a:ext cx="3139916" cy="2351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395536" y="3573016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Curiosamente, sempre nel 1973, dall’altra parte del mondo anche la robotica umanoide compie i suoi primi passi, grazie a un team di ricercatori della </a:t>
            </a:r>
            <a:r>
              <a:rPr lang="it-IT" dirty="0" err="1" smtClean="0"/>
              <a:t>Waseda</a:t>
            </a:r>
            <a:r>
              <a:rPr lang="it-IT" dirty="0" smtClean="0"/>
              <a:t> </a:t>
            </a:r>
            <a:r>
              <a:rPr lang="it-IT" dirty="0" err="1" smtClean="0"/>
              <a:t>University</a:t>
            </a:r>
            <a:r>
              <a:rPr lang="it-IT" dirty="0" smtClean="0"/>
              <a:t> di Tokyo che sviluppa Wabot-1</a:t>
            </a:r>
            <a:endParaRPr lang="it-IT" dirty="0"/>
          </a:p>
        </p:txBody>
      </p:sp>
      <p:pic>
        <p:nvPicPr>
          <p:cNvPr id="8" name="Immagine 7" descr="download (5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65994">
            <a:off x="5292080" y="4437112"/>
            <a:ext cx="2990081" cy="2270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71600" y="18864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>
                <a:solidFill>
                  <a:srgbClr val="FFC000"/>
                </a:solidFill>
              </a:rPr>
              <a:t>Robot antropomorfo, qualche cenno storico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7544" y="1268760"/>
            <a:ext cx="4932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Nello stesso anno, la compagnia tedesca </a:t>
            </a:r>
            <a:r>
              <a:rPr lang="it-IT" dirty="0" err="1" smtClean="0"/>
              <a:t>Kuka</a:t>
            </a:r>
            <a:r>
              <a:rPr lang="it-IT" dirty="0" smtClean="0"/>
              <a:t> costruisce </a:t>
            </a:r>
            <a:r>
              <a:rPr lang="it-IT" b="1" u="sng" dirty="0" err="1" smtClean="0">
                <a:hlinkClick r:id="rId2"/>
              </a:rPr>
              <a:t>Famulus</a:t>
            </a:r>
            <a:r>
              <a:rPr lang="it-IT" b="1" dirty="0" smtClean="0"/>
              <a:t>, </a:t>
            </a:r>
            <a:r>
              <a:rPr lang="it-IT" dirty="0" smtClean="0"/>
              <a:t>il primo braccio robotico con 6 assi elettromeccanici.</a:t>
            </a:r>
            <a:endParaRPr lang="it-IT" dirty="0"/>
          </a:p>
        </p:txBody>
      </p:sp>
      <p:pic>
        <p:nvPicPr>
          <p:cNvPr id="6" name="Immagine 5" descr="download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42875">
            <a:off x="5652120" y="1124744"/>
            <a:ext cx="3139916" cy="2351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395536" y="2852936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Curiosamente, sempre nel 1973, dall’altra parte del mondo anche la robotica umanoide compie i suoi primi passi, grazie a un team di ricercatori della </a:t>
            </a:r>
            <a:r>
              <a:rPr lang="it-IT" dirty="0" err="1" smtClean="0"/>
              <a:t>Waseda</a:t>
            </a:r>
            <a:r>
              <a:rPr lang="it-IT" dirty="0" smtClean="0"/>
              <a:t> </a:t>
            </a:r>
            <a:r>
              <a:rPr lang="it-IT" dirty="0" err="1" smtClean="0"/>
              <a:t>University</a:t>
            </a:r>
            <a:r>
              <a:rPr lang="it-IT" dirty="0" smtClean="0"/>
              <a:t> di Tokyo che sviluppa Wabot-1</a:t>
            </a:r>
            <a:endParaRPr lang="it-IT" dirty="0"/>
          </a:p>
        </p:txBody>
      </p:sp>
      <p:pic>
        <p:nvPicPr>
          <p:cNvPr id="8" name="Immagine 7" descr="download (5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65994">
            <a:off x="1450577" y="4184966"/>
            <a:ext cx="3176182" cy="2411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ttangolo 8"/>
          <p:cNvSpPr/>
          <p:nvPr/>
        </p:nvSpPr>
        <p:spPr>
          <a:xfrm>
            <a:off x="4860032" y="4437112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primo </a:t>
            </a:r>
            <a:r>
              <a:rPr lang="it-IT" b="1" u="sng" dirty="0" smtClean="0">
                <a:hlinkClick r:id="rId5"/>
              </a:rPr>
              <a:t>robot umanoide</a:t>
            </a:r>
            <a:r>
              <a:rPr lang="it-IT" b="1" dirty="0" smtClean="0"/>
              <a:t> </a:t>
            </a:r>
            <a:r>
              <a:rPr lang="it-IT" dirty="0" smtClean="0"/>
              <a:t>dell’era moderna. Dotato di gambe e braccia, Wabot-1 è capace di camminare, trasportare oggetti e interagire con l’uomo, sia pure scambiando solo qualche parola.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71600" y="18864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>
                <a:solidFill>
                  <a:srgbClr val="FFC000"/>
                </a:solidFill>
              </a:rPr>
              <a:t>Robot antropomorfo, qualche cenno storico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27584" y="1124744"/>
            <a:ext cx="691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L’idea di un robot dalle fattezze umane, quasi indistinguibile da un uomo vero, si era già fatta strada nella letteratura con </a:t>
            </a:r>
            <a:r>
              <a:rPr lang="it-IT" b="1" dirty="0" smtClean="0">
                <a:hlinkClick r:id="rId2"/>
              </a:rPr>
              <a:t>Isaac Asimov, il “profeta” della robotica</a:t>
            </a:r>
            <a:r>
              <a:rPr lang="it-IT" dirty="0" smtClean="0"/>
              <a:t>, che nel 1946 aveva pubblicato un racconto di fantascienza (“La prova”), in cui il protagonista è un robot umanoide che aspira a diventare sindaco di New York.</a:t>
            </a:r>
            <a:endParaRPr lang="it-IT" dirty="0"/>
          </a:p>
        </p:txBody>
      </p:sp>
      <p:pic>
        <p:nvPicPr>
          <p:cNvPr id="10" name="Immagine 9" descr="download (7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15742">
            <a:off x="5520299" y="2871886"/>
            <a:ext cx="2423914" cy="323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magine 10" descr="download (6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54523">
            <a:off x="1479567" y="2829854"/>
            <a:ext cx="2079013" cy="3465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55576" y="33265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>
                <a:solidFill>
                  <a:srgbClr val="FFC000"/>
                </a:solidFill>
              </a:rPr>
              <a:t>Robot antropomorfo, caratteristiche e scenari futuri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980728"/>
            <a:ext cx="6300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Com’era prevedibile, dai tempi di IRB 6 a oggi i </a:t>
            </a:r>
            <a:r>
              <a:rPr lang="it-IT" b="1" dirty="0" smtClean="0"/>
              <a:t>robot antropomorfi</a:t>
            </a:r>
            <a:r>
              <a:rPr lang="it-IT" dirty="0" smtClean="0"/>
              <a:t> di tipo industriale si sono evoluti, migliorando sensibilmente le proprie prestazioni. Almeno nella forma, continuano ad essere dei bracci robotici, ma rispetto al passato sono più articolati e versatili, programmabili anche da remoto e capaci di eseguire mansioni diverse.</a:t>
            </a:r>
            <a:endParaRPr lang="it-IT" dirty="0"/>
          </a:p>
        </p:txBody>
      </p:sp>
      <p:pic>
        <p:nvPicPr>
          <p:cNvPr id="6" name="Immagine 5" descr="download (3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124744"/>
            <a:ext cx="20955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0" y="4365104"/>
            <a:ext cx="60841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 </a:t>
            </a:r>
            <a:r>
              <a:rPr lang="it-IT" b="1" dirty="0" smtClean="0"/>
              <a:t>robot antropomorfo</a:t>
            </a:r>
            <a:r>
              <a:rPr lang="it-IT" dirty="0" smtClean="0"/>
              <a:t> trova ora applicazione in diversi comparti produttivi, dal settore automobilistico all’industria elettronica, dove è responsabile di una lunga serie di operazioni – di taglio, saldatura, verniciatura, montaggio di materiali – che porta a termine con velocità e precisione. Un robot sicuro, con un margine di errore praticamente nullo, che sta spingendo all’estremo il processo di automazione industriale.</a:t>
            </a:r>
            <a:endParaRPr lang="it-IT" dirty="0"/>
          </a:p>
        </p:txBody>
      </p:sp>
      <p:pic>
        <p:nvPicPr>
          <p:cNvPr id="8" name="Immagine 7" descr="images (7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708920"/>
            <a:ext cx="2389807" cy="1590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 descr="images (9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4869160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 descr="images (8)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2708920"/>
            <a:ext cx="2432670" cy="1516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404664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Robot antropomorfo, caratteristiche e scenari futuri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196752"/>
            <a:ext cx="5580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Anche la robotica umanoide ha fatto progressi incredibili negli ultimi 40-50 anni. Oggi gli eredi di Wabot-1 sono androidi sofisticati, pensati per aiutarci nella vita di tutti i giorni. Robot sempre più somiglianti all’uomo, di cui riproducono i movimenti e la capacità di adattarsi all’ambiente esterno.</a:t>
            </a:r>
            <a:endParaRPr lang="it-IT" dirty="0"/>
          </a:p>
        </p:txBody>
      </p:sp>
      <p:pic>
        <p:nvPicPr>
          <p:cNvPr id="6" name="Immagine 5" descr="images (2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196752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323528" y="450912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Sono antropomorfi, ad esempio, diversi robot progettati per interagire con gli esseri umani o sostituirsi a loro in determinate situazioni: dai </a:t>
            </a:r>
            <a:r>
              <a:rPr lang="it-IT" b="1" u="sng" dirty="0" smtClean="0">
                <a:hlinkClick r:id="rId3"/>
              </a:rPr>
              <a:t>social robot</a:t>
            </a:r>
            <a:r>
              <a:rPr lang="it-IT" b="1" dirty="0" smtClean="0"/>
              <a:t> </a:t>
            </a:r>
            <a:r>
              <a:rPr lang="it-IT" dirty="0" smtClean="0"/>
              <a:t>ai </a:t>
            </a:r>
            <a:r>
              <a:rPr lang="it-IT" b="1" u="sng" dirty="0" smtClean="0">
                <a:hlinkClick r:id="rId4"/>
              </a:rPr>
              <a:t>robot badanti</a:t>
            </a:r>
            <a:r>
              <a:rPr lang="it-IT" dirty="0" smtClean="0"/>
              <a:t>, </a:t>
            </a:r>
            <a:r>
              <a:rPr lang="it-IT" b="1" u="sng" dirty="0" smtClean="0">
                <a:hlinkClick r:id="rId5"/>
              </a:rPr>
              <a:t>robot per anziani</a:t>
            </a:r>
            <a:r>
              <a:rPr lang="it-IT" dirty="0" smtClean="0"/>
              <a:t>, dai </a:t>
            </a:r>
            <a:r>
              <a:rPr lang="it-IT" b="1" dirty="0" smtClean="0"/>
              <a:t>robot di soccorso</a:t>
            </a:r>
            <a:r>
              <a:rPr lang="it-IT" dirty="0" smtClean="0"/>
              <a:t> agli umanoidi con finalità educative e terapeutiche.</a:t>
            </a:r>
            <a:endParaRPr lang="it-IT" dirty="0"/>
          </a:p>
        </p:txBody>
      </p:sp>
      <p:pic>
        <p:nvPicPr>
          <p:cNvPr id="8" name="Immagine 7" descr="images (11).jf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60624">
            <a:off x="1892779" y="2839952"/>
            <a:ext cx="1755982" cy="1702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 descr="images (12).jf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88024" y="3284984"/>
            <a:ext cx="2160265" cy="3051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ttangolo 9"/>
          <p:cNvSpPr/>
          <p:nvPr/>
        </p:nvSpPr>
        <p:spPr>
          <a:xfrm>
            <a:off x="6876256" y="4077072"/>
            <a:ext cx="22677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In alcuni casi siamo ancora ai prototipi, ma è probabile che nel giro di qualche anno faranno parte integrante della nostra quotidianità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332656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Robot collaborativi: i </a:t>
            </a:r>
            <a:r>
              <a:rPr lang="it-IT" sz="2800" b="1" dirty="0" err="1" smtClean="0">
                <a:solidFill>
                  <a:srgbClr val="FFC000"/>
                </a:solidFill>
              </a:rPr>
              <a:t>cobot</a:t>
            </a:r>
            <a:r>
              <a:rPr lang="it-IT" sz="2800" b="1" dirty="0" smtClean="0">
                <a:solidFill>
                  <a:srgbClr val="FFC000"/>
                </a:solidFill>
              </a:rPr>
              <a:t> lavorano con noi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196752"/>
            <a:ext cx="52200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 </a:t>
            </a:r>
            <a:r>
              <a:rPr lang="it-IT" b="1" dirty="0" err="1" smtClean="0"/>
              <a:t>cobot</a:t>
            </a:r>
            <a:r>
              <a:rPr lang="it-IT" b="1" dirty="0" smtClean="0"/>
              <a:t> </a:t>
            </a:r>
            <a:r>
              <a:rPr lang="it-IT" dirty="0" smtClean="0"/>
              <a:t>sono </a:t>
            </a:r>
            <a:r>
              <a:rPr lang="it-IT" b="1" u="sng" dirty="0" smtClean="0">
                <a:hlinkClick r:id="rId2"/>
              </a:rPr>
              <a:t>robot</a:t>
            </a:r>
            <a:r>
              <a:rPr lang="it-IT" b="1" dirty="0" smtClean="0"/>
              <a:t> collaborativi</a:t>
            </a:r>
            <a:r>
              <a:rPr lang="it-IT" dirty="0" smtClean="0"/>
              <a:t>, </a:t>
            </a:r>
            <a:r>
              <a:rPr lang="it-IT" b="1" dirty="0" smtClean="0"/>
              <a:t>robot industriali</a:t>
            </a:r>
            <a:r>
              <a:rPr lang="it-IT" dirty="0" smtClean="0"/>
              <a:t> di nuova generazione pensati per lavorare insieme all’uomo, gomito a gomito e in sicurezza, senza barriere o gabbie protettive a dividerli. I </a:t>
            </a:r>
            <a:r>
              <a:rPr lang="it-IT" b="1" dirty="0" smtClean="0"/>
              <a:t>collaborative </a:t>
            </a:r>
            <a:r>
              <a:rPr lang="it-IT" b="1" dirty="0" err="1" smtClean="0"/>
              <a:t>robots</a:t>
            </a:r>
            <a:r>
              <a:rPr lang="it-IT" dirty="0" smtClean="0"/>
              <a:t>, sono</a:t>
            </a:r>
            <a:r>
              <a:rPr lang="it-IT" b="1" dirty="0" smtClean="0"/>
              <a:t> </a:t>
            </a:r>
            <a:r>
              <a:rPr lang="it-IT" dirty="0" smtClean="0"/>
              <a:t>specializzati nello svolgimento di compiti specifici che “imparano” direttamente sul campo. Possono essere più o meno autonomi e stanno rivoluzionando i settori della logistica e dell’automazione di fabbrica. Parliamo dunque in questo caso di </a:t>
            </a:r>
            <a:r>
              <a:rPr lang="it-IT" b="1" u="sng" dirty="0" smtClean="0">
                <a:hlinkClick r:id="rId3"/>
              </a:rPr>
              <a:t>robotica</a:t>
            </a:r>
            <a:r>
              <a:rPr lang="it-IT" dirty="0" smtClean="0"/>
              <a:t> al servizio dell’industria.</a:t>
            </a:r>
            <a:endParaRPr lang="it-IT" dirty="0"/>
          </a:p>
        </p:txBody>
      </p:sp>
      <p:pic>
        <p:nvPicPr>
          <p:cNvPr id="6" name="Immagine 5" descr="download (8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908720"/>
            <a:ext cx="1952625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 descr="download (9)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6096" y="4509120"/>
            <a:ext cx="255270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 descr="download (11).jf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212219">
            <a:off x="888547" y="4294865"/>
            <a:ext cx="1847850" cy="2466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err="1" smtClean="0">
                <a:solidFill>
                  <a:srgbClr val="FFC000"/>
                </a:solidFill>
              </a:rPr>
              <a:t>Cobot</a:t>
            </a:r>
            <a:r>
              <a:rPr lang="it-IT" sz="2800" b="1" dirty="0" smtClean="0">
                <a:solidFill>
                  <a:srgbClr val="FFC000"/>
                </a:solidFill>
              </a:rPr>
              <a:t>, ecco </a:t>
            </a:r>
            <a:r>
              <a:rPr lang="it-IT" sz="2800" b="1" dirty="0" err="1" smtClean="0">
                <a:solidFill>
                  <a:srgbClr val="FFC000"/>
                </a:solidFill>
              </a:rPr>
              <a:t>Talos</a:t>
            </a:r>
            <a:r>
              <a:rPr lang="it-IT" sz="2800" b="1" dirty="0" smtClean="0">
                <a:solidFill>
                  <a:srgbClr val="FFC000"/>
                </a:solidFill>
              </a:rPr>
              <a:t> robot collaborativo umanoide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23528" y="98072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 err="1" smtClean="0"/>
              <a:t>Cobot</a:t>
            </a:r>
            <a:r>
              <a:rPr lang="it-IT" dirty="0" smtClean="0"/>
              <a:t>: parliamo di </a:t>
            </a:r>
            <a:r>
              <a:rPr lang="it-IT" b="1" dirty="0" err="1" smtClean="0"/>
              <a:t>Talos</a:t>
            </a:r>
            <a:r>
              <a:rPr lang="it-IT" dirty="0" smtClean="0"/>
              <a:t>, il</a:t>
            </a:r>
            <a:r>
              <a:rPr lang="it-IT" b="1" dirty="0" smtClean="0"/>
              <a:t> robot collaborativo umanoide.</a:t>
            </a:r>
            <a:r>
              <a:rPr lang="it-IT" dirty="0" smtClean="0"/>
              <a:t> Un </a:t>
            </a:r>
            <a:r>
              <a:rPr lang="it-IT" b="1" dirty="0" err="1" smtClean="0"/>
              <a:t>cobot</a:t>
            </a:r>
            <a:r>
              <a:rPr lang="it-IT" dirty="0" smtClean="0"/>
              <a:t> è un </a:t>
            </a:r>
            <a:r>
              <a:rPr lang="it-IT" b="1" dirty="0" smtClean="0"/>
              <a:t>robot collaborativo</a:t>
            </a:r>
            <a:r>
              <a:rPr lang="it-IT" dirty="0" smtClean="0"/>
              <a:t>, un </a:t>
            </a:r>
            <a:r>
              <a:rPr lang="it-IT" b="1" dirty="0" smtClean="0"/>
              <a:t>robot industriale</a:t>
            </a:r>
            <a:r>
              <a:rPr lang="it-IT" dirty="0" smtClean="0"/>
              <a:t> che può lavorare gomito a gomito con i “colleghi” in carne e ossa, perché dotato di una serie di dispositivi di sicurezza che non mettono a rischio la vita umana.</a:t>
            </a:r>
            <a:endParaRPr lang="it-IT" dirty="0"/>
          </a:p>
        </p:txBody>
      </p:sp>
      <p:pic>
        <p:nvPicPr>
          <p:cNvPr id="11" name="Immagine 10" descr="images (14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692696"/>
            <a:ext cx="150495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ttangolo 11"/>
          <p:cNvSpPr/>
          <p:nvPr/>
        </p:nvSpPr>
        <p:spPr>
          <a:xfrm>
            <a:off x="539552" y="5301208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 smtClean="0"/>
              <a:t>Talos</a:t>
            </a:r>
            <a:r>
              <a:rPr lang="it-IT" dirty="0" smtClean="0"/>
              <a:t>, è</a:t>
            </a:r>
            <a:r>
              <a:rPr lang="it-IT" b="1" dirty="0" smtClean="0"/>
              <a:t> </a:t>
            </a:r>
            <a:r>
              <a:rPr lang="it-IT" dirty="0" smtClean="0"/>
              <a:t>un </a:t>
            </a:r>
            <a:r>
              <a:rPr lang="it-IT" b="1" u="sng" dirty="0" smtClean="0">
                <a:hlinkClick r:id="rId3"/>
              </a:rPr>
              <a:t>robot umanoide</a:t>
            </a:r>
            <a:r>
              <a:rPr lang="it-IT" dirty="0" smtClean="0"/>
              <a:t>, un</a:t>
            </a:r>
            <a:r>
              <a:rPr lang="it-IT" b="1" dirty="0" smtClean="0"/>
              <a:t> </a:t>
            </a:r>
            <a:r>
              <a:rPr lang="it-IT" b="1" dirty="0" err="1" smtClean="0"/>
              <a:t>cobot</a:t>
            </a:r>
            <a:r>
              <a:rPr lang="it-IT" b="1" dirty="0" smtClean="0"/>
              <a:t> umanoide </a:t>
            </a:r>
            <a:r>
              <a:rPr lang="it-IT" dirty="0" smtClean="0"/>
              <a:t>progettato da </a:t>
            </a:r>
            <a:r>
              <a:rPr lang="it-IT" b="1" dirty="0" smtClean="0"/>
              <a:t>PAL </a:t>
            </a:r>
            <a:r>
              <a:rPr lang="it-IT" b="1" dirty="0" err="1" smtClean="0"/>
              <a:t>Robotics</a:t>
            </a:r>
            <a:r>
              <a:rPr lang="it-IT" dirty="0" smtClean="0"/>
              <a:t>, una delle </a:t>
            </a:r>
            <a:r>
              <a:rPr lang="it-IT" b="1" u="sng" dirty="0" smtClean="0">
                <a:hlinkClick r:id="rId4"/>
              </a:rPr>
              <a:t>aziende di robotica</a:t>
            </a:r>
            <a:r>
              <a:rPr lang="it-IT" dirty="0" smtClean="0"/>
              <a:t> spagnole specializzata proprio in </a:t>
            </a:r>
            <a:r>
              <a:rPr lang="it-IT" b="1" dirty="0" smtClean="0"/>
              <a:t>androidi</a:t>
            </a:r>
            <a:r>
              <a:rPr lang="it-IT" dirty="0" smtClean="0"/>
              <a:t> dalla forma umana.</a:t>
            </a:r>
            <a:endParaRPr lang="it-IT" dirty="0"/>
          </a:p>
        </p:txBody>
      </p:sp>
      <p:pic>
        <p:nvPicPr>
          <p:cNvPr id="13" name="Immagine 12" descr="images (10)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3068960"/>
            <a:ext cx="2466975" cy="1857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err="1" smtClean="0">
                <a:solidFill>
                  <a:srgbClr val="FFC000"/>
                </a:solidFill>
              </a:rPr>
              <a:t>Cobot</a:t>
            </a:r>
            <a:r>
              <a:rPr lang="it-IT" sz="2800" b="1" dirty="0" smtClean="0">
                <a:solidFill>
                  <a:srgbClr val="FFC000"/>
                </a:solidFill>
              </a:rPr>
              <a:t>, ecco </a:t>
            </a:r>
            <a:r>
              <a:rPr lang="it-IT" sz="2800" b="1" dirty="0" err="1" smtClean="0">
                <a:solidFill>
                  <a:srgbClr val="FFC000"/>
                </a:solidFill>
              </a:rPr>
              <a:t>Talos</a:t>
            </a:r>
            <a:r>
              <a:rPr lang="it-IT" sz="2800" b="1" dirty="0" smtClean="0">
                <a:solidFill>
                  <a:srgbClr val="FFC000"/>
                </a:solidFill>
              </a:rPr>
              <a:t> robot collaborativo umanoide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95536" y="98072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it-IT" b="1" dirty="0" err="1" smtClean="0"/>
              <a:t>Talos</a:t>
            </a:r>
            <a:r>
              <a:rPr lang="it-IT" dirty="0" smtClean="0"/>
              <a:t> è un </a:t>
            </a:r>
            <a:r>
              <a:rPr lang="it-IT" b="1" u="sng" dirty="0" smtClean="0">
                <a:hlinkClick r:id="rId2"/>
              </a:rPr>
              <a:t>robot</a:t>
            </a:r>
            <a:r>
              <a:rPr lang="it-IT" b="1" dirty="0" smtClean="0"/>
              <a:t> autonomo</a:t>
            </a:r>
            <a:r>
              <a:rPr lang="it-IT" dirty="0" smtClean="0"/>
              <a:t> dalla forma umana, un </a:t>
            </a:r>
            <a:r>
              <a:rPr lang="it-IT" b="1" dirty="0" smtClean="0"/>
              <a:t>robot umanoide</a:t>
            </a:r>
            <a:r>
              <a:rPr lang="it-IT" dirty="0" smtClean="0"/>
              <a:t>, pensato per collaborare con i lavoratori dell’industria. È un </a:t>
            </a:r>
            <a:r>
              <a:rPr lang="it-IT" b="1" dirty="0" err="1" smtClean="0"/>
              <a:t>cobot</a:t>
            </a:r>
            <a:r>
              <a:rPr lang="it-IT" dirty="0" smtClean="0"/>
              <a:t> con il quale PAL </a:t>
            </a:r>
            <a:r>
              <a:rPr lang="it-IT" dirty="0" err="1" smtClean="0"/>
              <a:t>Robotics</a:t>
            </a:r>
            <a:r>
              <a:rPr lang="it-IT" dirty="0" smtClean="0"/>
              <a:t> vuole dare vita a una nuova generazione di </a:t>
            </a:r>
            <a:r>
              <a:rPr lang="it-IT" b="1" dirty="0" smtClean="0"/>
              <a:t>robot lavoratori bipedi.</a:t>
            </a:r>
            <a:endParaRPr lang="it-IT" dirty="0" smtClean="0"/>
          </a:p>
          <a:p>
            <a:pPr fontAlgn="base"/>
            <a:r>
              <a:rPr lang="it-IT" b="1" dirty="0" err="1" smtClean="0"/>
              <a:t>Talos</a:t>
            </a:r>
            <a:r>
              <a:rPr lang="it-IT" dirty="0" smtClean="0"/>
              <a:t> è stato definito dai suoi progettisti come una piattaforma sofisticata capace di adattarsi alle esigenze dell’industria 4.0, quella che nasce dalla nuova rivoluzione industriale che stiamo vivendo grazie alla </a:t>
            </a:r>
            <a:r>
              <a:rPr lang="it-IT" b="1" u="sng" dirty="0" smtClean="0">
                <a:hlinkClick r:id="rId3"/>
              </a:rPr>
              <a:t>robotica</a:t>
            </a:r>
            <a:endParaRPr lang="it-IT" dirty="0"/>
          </a:p>
        </p:txBody>
      </p:sp>
      <p:pic>
        <p:nvPicPr>
          <p:cNvPr id="6" name="Immagine 5" descr="images (15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53112" y="1484784"/>
            <a:ext cx="3311723" cy="2735188"/>
          </a:xfrm>
          <a:prstGeom prst="rect">
            <a:avLst/>
          </a:prstGeom>
        </p:spPr>
      </p:pic>
      <p:pic>
        <p:nvPicPr>
          <p:cNvPr id="7" name="Immagine 6" descr="images (13)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1800" y="4797152"/>
            <a:ext cx="29718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179512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      I nostri robot  presenti nella scuola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51520" y="112474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Robot industriale  Denso serie VP 524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8" name="Immagine 7" descr="download (15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132856"/>
            <a:ext cx="3238500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 descr="images (18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861660"/>
            <a:ext cx="2555776" cy="1431235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3933056"/>
            <a:ext cx="5296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Robot </a:t>
            </a:r>
            <a:r>
              <a:rPr lang="it-IT" sz="2800" b="1" dirty="0" err="1" smtClean="0">
                <a:solidFill>
                  <a:srgbClr val="FFC000"/>
                </a:solidFill>
              </a:rPr>
              <a:t>EDucational</a:t>
            </a:r>
            <a:r>
              <a:rPr lang="it-IT" sz="2800" b="1" dirty="0" smtClean="0">
                <a:solidFill>
                  <a:srgbClr val="FFC000"/>
                </a:solidFill>
              </a:rPr>
              <a:t>  COBOTTA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29698" name="Picture 2" descr="Cobot - COBOTTA - DENSO Robotics Europe - articolato / 6 assi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365104"/>
            <a:ext cx="4067944" cy="2261778"/>
          </a:xfrm>
          <a:prstGeom prst="rect">
            <a:avLst/>
          </a:prstGeom>
          <a:noFill/>
        </p:spPr>
      </p:pic>
      <p:pic>
        <p:nvPicPr>
          <p:cNvPr id="29700" name="Picture 4" descr="La robotica di K.L.A.IN.robotics a Didacta 2019 | TecnoGazzet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484784"/>
            <a:ext cx="1819275" cy="2505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Scritto da Fabrizio Cerri, in collaborazione con KLAINrobotics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581128"/>
            <a:ext cx="2247900" cy="20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179512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      I nostri robot  presenti nella scuola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51520" y="112474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Robot industriale  KLAIN  Denso serie VP 524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7" name="Immagine 6" descr="download (14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636912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 descr="download (15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988840"/>
            <a:ext cx="3238500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 descr="images (18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4725144"/>
            <a:ext cx="28575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KLAIN 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3528" y="1196752"/>
            <a:ext cx="3456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solidFill>
                  <a:srgbClr val="00B0F0"/>
                </a:solidFill>
              </a:rPr>
              <a:t>COBOTTA</a:t>
            </a:r>
          </a:p>
          <a:p>
            <a:r>
              <a:rPr lang="it-IT" sz="2000" dirty="0" smtClean="0">
                <a:solidFill>
                  <a:srgbClr val="00B0F0"/>
                </a:solidFill>
              </a:rPr>
              <a:t>Robot collaborativo COBOTTA - sempre e ovunque, sempre al sicuro</a:t>
            </a:r>
            <a:r>
              <a:rPr lang="it-IT" dirty="0" smtClean="0">
                <a:solidFill>
                  <a:srgbClr val="00B0F0"/>
                </a:solidFill>
              </a:rPr>
              <a:t>.</a:t>
            </a:r>
            <a:endParaRPr lang="it-IT" dirty="0">
              <a:solidFill>
                <a:srgbClr val="00B0F0"/>
              </a:solidFill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0" y="3006344"/>
          <a:ext cx="4333876" cy="3851656"/>
        </p:xfrm>
        <a:graphic>
          <a:graphicData uri="http://schemas.openxmlformats.org/drawingml/2006/table">
            <a:tbl>
              <a:tblPr/>
              <a:tblGrid>
                <a:gridCol w="2166938"/>
                <a:gridCol w="216693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Modello di robot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>
                    <a:lnL>
                      <a:noFill/>
                    </a:lnL>
                    <a:lnR w="12700" cap="flat" cmpd="sng" algn="ctr">
                      <a:solidFill>
                        <a:srgbClr val="7B7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5A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COBOTTA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7B7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5A5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Lunghezza del braccio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342,5 mm (TCP 385 mm)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Carico utile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0,5 kg (* 0,7 kg direzione del polso verso il basso entro ± 10 gradi)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Ripetibilità di posizione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± 0,05 mm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Peso totale del braccio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 dirty="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 kg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650"/>
                        </a:spcAft>
                      </a:pPr>
                      <a:r>
                        <a:rPr lang="it-IT" sz="120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Opzioni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it-IT" sz="1200" dirty="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Pinza elettrica integrata (con controllo della forza)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it-IT" sz="1200" dirty="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Generatore di vuoto elettrico incorporato / pinza per vuoto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it-IT" sz="1200" dirty="0">
                          <a:solidFill>
                            <a:srgbClr val="59595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Videocamera 2D A / F integrata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7651" name="Picture 3" descr="Robot collaborativo COBOTTA di DENSO Robot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0"/>
            <a:ext cx="5153025" cy="619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23528" y="126876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Sicurezza</a:t>
            </a:r>
          </a:p>
          <a:p>
            <a:r>
              <a:rPr lang="it-IT" dirty="0" smtClean="0"/>
              <a:t>Design intrinsecamente sicuro - Nessun oggetto tagliente o punti di presa</a:t>
            </a:r>
          </a:p>
          <a:p>
            <a:r>
              <a:rPr lang="it-IT" dirty="0" smtClean="0"/>
              <a:t>Sicurezza funzionale - Funzione monitorata classificata per la sicurezza (tutti gli assi)</a:t>
            </a:r>
          </a:p>
          <a:p>
            <a:r>
              <a:rPr lang="it-IT" dirty="0" smtClean="0"/>
              <a:t>Concetto di limitazione di potenza e forza rel. secondo ISO / TS15066 e ISO 10218-1</a:t>
            </a:r>
          </a:p>
          <a:p>
            <a:r>
              <a:rPr lang="it-IT" dirty="0" smtClean="0"/>
              <a:t>Livello di sicurezza PL d / </a:t>
            </a:r>
            <a:r>
              <a:rPr lang="it-IT" dirty="0" err="1" smtClean="0"/>
              <a:t>Cat</a:t>
            </a:r>
            <a:r>
              <a:rPr lang="it-IT" dirty="0" smtClean="0"/>
              <a:t> 3 (ISO 13849)</a:t>
            </a:r>
          </a:p>
          <a:p>
            <a:r>
              <a:rPr lang="it-IT" dirty="0" smtClean="0"/>
              <a:t>Certificato TÜV </a:t>
            </a:r>
            <a:r>
              <a:rPr lang="it-IT" dirty="0" err="1" smtClean="0"/>
              <a:t>Rheinland</a:t>
            </a:r>
            <a:r>
              <a:rPr lang="it-IT" dirty="0" smtClean="0"/>
              <a:t> sec. a int. norme per la sicurezza dei robot industriali</a:t>
            </a:r>
            <a:endParaRPr lang="it-IT" dirty="0"/>
          </a:p>
        </p:txBody>
      </p:sp>
      <p:pic>
        <p:nvPicPr>
          <p:cNvPr id="2050" name="Picture 2" descr="Certificazione collaborativa per la sicurezza dei rob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933056"/>
            <a:ext cx="4762500" cy="2647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1196752"/>
            <a:ext cx="5223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>
                <a:solidFill>
                  <a:srgbClr val="FFC000"/>
                </a:solidFill>
              </a:rPr>
              <a:t>Controller integrato </a:t>
            </a:r>
            <a:r>
              <a:rPr lang="it-IT" sz="2800" b="1" dirty="0" err="1" smtClean="0">
                <a:solidFill>
                  <a:srgbClr val="FFC000"/>
                </a:solidFill>
              </a:rPr>
              <a:t>integrato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2564904"/>
            <a:ext cx="4391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Peso del braccio del robot con controller solo 4 kg</a:t>
            </a:r>
          </a:p>
          <a:p>
            <a:r>
              <a:rPr lang="it-IT" dirty="0" smtClean="0"/>
              <a:t>Spazio ridotto necessario: ca. 200cm²</a:t>
            </a:r>
          </a:p>
          <a:p>
            <a:r>
              <a:rPr lang="it-IT" dirty="0" smtClean="0"/>
              <a:t>Trasporto facile</a:t>
            </a:r>
          </a:p>
          <a:p>
            <a:r>
              <a:rPr lang="it-IT" dirty="0" err="1" smtClean="0"/>
              <a:t>Ext</a:t>
            </a:r>
            <a:r>
              <a:rPr lang="it-IT" dirty="0" smtClean="0"/>
              <a:t>. Comunicazione: Ethernet TCP / IP, 2 x USB, </a:t>
            </a:r>
            <a:r>
              <a:rPr lang="it-IT" dirty="0" err="1" smtClean="0"/>
              <a:t>Field</a:t>
            </a:r>
            <a:r>
              <a:rPr lang="it-IT" dirty="0" smtClean="0"/>
              <a:t> Network: </a:t>
            </a:r>
            <a:r>
              <a:rPr lang="it-IT" dirty="0" err="1" smtClean="0"/>
              <a:t>EtherCAT</a:t>
            </a:r>
            <a:r>
              <a:rPr lang="it-IT" dirty="0" smtClean="0"/>
              <a:t>, </a:t>
            </a:r>
            <a:r>
              <a:rPr lang="it-IT" dirty="0" err="1" smtClean="0"/>
              <a:t>ProfiNET</a:t>
            </a:r>
            <a:r>
              <a:rPr lang="it-IT" dirty="0" smtClean="0"/>
              <a:t>, </a:t>
            </a:r>
            <a:r>
              <a:rPr lang="it-IT" dirty="0" err="1" smtClean="0"/>
              <a:t>EtherNet</a:t>
            </a:r>
            <a:r>
              <a:rPr lang="it-IT" dirty="0" smtClean="0"/>
              <a:t> IP I / O esterno: 20 input / 20 output</a:t>
            </a:r>
            <a:endParaRPr lang="it-IT" dirty="0"/>
          </a:p>
        </p:txBody>
      </p:sp>
      <p:pic>
        <p:nvPicPr>
          <p:cNvPr id="28676" name="Picture 4" descr="https://www.densorobotics-europe.com/fileadmin/_processed_/3/4/csm_Built-in_controller_b0dd3f7a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1916832"/>
            <a:ext cx="4762500" cy="2647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51520" y="908720"/>
            <a:ext cx="2923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FFC000"/>
                </a:solidFill>
              </a:rPr>
              <a:t>Piattaforma aperta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79512" y="134076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Ampie possibilità di utilizzo di COBOTTA, </a:t>
            </a:r>
            <a:r>
              <a:rPr lang="it-IT" i="1" dirty="0" smtClean="0"/>
              <a:t>dal primo utente al robot esperto</a:t>
            </a:r>
            <a:endParaRPr lang="it-IT" dirty="0" smtClean="0"/>
          </a:p>
          <a:p>
            <a:r>
              <a:rPr lang="it-IT" dirty="0" smtClean="0"/>
              <a:t>Ambiente di sviluppo individuale</a:t>
            </a:r>
            <a:br>
              <a:rPr lang="it-IT" dirty="0" smtClean="0"/>
            </a:br>
            <a:r>
              <a:rPr lang="it-IT" dirty="0" smtClean="0"/>
              <a:t>(Linux ＋ ROS)</a:t>
            </a:r>
          </a:p>
          <a:p>
            <a:r>
              <a:rPr lang="it-IT" dirty="0" smtClean="0"/>
              <a:t>Utilizzabile con tutti i dispositivi TCP / IP</a:t>
            </a:r>
            <a:endParaRPr lang="it-IT" dirty="0"/>
          </a:p>
        </p:txBody>
      </p:sp>
      <p:pic>
        <p:nvPicPr>
          <p:cNvPr id="32770" name="Picture 2" descr="Programmazione dei Cobot di DENS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24744"/>
            <a:ext cx="4220397" cy="2338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ttangolo 5"/>
          <p:cNvSpPr/>
          <p:nvPr/>
        </p:nvSpPr>
        <p:spPr>
          <a:xfrm>
            <a:off x="395536" y="3356992"/>
            <a:ext cx="2576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C000"/>
                </a:solidFill>
              </a:rPr>
              <a:t>Corpo portatile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400506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Trasportare e installare COBOTTA ovunque e in qualsiasi momento è semplicemente semplice.</a:t>
            </a:r>
          </a:p>
          <a:p>
            <a:r>
              <a:rPr lang="it-IT" dirty="0" smtClean="0"/>
              <a:t>Facile da installare, ad es. Su carrello o robot AGV / mobile</a:t>
            </a:r>
          </a:p>
          <a:p>
            <a:r>
              <a:rPr lang="it-IT" dirty="0" smtClean="0"/>
              <a:t>Nessun cablaggio aggiuntivo tra braccio e controller</a:t>
            </a:r>
            <a:endParaRPr lang="it-IT" dirty="0"/>
          </a:p>
        </p:txBody>
      </p:sp>
      <p:pic>
        <p:nvPicPr>
          <p:cNvPr id="32772" name="Picture 4" descr="https://www.densorobotics-europe.com/fileadmin/_processed_/e/e/csm_safe_design_6c51c2f9a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05064"/>
            <a:ext cx="4144344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79512" y="836712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dirty="0" smtClean="0">
                <a:solidFill>
                  <a:srgbClr val="FFC000"/>
                </a:solidFill>
              </a:rPr>
              <a:t>Facile da usare</a:t>
            </a:r>
          </a:p>
          <a:p>
            <a:r>
              <a:rPr lang="it-IT" dirty="0" smtClean="0"/>
              <a:t>Facile da insegnare al movimento con insegnamento diretto</a:t>
            </a:r>
          </a:p>
          <a:p>
            <a:r>
              <a:rPr lang="it-IT" dirty="0" smtClean="0"/>
              <a:t>Funzionamento semplice con il mondo TP remoto o COBOTTA</a:t>
            </a:r>
          </a:p>
          <a:p>
            <a:r>
              <a:rPr lang="it-IT" dirty="0" smtClean="0"/>
              <a:t>Facile regolazione con pinza elettrica integrata e funzione fotocamera AF integrata</a:t>
            </a:r>
            <a:endParaRPr lang="it-IT" dirty="0"/>
          </a:p>
        </p:txBody>
      </p:sp>
      <p:pic>
        <p:nvPicPr>
          <p:cNvPr id="34818" name="Picture 2" descr="Programmazione robot collaborati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011" y="908720"/>
            <a:ext cx="4632989" cy="2575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ttangolo 4"/>
          <p:cNvSpPr/>
          <p:nvPr/>
        </p:nvSpPr>
        <p:spPr>
          <a:xfrm>
            <a:off x="0" y="3933056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dirty="0" smtClean="0">
                <a:solidFill>
                  <a:srgbClr val="FFC000"/>
                </a:solidFill>
              </a:rPr>
              <a:t>Facile programmazione</a:t>
            </a:r>
          </a:p>
          <a:p>
            <a:r>
              <a:rPr lang="it-IT" dirty="0" smtClean="0"/>
              <a:t>Facile programmazione con l'</a:t>
            </a:r>
            <a:r>
              <a:rPr lang="it-IT" dirty="0" err="1" smtClean="0"/>
              <a:t>App</a:t>
            </a:r>
            <a:r>
              <a:rPr lang="it-IT" dirty="0" smtClean="0"/>
              <a:t> </a:t>
            </a:r>
            <a:r>
              <a:rPr lang="it-IT" dirty="0" err="1" smtClean="0"/>
              <a:t>Cobotta</a:t>
            </a:r>
            <a:r>
              <a:rPr lang="it-IT" dirty="0" smtClean="0"/>
              <a:t> World basata su </a:t>
            </a:r>
            <a:r>
              <a:rPr lang="it-IT" dirty="0" err="1" smtClean="0"/>
              <a:t>tablet</a:t>
            </a:r>
            <a:endParaRPr lang="it-IT" dirty="0" smtClean="0"/>
          </a:p>
          <a:p>
            <a:r>
              <a:rPr lang="it-IT" dirty="0" smtClean="0"/>
              <a:t>Imposta un nuovo programma in pochi minuti</a:t>
            </a:r>
          </a:p>
          <a:p>
            <a:r>
              <a:rPr lang="it-IT" dirty="0" smtClean="0"/>
              <a:t>Insegna a COBOTTA spostandolo direttamente e selezionando le attività dalle voci di lavoro </a:t>
            </a:r>
            <a:r>
              <a:rPr lang="it-IT" dirty="0" err="1" smtClean="0"/>
              <a:t>preimpostate</a:t>
            </a:r>
            <a:endParaRPr lang="it-IT" dirty="0"/>
          </a:p>
        </p:txBody>
      </p:sp>
      <p:pic>
        <p:nvPicPr>
          <p:cNvPr id="34820" name="Picture 4" descr="Insegnamento Cobot, insegnamento rob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0520" y="4005064"/>
            <a:ext cx="4503479" cy="2503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4448410" cy="4552206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0" y="1628800"/>
            <a:ext cx="4427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Con un peso unitario di soli 4 kg e un controller integrato, nonché funzionalità di sicurezza complete, il robot collaborativo COBOTTA è facile da trasportare e può essere messo rapidamente al lavoro; grazie alla sua applicazione grafica "</a:t>
            </a:r>
            <a:r>
              <a:rPr lang="it-IT" dirty="0" err="1" smtClean="0"/>
              <a:t>Cobotta</a:t>
            </a:r>
            <a:r>
              <a:rPr lang="it-IT" dirty="0" smtClean="0"/>
              <a:t> World", il robot è veramente facile da usare. Semplifica la programmazione di applicazioni tipiche e le attività di selezione e posizionamento utilizzando un </a:t>
            </a:r>
            <a:r>
              <a:rPr lang="it-IT" dirty="0" err="1" smtClean="0"/>
              <a:t>tablet</a:t>
            </a:r>
            <a:r>
              <a:rPr lang="it-IT" dirty="0" smtClean="0"/>
              <a:t>. Il robot collaborativo COBOTTA è stato sviluppato come piattaforma open source e quindi può essere integrato nei sistemi esistenti.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84784"/>
            <a:ext cx="4448410" cy="455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0" y="1628800"/>
            <a:ext cx="4427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</p:txBody>
      </p:sp>
      <p:sp>
        <p:nvSpPr>
          <p:cNvPr id="5" name="Rettangolo 4"/>
          <p:cNvSpPr/>
          <p:nvPr/>
        </p:nvSpPr>
        <p:spPr>
          <a:xfrm>
            <a:off x="0" y="1340768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Con una capacità di carico fino a 0,5 kg (0,7 kg in direzione del polso verso il basso) e il suo esclusivo design compatto, il </a:t>
            </a:r>
            <a:r>
              <a:rPr lang="it-IT" dirty="0" err="1" smtClean="0"/>
              <a:t>cobot</a:t>
            </a:r>
            <a:r>
              <a:rPr lang="it-IT" dirty="0" smtClean="0"/>
              <a:t> COBOTTA è particolarmente adatto per operare in spazi ristretti e in collaborazione diretta con l'uomo. Particolare attenzione è stata posta alla sicurezza: il </a:t>
            </a:r>
            <a:r>
              <a:rPr lang="it-IT" dirty="0" err="1" smtClean="0"/>
              <a:t>cobot</a:t>
            </a:r>
            <a:r>
              <a:rPr lang="it-IT" dirty="0" smtClean="0"/>
              <a:t> presenta un design intrinsecamente sicuro (braccio leggero senza spigoli vivi o punti di schiacciamento, minima possibile applicazione di forza e pressione grazie alla tecnologia di azionamento adeguatamente sviluppata) e garantisce una "sicurezza funzionale" monitorando costantemente la coppia e velocità di tutti gli assi.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4448410" cy="4552206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2060848"/>
            <a:ext cx="4283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Grazie alla pinza elettrica completamente integrata e integrata e alla videocamera A / F integrata nel braccio del robot, in combinazione con le </a:t>
            </a:r>
            <a:r>
              <a:rPr lang="it-IT" dirty="0" err="1" smtClean="0"/>
              <a:t>app</a:t>
            </a:r>
            <a:r>
              <a:rPr lang="it-IT" dirty="0" smtClean="0"/>
              <a:t> di programmazione standard, gli utenti possono creare facilmente applicazioni di presa a controllo di forza e altre applicazioni in pochi minuti. Ciò consente anche il riconoscimento di immagini 2D.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4448410" cy="4552206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0" y="1700808"/>
            <a:ext cx="44279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Utilizzando un'altra </a:t>
            </a:r>
            <a:r>
              <a:rPr lang="it-IT" dirty="0" err="1" smtClean="0"/>
              <a:t>app</a:t>
            </a:r>
            <a:r>
              <a:rPr lang="it-IT" dirty="0" smtClean="0"/>
              <a:t>,  </a:t>
            </a:r>
            <a:r>
              <a:rPr lang="it-IT" b="1" dirty="0" smtClean="0"/>
              <a:t>"</a:t>
            </a:r>
            <a:r>
              <a:rPr lang="it-IT" dirty="0" smtClean="0"/>
              <a:t> Remote TP", gli esperti possono anche progettare applicazioni complesse utilizzando il linguaggio di programmazione robot DENSO </a:t>
            </a:r>
            <a:r>
              <a:rPr lang="it-IT" dirty="0" err="1" smtClean="0"/>
              <a:t>PacScript</a:t>
            </a:r>
            <a:r>
              <a:rPr lang="it-IT" dirty="0" smtClean="0"/>
              <a:t> con l'aiuto di un assistente virtuale di insegnamento robot.</a:t>
            </a:r>
          </a:p>
          <a:p>
            <a:r>
              <a:rPr lang="it-IT" dirty="0" smtClean="0"/>
              <a:t> </a:t>
            </a:r>
          </a:p>
          <a:p>
            <a:r>
              <a:rPr lang="it-IT" dirty="0" smtClean="0"/>
              <a:t>Il robot collaborativo COBOTTA è disponibile con varie opzioni, come la pinza a vuoto (il vuoto viene generato direttamente sull'effettore finale) e un adattatore bus di campo (</a:t>
            </a:r>
            <a:r>
              <a:rPr lang="it-IT" dirty="0" err="1" smtClean="0"/>
              <a:t>ProfiNet</a:t>
            </a:r>
            <a:r>
              <a:rPr lang="it-IT" dirty="0" smtClean="0"/>
              <a:t>, </a:t>
            </a:r>
            <a:r>
              <a:rPr lang="it-IT" dirty="0" err="1" smtClean="0"/>
              <a:t>EtherCAT</a:t>
            </a:r>
            <a:r>
              <a:rPr lang="it-IT" dirty="0" smtClean="0"/>
              <a:t>, Ethernet IP).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4448410" cy="455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4518776" cy="46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48478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Il </a:t>
            </a:r>
            <a:r>
              <a:rPr lang="it-IT" b="1" dirty="0" err="1" smtClean="0">
                <a:solidFill>
                  <a:srgbClr val="FFC000"/>
                </a:solidFill>
              </a:rPr>
              <a:t>cobotta</a:t>
            </a:r>
            <a:r>
              <a:rPr lang="it-IT" b="1" dirty="0" smtClean="0">
                <a:solidFill>
                  <a:srgbClr val="FFC000"/>
                </a:solidFill>
              </a:rPr>
              <a:t> </a:t>
            </a:r>
            <a:r>
              <a:rPr lang="it-IT" dirty="0" smtClean="0"/>
              <a:t>è un robot collaborativo  multinazionale Denso in Italia è commercializzato dalla azienda Klien con sede legale A Brescia, consente allo studente  di svolgere un’attività sicura  senza necessità di protezione, ecco perché lo rende  particolarmente attrattivo per il mondo educational.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0" y="436510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Questo robot  utilizza un </a:t>
            </a:r>
            <a:r>
              <a:rPr lang="it-IT" dirty="0" err="1" smtClean="0"/>
              <a:t>App</a:t>
            </a:r>
            <a:r>
              <a:rPr lang="it-IT" dirty="0" smtClean="0"/>
              <a:t> del sistema operativo  </a:t>
            </a:r>
            <a:r>
              <a:rPr lang="it-IT" dirty="0" err="1" smtClean="0"/>
              <a:t>Android</a:t>
            </a:r>
            <a:r>
              <a:rPr lang="it-IT" dirty="0" smtClean="0"/>
              <a:t>  di nome </a:t>
            </a:r>
            <a:r>
              <a:rPr lang="it-IT" dirty="0" err="1" smtClean="0">
                <a:solidFill>
                  <a:srgbClr val="FFC000"/>
                </a:solidFill>
              </a:rPr>
              <a:t>Cobotta</a:t>
            </a:r>
            <a:r>
              <a:rPr lang="it-IT" dirty="0" smtClean="0">
                <a:solidFill>
                  <a:srgbClr val="FFC000"/>
                </a:solidFill>
              </a:rPr>
              <a:t> Word, </a:t>
            </a:r>
            <a:r>
              <a:rPr lang="it-IT" dirty="0" smtClean="0"/>
              <a:t>agevole e pratica per rendere un approccio moderno e intuitivo, consente anche allo studente di programmarlo subito dopo averlo tolto dalla confezione , con una serie di facilitazione di base.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4518776" cy="46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0" y="227687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L’impiego di </a:t>
            </a:r>
            <a:r>
              <a:rPr lang="it-IT" dirty="0" err="1" smtClean="0">
                <a:solidFill>
                  <a:srgbClr val="FFC000"/>
                </a:solidFill>
              </a:rPr>
              <a:t>WinkapsIII</a:t>
            </a:r>
            <a:r>
              <a:rPr lang="it-IT" dirty="0" smtClean="0"/>
              <a:t> consente di cogliere   i principali aspetti  che caratterizzano la disciplina della robotica  grazie ad una </a:t>
            </a:r>
            <a:r>
              <a:rPr lang="it-IT" u="sng" dirty="0" smtClean="0">
                <a:solidFill>
                  <a:srgbClr val="FFC000"/>
                </a:solidFill>
              </a:rPr>
              <a:t>rappresentanza grafica virtuale </a:t>
            </a:r>
            <a:r>
              <a:rPr lang="it-IT" dirty="0" smtClean="0"/>
              <a:t>del robot e delle sue funzionalità .Il simulatore è unico  per tutta la gamma dei simulatori denso, pertanto una volta appreso  l’operatività del </a:t>
            </a:r>
            <a:r>
              <a:rPr lang="it-IT" dirty="0" err="1" smtClean="0">
                <a:solidFill>
                  <a:srgbClr val="FFC000"/>
                </a:solidFill>
              </a:rPr>
              <a:t>Cobotta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smtClean="0"/>
              <a:t>, si anche apprende  il </a:t>
            </a:r>
            <a:r>
              <a:rPr lang="it-IT" dirty="0" err="1" smtClean="0">
                <a:solidFill>
                  <a:srgbClr val="FFC000"/>
                </a:solidFill>
              </a:rPr>
              <a:t>Know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how</a:t>
            </a:r>
            <a:r>
              <a:rPr lang="it-IT" dirty="0" smtClean="0">
                <a:solidFill>
                  <a:srgbClr val="FFC000"/>
                </a:solidFill>
              </a:rPr>
              <a:t>  </a:t>
            </a:r>
            <a:r>
              <a:rPr lang="it-IT" dirty="0" smtClean="0"/>
              <a:t>replicabile anche su i robot industriali.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4518776" cy="46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0" y="227687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L’impiego di </a:t>
            </a:r>
            <a:r>
              <a:rPr lang="it-IT" dirty="0" err="1" smtClean="0">
                <a:solidFill>
                  <a:srgbClr val="FFC000"/>
                </a:solidFill>
              </a:rPr>
              <a:t>WinkapsIII</a:t>
            </a:r>
            <a:r>
              <a:rPr lang="it-IT" dirty="0" smtClean="0"/>
              <a:t> consente di cogliere   i principali aspetti  che caratterizzano la disciplina della robotica  grazie ad una </a:t>
            </a:r>
            <a:r>
              <a:rPr lang="it-IT" u="sng" dirty="0" smtClean="0">
                <a:solidFill>
                  <a:srgbClr val="FFC000"/>
                </a:solidFill>
              </a:rPr>
              <a:t>rappresentanza grafica virtuale </a:t>
            </a:r>
            <a:r>
              <a:rPr lang="it-IT" dirty="0" smtClean="0"/>
              <a:t>del robot e delle sue funzionalità .Il simulatore è unico  per tutta la gamma dei simulatori denso, pertanto una volta appreso  l’operatività del </a:t>
            </a:r>
            <a:r>
              <a:rPr lang="it-IT" dirty="0" err="1" smtClean="0">
                <a:solidFill>
                  <a:srgbClr val="FFC000"/>
                </a:solidFill>
              </a:rPr>
              <a:t>Cobotta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smtClean="0"/>
              <a:t>, si anche apprende  il </a:t>
            </a:r>
            <a:r>
              <a:rPr lang="it-IT" dirty="0" err="1" smtClean="0">
                <a:solidFill>
                  <a:srgbClr val="FFC000"/>
                </a:solidFill>
              </a:rPr>
              <a:t>Know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how</a:t>
            </a:r>
            <a:r>
              <a:rPr lang="it-IT" dirty="0" smtClean="0">
                <a:solidFill>
                  <a:srgbClr val="FFC000"/>
                </a:solidFill>
              </a:rPr>
              <a:t>  </a:t>
            </a:r>
            <a:r>
              <a:rPr lang="it-IT" dirty="0" smtClean="0"/>
              <a:t>replicabile anche su i robot industriali.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692696"/>
            <a:ext cx="2718576" cy="2782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0" y="17008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Programmazione con </a:t>
            </a:r>
            <a:r>
              <a:rPr lang="it-IT" b="1" dirty="0" err="1" smtClean="0">
                <a:solidFill>
                  <a:srgbClr val="FFC000"/>
                </a:solidFill>
              </a:rPr>
              <a:t>WincapsIII</a:t>
            </a:r>
            <a:r>
              <a:rPr lang="it-IT" dirty="0" smtClean="0"/>
              <a:t>, software di programmazione  del robot , come utilizzare le caratteristiche e istruzioni di programmazione disponibili.</a:t>
            </a:r>
            <a:endParaRPr lang="it-IT" dirty="0"/>
          </a:p>
        </p:txBody>
      </p:sp>
      <p:sp>
        <p:nvSpPr>
          <p:cNvPr id="43010" name="AutoShape 2" descr="Teaching to Position Variab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3012" name="AutoShape 4" descr="Teach Pend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" name="Immagine 9" descr="download (16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3861048"/>
            <a:ext cx="2667000" cy="171450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299695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Remote e </a:t>
            </a:r>
            <a:r>
              <a:rPr lang="it-IT" dirty="0" err="1" smtClean="0">
                <a:solidFill>
                  <a:srgbClr val="FFC000"/>
                </a:solidFill>
              </a:rPr>
              <a:t>virtual</a:t>
            </a:r>
            <a:r>
              <a:rPr lang="it-IT" dirty="0" smtClean="0">
                <a:solidFill>
                  <a:srgbClr val="FFC000"/>
                </a:solidFill>
              </a:rPr>
              <a:t>  </a:t>
            </a:r>
            <a:r>
              <a:rPr lang="it-IT" dirty="0" err="1" smtClean="0">
                <a:solidFill>
                  <a:srgbClr val="FFC000"/>
                </a:solidFill>
              </a:rPr>
              <a:t>Teach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Pendand</a:t>
            </a:r>
            <a:r>
              <a:rPr lang="it-IT" dirty="0" smtClean="0">
                <a:solidFill>
                  <a:srgbClr val="FFC000"/>
                </a:solidFill>
              </a:rPr>
              <a:t>, </a:t>
            </a:r>
            <a:r>
              <a:rPr lang="it-IT" dirty="0" smtClean="0"/>
              <a:t>Capitolo che insegna ad operare  con la principale Interfaccia di comando del robot.</a:t>
            </a:r>
          </a:p>
          <a:p>
            <a:r>
              <a:rPr lang="it-IT" dirty="0" smtClean="0"/>
              <a:t>Con la </a:t>
            </a:r>
            <a:r>
              <a:rPr lang="it-IT" dirty="0" err="1" smtClean="0">
                <a:solidFill>
                  <a:srgbClr val="FFC000"/>
                </a:solidFill>
              </a:rPr>
              <a:t>teach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pendand</a:t>
            </a:r>
            <a:r>
              <a:rPr lang="it-IT" dirty="0" smtClean="0">
                <a:solidFill>
                  <a:srgbClr val="FFC000"/>
                </a:solidFill>
              </a:rPr>
              <a:t>  </a:t>
            </a:r>
            <a:r>
              <a:rPr lang="it-IT" dirty="0" smtClean="0"/>
              <a:t>l’utente può impartire i comandi di movimento del robot  sia manualmente agendo sui controlli,sia tramite programma, immettendo l’intera sequenza dei controlli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0" y="5661248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la </a:t>
            </a:r>
            <a:r>
              <a:rPr lang="it-IT" b="1" dirty="0" err="1" smtClean="0">
                <a:solidFill>
                  <a:srgbClr val="FFC000"/>
                </a:solidFill>
              </a:rPr>
              <a:t>teach</a:t>
            </a:r>
            <a:r>
              <a:rPr lang="it-IT" b="1" dirty="0" smtClean="0">
                <a:solidFill>
                  <a:srgbClr val="FFC000"/>
                </a:solidFill>
              </a:rPr>
              <a:t> </a:t>
            </a:r>
            <a:r>
              <a:rPr lang="it-IT" b="1" dirty="0" err="1" smtClean="0">
                <a:solidFill>
                  <a:srgbClr val="FFC000"/>
                </a:solidFill>
              </a:rPr>
              <a:t>pendand</a:t>
            </a:r>
            <a:r>
              <a:rPr lang="it-IT" b="1" dirty="0" smtClean="0">
                <a:solidFill>
                  <a:srgbClr val="FFC000"/>
                </a:solidFill>
              </a:rPr>
              <a:t>  </a:t>
            </a:r>
            <a:r>
              <a:rPr lang="it-IT" dirty="0" smtClean="0"/>
              <a:t>l che normalmente è un dispositivo hardware, viene emulata con due diversi software: </a:t>
            </a:r>
            <a:r>
              <a:rPr lang="it-IT" b="1" dirty="0" smtClean="0">
                <a:solidFill>
                  <a:srgbClr val="FFC000"/>
                </a:solidFill>
              </a:rPr>
              <a:t>REMOTE TP </a:t>
            </a:r>
            <a:r>
              <a:rPr lang="it-IT" dirty="0" smtClean="0"/>
              <a:t>per dispositivi portatili con sistema operativo  </a:t>
            </a:r>
            <a:r>
              <a:rPr lang="it-IT" dirty="0" err="1" smtClean="0"/>
              <a:t>Android</a:t>
            </a:r>
            <a:r>
              <a:rPr lang="it-IT" dirty="0" smtClean="0"/>
              <a:t>, oppure </a:t>
            </a:r>
            <a:r>
              <a:rPr lang="it-IT" b="1" dirty="0" err="1" smtClean="0">
                <a:solidFill>
                  <a:srgbClr val="FFC000"/>
                </a:solidFill>
              </a:rPr>
              <a:t>Virtual</a:t>
            </a:r>
            <a:r>
              <a:rPr lang="it-IT" b="1" dirty="0" smtClean="0">
                <a:solidFill>
                  <a:srgbClr val="FFC000"/>
                </a:solidFill>
              </a:rPr>
              <a:t> TP </a:t>
            </a:r>
            <a:r>
              <a:rPr lang="it-IT" dirty="0" smtClean="0"/>
              <a:t>per computer con sistema operativo windows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5224" y="1700808"/>
            <a:ext cx="4518776" cy="46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-540568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0" y="1628800"/>
            <a:ext cx="4572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Calibrazione fotocamere robot: </a:t>
            </a:r>
            <a:r>
              <a:rPr lang="it-IT" dirty="0" smtClean="0"/>
              <a:t>In questo capitolo si insegna ad operare con la fotocamera, la quale rappresenta un ausilio fondamentale per la </a:t>
            </a:r>
            <a:r>
              <a:rPr lang="it-IT" dirty="0" err="1" smtClean="0"/>
              <a:t>robotica.Grazie</a:t>
            </a:r>
            <a:r>
              <a:rPr lang="it-IT" dirty="0" smtClean="0"/>
              <a:t> a questa infatti il robot può adattarsi allo spazio circostante  e scegliere la propria politica  in autonomia, agendo in modo adattivo e non preordinato.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0" y="4581128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Visione robotica:</a:t>
            </a:r>
            <a:r>
              <a:rPr lang="it-IT" dirty="0" smtClean="0"/>
              <a:t> in questo capitolo impariamo ad operare con la fotocamera, modelliamo gli oggetti dalla scenario inquadrato dalla fotocamera, per renderlo riconoscibile al robot mediante il programma  EVP </a:t>
            </a:r>
            <a:r>
              <a:rPr lang="it-IT" dirty="0" err="1" smtClean="0"/>
              <a:t>Guidance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4518776" cy="46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800" b="1" dirty="0" smtClean="0">
                <a:solidFill>
                  <a:srgbClr val="FFC000"/>
                </a:solidFill>
              </a:rPr>
              <a:t>    </a:t>
            </a:r>
            <a:r>
              <a:rPr lang="it-IT" sz="2800" b="1" dirty="0" err="1" smtClean="0">
                <a:solidFill>
                  <a:srgbClr val="FFC000"/>
                </a:solidFill>
              </a:rPr>
              <a:t>Cobotta</a:t>
            </a:r>
            <a:r>
              <a:rPr lang="it-IT" sz="2800" b="1" dirty="0" smtClean="0">
                <a:solidFill>
                  <a:srgbClr val="FFC000"/>
                </a:solidFill>
              </a:rPr>
              <a:t> educational della Denso </a:t>
            </a:r>
            <a:endParaRPr lang="it-IT" sz="2800" b="1" dirty="0">
              <a:solidFill>
                <a:srgbClr val="FFC000"/>
              </a:solidFill>
            </a:endParaRPr>
          </a:p>
        </p:txBody>
      </p:sp>
      <p:pic>
        <p:nvPicPr>
          <p:cNvPr id="33794" name="Picture 2" descr="Opzioni COBO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4518776" cy="46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tangolo 3"/>
          <p:cNvSpPr/>
          <p:nvPr/>
        </p:nvSpPr>
        <p:spPr>
          <a:xfrm>
            <a:off x="971600" y="98072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Guida alla presentazione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5390</TotalTime>
  <Words>1256</Words>
  <Application>Microsoft Office PowerPoint</Application>
  <PresentationFormat>Presentazione su schermo (4:3)</PresentationFormat>
  <Paragraphs>131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Equinozio</vt:lpstr>
      <vt:lpstr>Robot antropomorfo, cos’è e perché si ispira all’uomo  </vt:lpstr>
      <vt:lpstr>Robot antropomorfo, cos’è e perché si ispira all’uomo  </vt:lpstr>
      <vt:lpstr>la robotica industriale 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 antropomorfo, cos’è e perché si ispira all’uomo</dc:title>
  <dc:creator>Utente Windows</dc:creator>
  <cp:lastModifiedBy>Utente Windows</cp:lastModifiedBy>
  <cp:revision>21</cp:revision>
  <dcterms:created xsi:type="dcterms:W3CDTF">2020-05-18T18:40:21Z</dcterms:created>
  <dcterms:modified xsi:type="dcterms:W3CDTF">2020-10-26T23:42:13Z</dcterms:modified>
</cp:coreProperties>
</file>