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8" r:id="rId3"/>
    <p:sldId id="263" r:id="rId4"/>
    <p:sldId id="261" r:id="rId5"/>
    <p:sldId id="259" r:id="rId6"/>
    <p:sldId id="260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62" autoAdjust="0"/>
    <p:restoredTop sz="94982" autoAdjust="0"/>
  </p:normalViewPr>
  <p:slideViewPr>
    <p:cSldViewPr>
      <p:cViewPr varScale="1">
        <p:scale>
          <a:sx n="69" d="100"/>
          <a:sy n="69" d="100"/>
        </p:scale>
        <p:origin x="-1308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11/10/2019</a:t>
            </a:fld>
            <a:endParaRPr lang="en-US" dirty="0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‹N›</a:t>
            </a:fld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11/10/2019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11/10/2019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11/10/2019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11/10/2019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11/10/2019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11/10/2019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11/10/2019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11/10/2019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‹N›</a:t>
            </a:fld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11/10/2019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11/10/2019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11/10/2019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mshw.it/tags/arduino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355976" y="476672"/>
            <a:ext cx="3744415" cy="64807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it-IT" sz="4400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microntrollore</a:t>
            </a:r>
            <a:endParaRPr lang="it-IT" sz="4400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267744" y="2492896"/>
            <a:ext cx="6172200" cy="1584176"/>
          </a:xfrm>
          <a:ln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Autofit/>
          </a:bodyPr>
          <a:lstStyle/>
          <a:p>
            <a:r>
              <a:rPr lang="it-IT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Microcontrollori</a:t>
            </a:r>
            <a:r>
              <a:rPr lang="it-IT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endParaRPr lang="it-IT" sz="36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it-IT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cosa </a:t>
            </a:r>
            <a:r>
              <a:rPr lang="it-IT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sono e a cosa servono</a:t>
            </a:r>
          </a:p>
          <a:p>
            <a:endParaRPr lang="it-IT" sz="36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50" name="AutoShape 2" descr="Risultati immagini per i microcontrollori logo sieme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1" name="Immagine 10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991054">
            <a:off x="800799" y="1970115"/>
            <a:ext cx="2376264" cy="154159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Immagine 11" descr="images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4365104"/>
            <a:ext cx="4325094" cy="21625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 rot="611118">
            <a:off x="5348350" y="1988840"/>
            <a:ext cx="3312368" cy="54292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it-IT" sz="2800" b="0" dirty="0" smtClean="0">
                <a:solidFill>
                  <a:srgbClr val="FF0000"/>
                </a:solidFill>
              </a:rPr>
              <a:t> </a:t>
            </a:r>
            <a:r>
              <a:rPr lang="it-IT" sz="2800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microcontrollori</a:t>
            </a:r>
            <a:endParaRPr lang="it-IT" sz="2800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 rot="774677">
            <a:off x="1639285" y="4899604"/>
            <a:ext cx="6172200" cy="873950"/>
          </a:xfrm>
          <a:ln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Autofit/>
          </a:bodyPr>
          <a:lstStyle/>
          <a:p>
            <a:r>
              <a:rPr lang="it-IT" sz="6000" dirty="0" err="1" smtClean="0">
                <a:solidFill>
                  <a:srgbClr val="FF0000"/>
                </a:solidFill>
              </a:rPr>
              <a:t>Introduzione…</a:t>
            </a:r>
            <a:endParaRPr lang="it-IT" sz="6000" dirty="0">
              <a:solidFill>
                <a:srgbClr val="FF0000"/>
              </a:solidFill>
            </a:endParaRPr>
          </a:p>
        </p:txBody>
      </p:sp>
      <p:pic>
        <p:nvPicPr>
          <p:cNvPr id="4" name="Immagine 3" descr="downlo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260648"/>
            <a:ext cx="3096344" cy="2880320"/>
          </a:xfrm>
          <a:prstGeom prst="rect">
            <a:avLst/>
          </a:prstGeom>
        </p:spPr>
      </p:pic>
      <p:sp>
        <p:nvSpPr>
          <p:cNvPr id="2050" name="AutoShape 2" descr="Risultati immagini per i microcontrollori logo sieme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6" name="Immagine 5" descr="download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50339" y="2852936"/>
            <a:ext cx="3243257" cy="1816224"/>
          </a:xfrm>
          <a:prstGeom prst="rect">
            <a:avLst/>
          </a:prstGeom>
        </p:spPr>
      </p:pic>
      <p:pic>
        <p:nvPicPr>
          <p:cNvPr id="2051" name="Picture 3" descr="C:\Users\Vito\Desktop\microconrollori\download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476672"/>
            <a:ext cx="3962400" cy="1152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 rot="6012083" flipV="1">
            <a:off x="7301875" y="634564"/>
            <a:ext cx="1197443" cy="1573447"/>
          </a:xfr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endParaRPr lang="it-IT" sz="2800" dirty="0">
              <a:solidFill>
                <a:srgbClr val="FFFF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131840" y="4581128"/>
            <a:ext cx="2808312" cy="2276872"/>
          </a:xfrm>
        </p:spPr>
        <p:txBody>
          <a:bodyPr/>
          <a:lstStyle/>
          <a:p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1691680" y="980728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000" dirty="0" smtClean="0"/>
              <a:t>I </a:t>
            </a:r>
            <a:r>
              <a:rPr lang="it-IT" sz="2000" b="1" dirty="0" smtClean="0"/>
              <a:t>microcontrollori </a:t>
            </a:r>
            <a:r>
              <a:rPr lang="it-IT" sz="2000" dirty="0" smtClean="0"/>
              <a:t>sono "nascosti" all'interno di un numero sorprendente di dispositivi elettronici, dal forno a microonde passando per TV e </a:t>
            </a:r>
            <a:r>
              <a:rPr lang="it-IT" sz="2000" dirty="0" err="1" smtClean="0"/>
              <a:t>smartphone</a:t>
            </a:r>
            <a:r>
              <a:rPr lang="it-IT" sz="2000" dirty="0" smtClean="0"/>
              <a:t>. In questa nuova epoca di </a:t>
            </a:r>
            <a:r>
              <a:rPr lang="it-IT" sz="2000" dirty="0" err="1" smtClean="0"/>
              <a:t>Industry</a:t>
            </a:r>
            <a:r>
              <a:rPr lang="it-IT" sz="2000" dirty="0" smtClean="0"/>
              <a:t> </a:t>
            </a:r>
            <a:r>
              <a:rPr lang="it-IT" sz="2000" dirty="0" smtClean="0"/>
              <a:t>4.0 e</a:t>
            </a:r>
            <a:r>
              <a:rPr lang="it-IT" sz="2000" dirty="0" smtClean="0"/>
              <a:t> Internet delle cose </a:t>
            </a:r>
            <a:r>
              <a:rPr lang="it-IT" sz="2000" dirty="0" smtClean="0"/>
              <a:t>,i </a:t>
            </a:r>
            <a:r>
              <a:rPr lang="it-IT" sz="2000" dirty="0" smtClean="0"/>
              <a:t>microcontrollori rappresentano una soluzione ben collaudata nel campo dell'elettronica con un'architettura efficiente per il supporto di una vasta gamma di opzioni di connettività</a:t>
            </a:r>
            <a:r>
              <a:rPr lang="it-IT" dirty="0" smtClean="0"/>
              <a:t>.</a:t>
            </a:r>
            <a:endParaRPr lang="it-IT" dirty="0"/>
          </a:p>
        </p:txBody>
      </p:sp>
      <p:pic>
        <p:nvPicPr>
          <p:cNvPr id="7" name="Immagine 6" descr="images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127638">
            <a:off x="6372200" y="548680"/>
            <a:ext cx="2514600" cy="1819275"/>
          </a:xfrm>
          <a:prstGeom prst="rect">
            <a:avLst/>
          </a:prstGeom>
        </p:spPr>
      </p:pic>
      <p:pic>
        <p:nvPicPr>
          <p:cNvPr id="8" name="Immagine 7" descr="images (5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034443">
            <a:off x="3347864" y="4725144"/>
            <a:ext cx="2533650" cy="1809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043608" y="836712"/>
            <a:ext cx="73448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Ovviamente, il microcontrollore così com'è stato realizzato non fa nulla, </a:t>
            </a:r>
            <a:r>
              <a:rPr lang="it-IT" sz="2400" b="1" dirty="0" smtClean="0"/>
              <a:t>è necessario programmarlo</a:t>
            </a:r>
            <a:r>
              <a:rPr lang="it-IT" sz="2400" dirty="0" smtClean="0"/>
              <a:t> attraverso un insieme di istruzioni che rappresenta il </a:t>
            </a:r>
            <a:r>
              <a:rPr lang="it-IT" sz="2400" dirty="0" err="1" smtClean="0"/>
              <a:t>firmware</a:t>
            </a:r>
            <a:r>
              <a:rPr lang="it-IT" sz="2400" dirty="0" smtClean="0"/>
              <a:t> del sistema installato sulla memoria del dispositivo</a:t>
            </a:r>
            <a:endParaRPr lang="it-IT" sz="2400" dirty="0"/>
          </a:p>
        </p:txBody>
      </p:sp>
      <p:pic>
        <p:nvPicPr>
          <p:cNvPr id="6" name="Immagine 5" descr="images (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34569">
            <a:off x="5261445" y="4421923"/>
            <a:ext cx="2724150" cy="1676400"/>
          </a:xfrm>
          <a:prstGeom prst="rect">
            <a:avLst/>
          </a:prstGeom>
        </p:spPr>
      </p:pic>
      <p:pic>
        <p:nvPicPr>
          <p:cNvPr id="7" name="Immagine 6" descr="images (6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3284984"/>
            <a:ext cx="2304256" cy="1571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548680"/>
            <a:ext cx="7851648" cy="3200400"/>
          </a:xfr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it-IT" sz="2800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UN MICROCONTROLLORE (MCU) UTILIZZA TECNICHE </a:t>
            </a:r>
            <a:r>
              <a:rPr lang="it-IT" sz="2800" dirty="0" err="1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DI</a:t>
            </a:r>
            <a:r>
              <a:rPr lang="it-IT" sz="2800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 MICROELETTRONICA PER RIDURRE IN UN PICCOLO PACCHETTO (O PACKAGE) VARI COMPONENTI QUALI CPU (CENTRAL PROCESSING UNIT) E MEMORIA. PRESENTA DIVERSI PIN </a:t>
            </a:r>
            <a:r>
              <a:rPr lang="it-IT" sz="2800" dirty="0" err="1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DI</a:t>
            </a:r>
            <a:r>
              <a:rPr lang="it-IT" sz="2800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 INGRESSO E USCITA, ATTRAVERSO I QUALI È POSSIBILE INTERAGIRE CON IL MONDO </a:t>
            </a:r>
            <a:r>
              <a:rPr lang="it-IT" sz="2800" dirty="0" smtClean="0">
                <a:solidFill>
                  <a:srgbClr val="FFFF00"/>
                </a:solidFill>
              </a:rPr>
              <a:t>ESTERNO.</a:t>
            </a:r>
            <a:endParaRPr lang="it-IT" sz="2800" dirty="0">
              <a:solidFill>
                <a:srgbClr val="FFFF00"/>
              </a:solidFill>
            </a:endParaRPr>
          </a:p>
        </p:txBody>
      </p:sp>
      <p:pic>
        <p:nvPicPr>
          <p:cNvPr id="7" name="Immagine 6" descr="images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4149080"/>
            <a:ext cx="4176464" cy="23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2195736" y="764704"/>
            <a:ext cx="46277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 smtClean="0"/>
              <a:t>I componenti di un microcontrollore</a:t>
            </a:r>
            <a:endParaRPr lang="it-IT" sz="2000" b="1" dirty="0"/>
          </a:p>
        </p:txBody>
      </p:sp>
      <p:sp>
        <p:nvSpPr>
          <p:cNvPr id="8" name="Rettangolo 7"/>
          <p:cNvSpPr/>
          <p:nvPr/>
        </p:nvSpPr>
        <p:spPr>
          <a:xfrm>
            <a:off x="395536" y="1700808"/>
            <a:ext cx="8964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La CPU </a:t>
            </a:r>
            <a:r>
              <a:rPr lang="it-IT" dirty="0" smtClean="0"/>
              <a:t>è il cervello di qualsiasi dispositivo di elaborazione. </a:t>
            </a:r>
            <a:r>
              <a:rPr lang="it-IT" b="1" dirty="0" smtClean="0"/>
              <a:t>Il blocco Interrupt è una subroutine</a:t>
            </a:r>
            <a:r>
              <a:rPr lang="it-IT" dirty="0" smtClean="0"/>
              <a:t> che interrompe il funzionamento principale del microcontrollore per eseguire qualche altro programma.</a:t>
            </a:r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323528" y="2708920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Bus</a:t>
            </a:r>
            <a:r>
              <a:rPr lang="it-IT" dirty="0" smtClean="0"/>
              <a:t> è un insieme di fili che funzionano come un canale di comunicazione o mezzo per il trasferimento di dati e segnali di controllo.</a:t>
            </a:r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395536" y="3429000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I </a:t>
            </a:r>
            <a:r>
              <a:rPr lang="it-IT" b="1" dirty="0" smtClean="0">
                <a:solidFill>
                  <a:srgbClr val="FF0000"/>
                </a:solidFill>
              </a:rPr>
              <a:t>timer</a:t>
            </a:r>
            <a:r>
              <a:rPr lang="it-IT" dirty="0" smtClean="0"/>
              <a:t>, invece, sono utilizzati per la misura di intervalli di tempo impiegati nella sincronizzazione di dispositivi.</a:t>
            </a:r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539552" y="4293096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Come per tutti i circuiti digitali, il microcontrollore è un dispositivo che richiede il clock (OSC) per il suo funzionamento.</a:t>
            </a:r>
            <a:endParaRPr lang="it-IT" dirty="0"/>
          </a:p>
        </p:txBody>
      </p:sp>
      <p:sp>
        <p:nvSpPr>
          <p:cNvPr id="12" name="Rettangolo 11"/>
          <p:cNvSpPr/>
          <p:nvPr/>
        </p:nvSpPr>
        <p:spPr>
          <a:xfrm>
            <a:off x="611560" y="5157192"/>
            <a:ext cx="79208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Il </a:t>
            </a:r>
            <a:r>
              <a:rPr lang="it-IT" b="1" dirty="0" smtClean="0">
                <a:solidFill>
                  <a:srgbClr val="FF0000"/>
                </a:solidFill>
              </a:rPr>
              <a:t>clock</a:t>
            </a:r>
            <a:r>
              <a:rPr lang="it-IT" dirty="0" smtClean="0"/>
              <a:t> è un segnale digitale che commuta continuamente da un livello basso (0 logico) ad uno alto (1 logico), questo viene eseguito molte volte al secondo e per ogni impulso la circuiteria interna esegue un'operazione o istruzione come parte del codice compilato.  Il clock è il riferimento che sincronizza tutte le operazioni e il trasferimento dati.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2915816" y="332656"/>
            <a:ext cx="3816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smtClean="0"/>
              <a:t>La programmazione</a:t>
            </a:r>
            <a:endParaRPr lang="it-IT" sz="2800" b="1" dirty="0"/>
          </a:p>
        </p:txBody>
      </p:sp>
      <p:sp>
        <p:nvSpPr>
          <p:cNvPr id="14" name="Rettangolo 13"/>
          <p:cNvSpPr/>
          <p:nvPr/>
        </p:nvSpPr>
        <p:spPr>
          <a:xfrm>
            <a:off x="611560" y="1268760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La programmazione di un microcontrollore può sembrare un po' complicata, in realtà i passi necessari possono essere riassunti in 3 punti essenziali: </a:t>
            </a:r>
            <a:r>
              <a:rPr lang="it-IT" b="1" dirty="0" smtClean="0"/>
              <a:t>scrivere il codice</a:t>
            </a:r>
            <a:r>
              <a:rPr lang="it-IT" dirty="0" smtClean="0"/>
              <a:t>, </a:t>
            </a:r>
            <a:r>
              <a:rPr lang="it-IT" b="1" dirty="0" smtClean="0"/>
              <a:t>compilare il codice</a:t>
            </a:r>
            <a:r>
              <a:rPr lang="it-IT" dirty="0" smtClean="0"/>
              <a:t> in linguaggio macchina o linguaggio binario, </a:t>
            </a:r>
            <a:r>
              <a:rPr lang="it-IT" b="1" dirty="0" smtClean="0"/>
              <a:t>caricare il codice macchina</a:t>
            </a:r>
            <a:r>
              <a:rPr lang="it-IT" dirty="0" smtClean="0"/>
              <a:t> sul microcontrollore.</a:t>
            </a:r>
            <a:endParaRPr lang="it-IT" dirty="0"/>
          </a:p>
        </p:txBody>
      </p:sp>
      <p:sp>
        <p:nvSpPr>
          <p:cNvPr id="15" name="Rettangolo 14"/>
          <p:cNvSpPr/>
          <p:nvPr/>
        </p:nvSpPr>
        <p:spPr>
          <a:xfrm>
            <a:off x="611560" y="2564904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Il programma di gestione risiede all'interno del microcontrollore in un'apposita area non volatile.</a:t>
            </a:r>
            <a:endParaRPr lang="it-IT" dirty="0"/>
          </a:p>
        </p:txBody>
      </p:sp>
      <p:sp>
        <p:nvSpPr>
          <p:cNvPr id="16" name="Rettangolo 15"/>
          <p:cNvSpPr/>
          <p:nvPr/>
        </p:nvSpPr>
        <p:spPr>
          <a:xfrm>
            <a:off x="611560" y="3356992"/>
            <a:ext cx="77048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Strumenti e kit di sviluppo permettono di gestire molto facilmente la programmazione attraverso interfacce utente grafiche ad alto livello che seguono passo-passo il progettista nell'implementazione del codice macchina sul microcontrollore, disponendo, inoltre, di librerie e funzioni per rendere molto semplice la scrittura del codice.</a:t>
            </a:r>
            <a:endParaRPr lang="it-IT" dirty="0"/>
          </a:p>
        </p:txBody>
      </p:sp>
      <p:pic>
        <p:nvPicPr>
          <p:cNvPr id="17" name="Immagine 16" descr="images (7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4941168"/>
            <a:ext cx="2857500" cy="1600200"/>
          </a:xfrm>
          <a:prstGeom prst="rect">
            <a:avLst/>
          </a:prstGeom>
        </p:spPr>
      </p:pic>
      <p:pic>
        <p:nvPicPr>
          <p:cNvPr id="18" name="Immagine 17" descr="images (8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5013176"/>
            <a:ext cx="2095500" cy="1400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2915816" y="332656"/>
            <a:ext cx="3816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smtClean="0"/>
              <a:t>La programmazione</a:t>
            </a:r>
            <a:endParaRPr lang="it-IT" sz="2800" b="1" dirty="0"/>
          </a:p>
        </p:txBody>
      </p:sp>
      <p:sp>
        <p:nvSpPr>
          <p:cNvPr id="8" name="Rettangolo 7"/>
          <p:cNvSpPr/>
          <p:nvPr/>
        </p:nvSpPr>
        <p:spPr>
          <a:xfrm>
            <a:off x="251520" y="1268761"/>
            <a:ext cx="87129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Si possono trovare microcontrollori a </a:t>
            </a:r>
            <a:r>
              <a:rPr lang="it-IT" b="1" dirty="0" smtClean="0"/>
              <a:t>8-bit, 16-bit e 32-bit</a:t>
            </a:r>
            <a:r>
              <a:rPr lang="it-IT" dirty="0" smtClean="0"/>
              <a:t>. Questi numeri si riferiscono alle dimensioni del bus dati. In termini pratici, con un bus dati più grande è possibile eseguire calcoli più complessi.  Il microcontrollore a 8-bit è il tipo più comunemente usato dagli hobbisti. In generale ha un minor numero di pin in modo che sia più facile da saldare (e da programmare).</a:t>
            </a:r>
          </a:p>
          <a:p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pic>
        <p:nvPicPr>
          <p:cNvPr id="9" name="Immagine 8" descr="32-Bit-MCU-with-330-DMIPS-1384764590-300x2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212976"/>
            <a:ext cx="3168352" cy="2160240"/>
          </a:xfrm>
          <a:prstGeom prst="rect">
            <a:avLst/>
          </a:prstGeom>
        </p:spPr>
      </p:pic>
      <p:pic>
        <p:nvPicPr>
          <p:cNvPr id="10" name="Immagine 9" descr="hardware-13-6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3717032"/>
            <a:ext cx="3888432" cy="2785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2987824" y="0"/>
            <a:ext cx="23779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dirty="0" smtClean="0"/>
              <a:t>Arduino UNO</a:t>
            </a:r>
            <a:endParaRPr lang="it-IT" sz="2800" dirty="0"/>
          </a:p>
        </p:txBody>
      </p:sp>
      <p:pic>
        <p:nvPicPr>
          <p:cNvPr id="7" name="Immagine 6" descr="downlo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908720"/>
            <a:ext cx="4464496" cy="3600399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1763688" y="5013176"/>
            <a:ext cx="6408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la famosa scheda </a:t>
            </a:r>
            <a:r>
              <a:rPr lang="it-IT" dirty="0" smtClean="0">
                <a:hlinkClick r:id="rId3"/>
              </a:rPr>
              <a:t>Arduino</a:t>
            </a:r>
            <a:r>
              <a:rPr lang="it-IT" dirty="0" smtClean="0"/>
              <a:t> è</a:t>
            </a:r>
            <a:r>
              <a:rPr lang="it-IT" dirty="0" smtClean="0"/>
              <a:t> impiegata nei più svariati campi della domotica attraverso le sue tipologie quali Arduino Uno (visualizzata nella figura sopra con in evidenza il microcontrollore </a:t>
            </a:r>
            <a:r>
              <a:rPr lang="it-IT" b="1" dirty="0" err="1" smtClean="0"/>
              <a:t>ATmega</a:t>
            </a:r>
            <a:r>
              <a:rPr lang="it-IT" b="1" dirty="0" smtClean="0"/>
              <a:t> a 28 pin</a:t>
            </a:r>
            <a:r>
              <a:rPr lang="it-IT" dirty="0" smtClean="0"/>
              <a:t>), 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331640" y="260648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Che cos'è </a:t>
            </a:r>
            <a:r>
              <a:rPr lang="it-IT" b="1" dirty="0" smtClean="0"/>
              <a:t>Arduino il microcontrollore tutto italiano</a:t>
            </a:r>
            <a:endParaRPr lang="it-IT" b="1" dirty="0"/>
          </a:p>
        </p:txBody>
      </p:sp>
      <p:sp>
        <p:nvSpPr>
          <p:cNvPr id="8" name="Rettangolo 7"/>
          <p:cNvSpPr/>
          <p:nvPr/>
        </p:nvSpPr>
        <p:spPr>
          <a:xfrm>
            <a:off x="827584" y="980728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Arduino è una piattaforma hardware </a:t>
            </a:r>
            <a:r>
              <a:rPr lang="it-IT" dirty="0" err="1" smtClean="0"/>
              <a:t>low-cost</a:t>
            </a:r>
            <a:r>
              <a:rPr lang="it-IT" dirty="0" smtClean="0"/>
              <a:t> programmabile, con cui è possibile creare circuiti "quasi" di ogni tipo per molte applicazioni, soprattutto in ambito di robotica ed automazione. </a:t>
            </a:r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755576" y="2274838"/>
            <a:ext cx="73448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 Nasce a Ivrea, nel 2005, da un'idea di un professore universitario, un Ingegnere Elettronico, Massimo </a:t>
            </a:r>
            <a:r>
              <a:rPr lang="it-IT" dirty="0" err="1" smtClean="0"/>
              <a:t>Banzi</a:t>
            </a:r>
            <a:r>
              <a:rPr lang="it-IT" dirty="0" smtClean="0"/>
              <a:t>, che decise di creare una piattaforma per i propri studenti, così da facilitarli nello studio dell'</a:t>
            </a:r>
            <a:r>
              <a:rPr lang="it-IT" dirty="0" err="1" smtClean="0"/>
              <a:t>Interaction</a:t>
            </a:r>
            <a:r>
              <a:rPr lang="it-IT" dirty="0" smtClean="0"/>
              <a:t> Design. Fu un completo successo, a tal punto da spingere l'ingegnere a rendere questa </a:t>
            </a:r>
            <a:r>
              <a:rPr lang="it-IT" dirty="0" smtClean="0"/>
              <a:t>piattaforma.</a:t>
            </a:r>
            <a:endParaRPr lang="it-IT" dirty="0"/>
          </a:p>
        </p:txBody>
      </p:sp>
      <p:pic>
        <p:nvPicPr>
          <p:cNvPr id="10" name="Immagine 9" descr="images (9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4005064"/>
            <a:ext cx="3096344" cy="2319269"/>
          </a:xfrm>
          <a:prstGeom prst="rect">
            <a:avLst/>
          </a:prstGeom>
        </p:spPr>
      </p:pic>
      <p:pic>
        <p:nvPicPr>
          <p:cNvPr id="12" name="Immagine 11" descr="OlivettiManifestoM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0192" y="3933056"/>
            <a:ext cx="2160240" cy="2448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331640" y="260648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Che cos'è </a:t>
            </a:r>
            <a:r>
              <a:rPr lang="it-IT" b="1" dirty="0" smtClean="0"/>
              <a:t>Arduino il microcontrollore tutto italiano</a:t>
            </a:r>
            <a:endParaRPr lang="it-IT" b="1" dirty="0"/>
          </a:p>
        </p:txBody>
      </p:sp>
      <p:sp>
        <p:nvSpPr>
          <p:cNvPr id="7" name="Rettangolo 6"/>
          <p:cNvSpPr/>
          <p:nvPr/>
        </p:nvSpPr>
        <p:spPr>
          <a:xfrm>
            <a:off x="611560" y="1582341"/>
            <a:ext cx="79928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Arduino è un open </a:t>
            </a:r>
            <a:r>
              <a:rPr lang="it-IT" dirty="0" smtClean="0"/>
              <a:t>Source (in realtà è Open Hardware) cioè è possibile trovare sul sito ufficiale </a:t>
            </a:r>
            <a:r>
              <a:rPr lang="it-IT" b="1" dirty="0" smtClean="0"/>
              <a:t>www.arduino.cc</a:t>
            </a:r>
            <a:r>
              <a:rPr lang="it-IT" dirty="0" smtClean="0"/>
              <a:t>, i circuiti, i componenti e addirittura le istruzioni per realizzarla da soli. Ciò che dovrebbe interessare in realtà sono gli schemi circuitali: essendo Open, e quindi visionabili da tutti, possono essere continuamente migliorati dalla comunità e grazie ad essi sono state sviluppate un numero incredibile di librerie software che rendono davvero semplice l'interfaccia con periferiche di qualsiasi tipo.</a:t>
            </a:r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611560" y="3789040"/>
            <a:ext cx="82089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Fu un gruppo di studenti della facoltà di Ingegneria Informatica a scrivergli la libreria, l'IDE (libreria portabile su ogni sistema operativo) e le prime API; grazie a questi </a:t>
            </a:r>
            <a:r>
              <a:rPr lang="it-IT" dirty="0" err="1" smtClean="0"/>
              <a:t>pre-ingegneri</a:t>
            </a:r>
            <a:r>
              <a:rPr lang="it-IT" dirty="0" smtClean="0"/>
              <a:t>, Arduino tutt'oggi programma in modo fluido, semplice e molto intuitivo. In Internet, addirittura, si possono trovare librerie già scritte in base al nostro bisogno. Per esempio se vogliamo fare qualche applicazione e ci serve qualche funzione in particolare o qualche supporto per sensori possiamo ricorrere, appunto, alla navigazione in Internet.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259632" y="0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          Arduino il microcontrollore tutto italiano</a:t>
            </a:r>
            <a:endParaRPr lang="it-IT" b="1" dirty="0"/>
          </a:p>
        </p:txBody>
      </p:sp>
      <p:pic>
        <p:nvPicPr>
          <p:cNvPr id="6" name="Immagine 5" descr="arduino_te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548680"/>
            <a:ext cx="5040560" cy="2736304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0" y="3429000"/>
            <a:ext cx="9144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Da sinistra di seguito:</a:t>
            </a:r>
          </a:p>
          <a:p>
            <a:r>
              <a:rPr lang="it-IT" b="1" dirty="0" smtClean="0"/>
              <a:t>Gianluca Martino</a:t>
            </a:r>
            <a:r>
              <a:rPr lang="it-IT" dirty="0" smtClean="0"/>
              <a:t>: ha messo online gli schemi elettronici insieme a </a:t>
            </a:r>
            <a:r>
              <a:rPr lang="it-IT" dirty="0" err="1" smtClean="0"/>
              <a:t>Banzi</a:t>
            </a:r>
            <a:r>
              <a:rPr lang="it-IT" dirty="0" smtClean="0"/>
              <a:t>, </a:t>
            </a:r>
            <a:r>
              <a:rPr lang="it-IT" dirty="0" err="1" smtClean="0"/>
              <a:t>Cuartielles</a:t>
            </a:r>
            <a:r>
              <a:rPr lang="it-IT" dirty="0" smtClean="0"/>
              <a:t> e </a:t>
            </a:r>
            <a:r>
              <a:rPr lang="it-IT" dirty="0" err="1" smtClean="0"/>
              <a:t>Mellis</a:t>
            </a:r>
            <a:endParaRPr lang="it-IT" dirty="0" smtClean="0"/>
          </a:p>
          <a:p>
            <a:r>
              <a:rPr lang="it-IT" dirty="0" smtClean="0"/>
              <a:t> </a:t>
            </a:r>
          </a:p>
          <a:p>
            <a:r>
              <a:rPr lang="it-IT" b="1" dirty="0" smtClean="0"/>
              <a:t>David </a:t>
            </a:r>
            <a:r>
              <a:rPr lang="it-IT" b="1" dirty="0" err="1" smtClean="0"/>
              <a:t>Cuartielles</a:t>
            </a:r>
            <a:r>
              <a:rPr lang="it-IT" dirty="0" smtClean="0"/>
              <a:t>: Ingegnere spagnolo specializzato in microchip</a:t>
            </a:r>
          </a:p>
          <a:p>
            <a:r>
              <a:rPr lang="it-IT" dirty="0" smtClean="0"/>
              <a:t> </a:t>
            </a:r>
          </a:p>
          <a:p>
            <a:r>
              <a:rPr lang="it-IT" b="1" dirty="0" smtClean="0"/>
              <a:t>David </a:t>
            </a:r>
            <a:r>
              <a:rPr lang="it-IT" b="1" dirty="0" err="1" smtClean="0"/>
              <a:t>Mellis</a:t>
            </a:r>
            <a:r>
              <a:rPr lang="it-IT" dirty="0" smtClean="0"/>
              <a:t>: studente di </a:t>
            </a:r>
            <a:r>
              <a:rPr lang="it-IT" dirty="0" err="1" smtClean="0"/>
              <a:t>Banzi</a:t>
            </a:r>
            <a:r>
              <a:rPr lang="it-IT" dirty="0" smtClean="0"/>
              <a:t>, ha collaborato a scrivere il linguaggio di programmazione</a:t>
            </a:r>
          </a:p>
          <a:p>
            <a:r>
              <a:rPr lang="it-IT" dirty="0" smtClean="0"/>
              <a:t> </a:t>
            </a:r>
          </a:p>
          <a:p>
            <a:r>
              <a:rPr lang="it-IT" b="1" dirty="0" smtClean="0"/>
              <a:t>Tom </a:t>
            </a:r>
            <a:r>
              <a:rPr lang="it-IT" b="1" dirty="0" err="1" smtClean="0"/>
              <a:t>Igoe</a:t>
            </a:r>
            <a:r>
              <a:rPr lang="it-IT" dirty="0" smtClean="0"/>
              <a:t>: professore associato presso l'</a:t>
            </a:r>
            <a:r>
              <a:rPr lang="it-IT" dirty="0" err="1" smtClean="0"/>
              <a:t>Interactive</a:t>
            </a:r>
            <a:r>
              <a:rPr lang="it-IT" dirty="0" smtClean="0"/>
              <a:t> </a:t>
            </a:r>
            <a:r>
              <a:rPr lang="it-IT" dirty="0" err="1" smtClean="0"/>
              <a:t>Telecommunications</a:t>
            </a:r>
            <a:r>
              <a:rPr lang="it-IT" dirty="0" smtClean="0"/>
              <a:t> </a:t>
            </a:r>
            <a:r>
              <a:rPr lang="it-IT" dirty="0" err="1" smtClean="0"/>
              <a:t>Program</a:t>
            </a:r>
            <a:r>
              <a:rPr lang="it-IT" dirty="0" smtClean="0"/>
              <a:t> alla New York </a:t>
            </a:r>
            <a:r>
              <a:rPr lang="it-IT" dirty="0" err="1" smtClean="0"/>
              <a:t>University</a:t>
            </a:r>
            <a:r>
              <a:rPr lang="it-IT" dirty="0" smtClean="0"/>
              <a:t>, unitosi ad Arduino nel 2005</a:t>
            </a:r>
          </a:p>
          <a:p>
            <a:r>
              <a:rPr lang="it-IT" dirty="0" smtClean="0"/>
              <a:t> </a:t>
            </a:r>
          </a:p>
          <a:p>
            <a:r>
              <a:rPr lang="it-IT" b="1" dirty="0" smtClean="0"/>
              <a:t>Massimo </a:t>
            </a:r>
            <a:r>
              <a:rPr lang="it-IT" b="1" dirty="0" err="1" smtClean="0"/>
              <a:t>Banzi</a:t>
            </a:r>
            <a:r>
              <a:rPr lang="it-IT" dirty="0" smtClean="0"/>
              <a:t>: inventore della scheda Arduino</a:t>
            </a:r>
          </a:p>
          <a:p>
            <a:r>
              <a:rPr lang="it-IT" dirty="0" smtClean="0"/>
              <a:t> 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284</TotalTime>
  <Words>356</Words>
  <Application>Microsoft Office PowerPoint</Application>
  <PresentationFormat>Presentazione su schermo (4:3)</PresentationFormat>
  <Paragraphs>41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Equinozio</vt:lpstr>
      <vt:lpstr>microntrollore</vt:lpstr>
      <vt:lpstr> microcontrollori</vt:lpstr>
      <vt:lpstr>Diapositiva 3</vt:lpstr>
      <vt:lpstr>Diapositiva 4</vt:lpstr>
      <vt:lpstr>UN MICROCONTROLLORE (MCU) UTILIZZA TECNICHE DI MICROELETTRONICA PER RIDURRE IN UN PICCOLO PACCHETTO (O PACKAGE) VARI COMPONENTI QUALI CPU (CENTRAL PROCESSING UNIT) E MEMORIA. PRESENTA DIVERSI PIN DI INGRESSO E USCITA, ATTRAVERSO I QUALI È POSSIBILE INTERAGIRE CON IL MONDO ESTERNO.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microntrollore</dc:title>
  <dc:creator>Utente Windows</dc:creator>
  <cp:lastModifiedBy>Utente Windows</cp:lastModifiedBy>
  <cp:revision>5</cp:revision>
  <dcterms:created xsi:type="dcterms:W3CDTF">2019-11-10T13:58:25Z</dcterms:created>
  <dcterms:modified xsi:type="dcterms:W3CDTF">2019-11-10T18:43:11Z</dcterms:modified>
</cp:coreProperties>
</file>