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1" r:id="rId5"/>
    <p:sldId id="263" r:id="rId6"/>
    <p:sldId id="264" r:id="rId7"/>
    <p:sldId id="262" r:id="rId8"/>
    <p:sldId id="265" r:id="rId9"/>
    <p:sldId id="268" r:id="rId10"/>
    <p:sldId id="270" r:id="rId11"/>
    <p:sldId id="271" r:id="rId12"/>
    <p:sldId id="272" r:id="rId13"/>
    <p:sldId id="273" r:id="rId14"/>
    <p:sldId id="274" r:id="rId15"/>
    <p:sldId id="275" r:id="rId16"/>
    <p:sldId id="278" r:id="rId17"/>
    <p:sldId id="277" r:id="rId18"/>
    <p:sldId id="279" r:id="rId19"/>
    <p:sldId id="280" r:id="rId20"/>
    <p:sldId id="281" r:id="rId21"/>
    <p:sldId id="260" r:id="rId22"/>
    <p:sldId id="282" r:id="rId23"/>
    <p:sldId id="284" r:id="rId24"/>
    <p:sldId id="283" r:id="rId25"/>
    <p:sldId id="285" r:id="rId26"/>
    <p:sldId id="259" r:id="rId2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6D83D-5D61-4A13-A2A5-BDD51685C5D9}" type="datetimeFigureOut">
              <a:rPr lang="it-IT" smtClean="0"/>
              <a:pPr/>
              <a:t>27/10/2020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CE462-BEB9-4A06-97D9-BD35162BEEE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6D83D-5D61-4A13-A2A5-BDD51685C5D9}" type="datetimeFigureOut">
              <a:rPr lang="it-IT" smtClean="0"/>
              <a:pPr/>
              <a:t>27/10/2020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CE462-BEB9-4A06-97D9-BD35162BEEE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6D83D-5D61-4A13-A2A5-BDD51685C5D9}" type="datetimeFigureOut">
              <a:rPr lang="it-IT" smtClean="0"/>
              <a:pPr/>
              <a:t>27/10/2020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CE462-BEB9-4A06-97D9-BD35162BEEE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6D83D-5D61-4A13-A2A5-BDD51685C5D9}" type="datetimeFigureOut">
              <a:rPr lang="it-IT" smtClean="0"/>
              <a:pPr/>
              <a:t>27/10/2020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CE462-BEB9-4A06-97D9-BD35162BEEE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6D83D-5D61-4A13-A2A5-BDD51685C5D9}" type="datetimeFigureOut">
              <a:rPr lang="it-IT" smtClean="0"/>
              <a:pPr/>
              <a:t>27/10/2020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CE462-BEB9-4A06-97D9-BD35162BEEE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6D83D-5D61-4A13-A2A5-BDD51685C5D9}" type="datetimeFigureOut">
              <a:rPr lang="it-IT" smtClean="0"/>
              <a:pPr/>
              <a:t>27/10/2020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CE462-BEB9-4A06-97D9-BD35162BEEE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6D83D-5D61-4A13-A2A5-BDD51685C5D9}" type="datetimeFigureOut">
              <a:rPr lang="it-IT" smtClean="0"/>
              <a:pPr/>
              <a:t>27/10/2020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CE462-BEB9-4A06-97D9-BD35162BEEE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6D83D-5D61-4A13-A2A5-BDD51685C5D9}" type="datetimeFigureOut">
              <a:rPr lang="it-IT" smtClean="0"/>
              <a:pPr/>
              <a:t>27/10/2020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CE462-BEB9-4A06-97D9-BD35162BEEE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6D83D-5D61-4A13-A2A5-BDD51685C5D9}" type="datetimeFigureOut">
              <a:rPr lang="it-IT" smtClean="0"/>
              <a:pPr/>
              <a:t>27/10/2020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EBCE462-BEB9-4A06-97D9-BD35162BEEEF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6D83D-5D61-4A13-A2A5-BDD51685C5D9}" type="datetimeFigureOut">
              <a:rPr lang="it-IT" smtClean="0"/>
              <a:pPr/>
              <a:t>27/10/2020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CE462-BEB9-4A06-97D9-BD35162BEEE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6D83D-5D61-4A13-A2A5-BDD51685C5D9}" type="datetimeFigureOut">
              <a:rPr lang="it-IT" smtClean="0"/>
              <a:pPr/>
              <a:t>27/10/2020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CE462-BEB9-4A06-97D9-BD35162BEEE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086D83D-5D61-4A13-A2A5-BDD51685C5D9}" type="datetimeFigureOut">
              <a:rPr lang="it-IT" smtClean="0"/>
              <a:pPr/>
              <a:t>27/10/2020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EBCE462-BEB9-4A06-97D9-BD35162BEEEF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83568" y="188640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Arduino </a:t>
            </a:r>
            <a:r>
              <a:rPr lang="it-IT" sz="3200" b="1" dirty="0" smtClean="0">
                <a:solidFill>
                  <a:srgbClr val="FF0000"/>
                </a:solidFill>
              </a:rPr>
              <a:t>–Descrizione </a:t>
            </a:r>
            <a:r>
              <a:rPr lang="it-IT" sz="3200" b="1" dirty="0">
                <a:solidFill>
                  <a:srgbClr val="FF0000"/>
                </a:solidFill>
              </a:rPr>
              <a:t>della scheda</a:t>
            </a:r>
            <a:endParaRPr lang="it-IT" sz="3200" dirty="0">
              <a:solidFill>
                <a:srgbClr val="FF000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323528" y="3284984"/>
            <a:ext cx="7200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In questo capitolo, impareremo a conoscere i diversi componenti sulla scheda Arduino. Studieremo la scheda UNO di Arduino perché è la scheda più popolare nella famiglia di schede Arduino.</a:t>
            </a:r>
          </a:p>
        </p:txBody>
      </p:sp>
      <p:pic>
        <p:nvPicPr>
          <p:cNvPr id="6" name="Immagine 5" descr="arduino_uno_tes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650009">
            <a:off x="5786199" y="3778819"/>
            <a:ext cx="3045153" cy="27152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magine 6" descr="download.jf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423765">
            <a:off x="278637" y="1132699"/>
            <a:ext cx="2581275" cy="1771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83568" y="188640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Arduino </a:t>
            </a:r>
            <a:r>
              <a:rPr lang="it-IT" sz="3200" b="1" dirty="0" smtClean="0">
                <a:solidFill>
                  <a:srgbClr val="FF0000"/>
                </a:solidFill>
              </a:rPr>
              <a:t>–Descrizione </a:t>
            </a:r>
            <a:r>
              <a:rPr lang="it-IT" sz="3200" b="1" dirty="0">
                <a:solidFill>
                  <a:srgbClr val="FF0000"/>
                </a:solidFill>
              </a:rPr>
              <a:t>della scheda</a:t>
            </a:r>
            <a:endParaRPr lang="it-IT" sz="3200" dirty="0">
              <a:solidFill>
                <a:srgbClr val="FF0000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0" y="1556792"/>
            <a:ext cx="439248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Inoltre, è la migliore scheda per iniziare con l’elettronica e la codifica. Alcune schede hanno un aspetto leggermente diverso da quello indicato di seguito, ma la maggior parte degli Arduino ha la maggioranza di questi componenti in comune.</a:t>
            </a:r>
          </a:p>
          <a:p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pic>
        <p:nvPicPr>
          <p:cNvPr id="4098" name="Picture 2" descr="https://arduinofacile.altervista.org/wp-content/uploads/2018/01/Arduino_Descrizione_sche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85016" y="836712"/>
            <a:ext cx="4758984" cy="43630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83568" y="188640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Arduino </a:t>
            </a:r>
            <a:r>
              <a:rPr lang="it-IT" sz="3200" b="1" dirty="0" smtClean="0">
                <a:solidFill>
                  <a:srgbClr val="FF0000"/>
                </a:solidFill>
              </a:rPr>
              <a:t>–Descrizione </a:t>
            </a:r>
            <a:r>
              <a:rPr lang="it-IT" sz="3200" b="1" dirty="0">
                <a:solidFill>
                  <a:srgbClr val="FF0000"/>
                </a:solidFill>
              </a:rPr>
              <a:t>della scheda</a:t>
            </a:r>
            <a:endParaRPr lang="it-IT" sz="3200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s://arduinofacile.altervista.org/wp-content/uploads/2018/01/Arduino_Descrizione_sche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0875" y="980728"/>
            <a:ext cx="5953125" cy="5457825"/>
          </a:xfrm>
          <a:prstGeom prst="rect">
            <a:avLst/>
          </a:prstGeom>
          <a:noFill/>
        </p:spPr>
      </p:pic>
      <p:sp>
        <p:nvSpPr>
          <p:cNvPr id="5" name="Rettangolo 4"/>
          <p:cNvSpPr/>
          <p:nvPr/>
        </p:nvSpPr>
        <p:spPr>
          <a:xfrm>
            <a:off x="251520" y="2492896"/>
            <a:ext cx="288032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Regolatore di tensione (3</a:t>
            </a:r>
            <a:r>
              <a:rPr lang="it-IT" dirty="0" smtClean="0">
                <a:solidFill>
                  <a:srgbClr val="FF0000"/>
                </a:solidFill>
              </a:rPr>
              <a:t>)</a:t>
            </a:r>
          </a:p>
          <a:p>
            <a:r>
              <a:rPr lang="it-IT" dirty="0" smtClean="0">
                <a:solidFill>
                  <a:srgbClr val="FFC000"/>
                </a:solidFill>
              </a:rPr>
              <a:t>La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>
                <a:solidFill>
                  <a:srgbClr val="FFC000"/>
                </a:solidFill>
              </a:rPr>
              <a:t>funzione del regolatore di tensione consiste nel controllare la tensione fornita alla scheda Arduino e stabilizzare le tensioni CC utilizzate dal processore e da altri elementi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83568" y="188640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Arduino </a:t>
            </a:r>
            <a:r>
              <a:rPr lang="it-IT" sz="3200" b="1" dirty="0" smtClean="0">
                <a:solidFill>
                  <a:srgbClr val="FF0000"/>
                </a:solidFill>
              </a:rPr>
              <a:t>–Descrizione </a:t>
            </a:r>
            <a:r>
              <a:rPr lang="it-IT" sz="3200" b="1" dirty="0">
                <a:solidFill>
                  <a:srgbClr val="FF0000"/>
                </a:solidFill>
              </a:rPr>
              <a:t>della scheda</a:t>
            </a:r>
            <a:endParaRPr lang="it-IT" sz="3200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s://arduinofacile.altervista.org/wp-content/uploads/2018/01/Arduino_Descrizione_sche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0875" y="980728"/>
            <a:ext cx="5953125" cy="5457825"/>
          </a:xfrm>
          <a:prstGeom prst="rect">
            <a:avLst/>
          </a:prstGeom>
          <a:noFill/>
        </p:spPr>
      </p:pic>
      <p:sp>
        <p:nvSpPr>
          <p:cNvPr id="6" name="Rettangolo 5"/>
          <p:cNvSpPr/>
          <p:nvPr/>
        </p:nvSpPr>
        <p:spPr>
          <a:xfrm>
            <a:off x="0" y="1556792"/>
            <a:ext cx="313184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Oscillatore di cristallo (</a:t>
            </a:r>
            <a:r>
              <a:rPr lang="it-IT" b="1" dirty="0" smtClean="0">
                <a:solidFill>
                  <a:srgbClr val="FF0000"/>
                </a:solidFill>
              </a:rPr>
              <a:t>4)</a:t>
            </a:r>
          </a:p>
          <a:p>
            <a:r>
              <a:rPr lang="it-IT" dirty="0" smtClean="0">
                <a:solidFill>
                  <a:srgbClr val="FFC000"/>
                </a:solidFill>
              </a:rPr>
              <a:t>L’oscillatore </a:t>
            </a:r>
            <a:r>
              <a:rPr lang="it-IT" dirty="0" smtClean="0"/>
              <a:t>di </a:t>
            </a:r>
            <a:r>
              <a:rPr lang="it-IT" dirty="0"/>
              <a:t>cristalli aiuta Arduino a gestire i problemi del tempo. Come calcola Arduino il tempo? La risposta è, usando l’oscillatore di cristallo. </a:t>
            </a:r>
          </a:p>
        </p:txBody>
      </p:sp>
      <p:sp>
        <p:nvSpPr>
          <p:cNvPr id="7" name="Rettangolo 6"/>
          <p:cNvSpPr/>
          <p:nvPr/>
        </p:nvSpPr>
        <p:spPr>
          <a:xfrm>
            <a:off x="0" y="4653136"/>
            <a:ext cx="31318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Il numero stampato sul cristallo Arduino è 16.000H9H. Ci dice che la frequenza è 16.000.000 Hertz o 16 MHz.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83568" y="188640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Arduino </a:t>
            </a:r>
            <a:r>
              <a:rPr lang="it-IT" sz="3200" b="1" dirty="0" smtClean="0">
                <a:solidFill>
                  <a:srgbClr val="FF0000"/>
                </a:solidFill>
              </a:rPr>
              <a:t>–Descrizione </a:t>
            </a:r>
            <a:r>
              <a:rPr lang="it-IT" sz="3200" b="1" dirty="0">
                <a:solidFill>
                  <a:srgbClr val="FF0000"/>
                </a:solidFill>
              </a:rPr>
              <a:t>della scheda</a:t>
            </a:r>
            <a:endParaRPr lang="it-IT" sz="3200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s://arduinofacile.altervista.org/wp-content/uploads/2018/01/Arduino_Descrizione_sche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0875" y="980728"/>
            <a:ext cx="5953125" cy="5457825"/>
          </a:xfrm>
          <a:prstGeom prst="rect">
            <a:avLst/>
          </a:prstGeom>
          <a:noFill/>
        </p:spPr>
      </p:pic>
      <p:sp>
        <p:nvSpPr>
          <p:cNvPr id="6" name="Rettangolo 5"/>
          <p:cNvSpPr/>
          <p:nvPr/>
        </p:nvSpPr>
        <p:spPr>
          <a:xfrm>
            <a:off x="0" y="1412776"/>
            <a:ext cx="32038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FFC000"/>
                </a:solidFill>
              </a:rPr>
              <a:t>Reset Arduino (5-17</a:t>
            </a:r>
            <a:r>
              <a:rPr lang="it-IT" b="1" dirty="0" smtClean="0">
                <a:solidFill>
                  <a:srgbClr val="FFC000"/>
                </a:solidFill>
              </a:rPr>
              <a:t>)</a:t>
            </a:r>
          </a:p>
          <a:p>
            <a:r>
              <a:rPr lang="it-IT" dirty="0" smtClean="0"/>
              <a:t>È</a:t>
            </a:r>
            <a:r>
              <a:rPr lang="it-IT" dirty="0" smtClean="0">
                <a:solidFill>
                  <a:srgbClr val="FFC000"/>
                </a:solidFill>
              </a:rPr>
              <a:t> </a:t>
            </a:r>
            <a:r>
              <a:rPr lang="it-IT" dirty="0"/>
              <a:t>possibile ripristinare la scheda Arduino, ad esempio, avviare il programma dall’inizio. </a:t>
            </a:r>
          </a:p>
        </p:txBody>
      </p:sp>
      <p:sp>
        <p:nvSpPr>
          <p:cNvPr id="7" name="Rettangolo 6"/>
          <p:cNvSpPr/>
          <p:nvPr/>
        </p:nvSpPr>
        <p:spPr>
          <a:xfrm>
            <a:off x="0" y="3717032"/>
            <a:ext cx="313184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 È possibile ripristinare la scheda UNO in due modi. Innanzitutto, utilizzando il pulsante di ripristino (17) sulla scheda. In secondo luogo, è possibile collegare un pulsante di ripristino esterno al pin Arduino con l’etichetta RESET (5).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83568" y="188640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Arduino </a:t>
            </a:r>
            <a:r>
              <a:rPr lang="it-IT" sz="3200" b="1" dirty="0" smtClean="0">
                <a:solidFill>
                  <a:srgbClr val="FF0000"/>
                </a:solidFill>
              </a:rPr>
              <a:t>–Descrizione </a:t>
            </a:r>
            <a:r>
              <a:rPr lang="it-IT" sz="3200" b="1" dirty="0">
                <a:solidFill>
                  <a:srgbClr val="FF0000"/>
                </a:solidFill>
              </a:rPr>
              <a:t>della scheda</a:t>
            </a:r>
            <a:endParaRPr lang="it-IT" sz="3200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s://arduinofacile.altervista.org/wp-content/uploads/2018/01/Arduino_Descrizione_sche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0875" y="980728"/>
            <a:ext cx="5953125" cy="5457825"/>
          </a:xfrm>
          <a:prstGeom prst="rect">
            <a:avLst/>
          </a:prstGeom>
          <a:noFill/>
        </p:spPr>
      </p:pic>
      <p:sp>
        <p:nvSpPr>
          <p:cNvPr id="6" name="Rettangolo 5"/>
          <p:cNvSpPr/>
          <p:nvPr/>
        </p:nvSpPr>
        <p:spPr>
          <a:xfrm>
            <a:off x="179512" y="2348880"/>
            <a:ext cx="16700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err="1">
                <a:solidFill>
                  <a:srgbClr val="FFC000"/>
                </a:solidFill>
              </a:rPr>
              <a:t>Power</a:t>
            </a:r>
            <a:r>
              <a:rPr lang="it-IT" b="1" dirty="0">
                <a:solidFill>
                  <a:srgbClr val="FFC000"/>
                </a:solidFill>
              </a:rPr>
              <a:t> USB (1</a:t>
            </a:r>
            <a:r>
              <a:rPr lang="it-IT" b="1" dirty="0"/>
              <a:t>)</a:t>
            </a:r>
            <a:endParaRPr lang="it-IT" dirty="0"/>
          </a:p>
        </p:txBody>
      </p:sp>
      <p:sp>
        <p:nvSpPr>
          <p:cNvPr id="7" name="Rettangolo 6"/>
          <p:cNvSpPr/>
          <p:nvPr/>
        </p:nvSpPr>
        <p:spPr>
          <a:xfrm>
            <a:off x="0" y="2852936"/>
            <a:ext cx="31318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La scheda Arduino può essere alimentata utilizzando il cavo USB dal computer. Tutto ciò che devi fare è connettere il cavo USB alla connessione USB (1).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83568" y="188640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Arduino </a:t>
            </a:r>
            <a:r>
              <a:rPr lang="it-IT" sz="3200" b="1" dirty="0" smtClean="0">
                <a:solidFill>
                  <a:srgbClr val="FF0000"/>
                </a:solidFill>
              </a:rPr>
              <a:t>–Descrizione </a:t>
            </a:r>
            <a:r>
              <a:rPr lang="it-IT" sz="3200" b="1" dirty="0">
                <a:solidFill>
                  <a:srgbClr val="FF0000"/>
                </a:solidFill>
              </a:rPr>
              <a:t>della scheda</a:t>
            </a:r>
            <a:endParaRPr lang="it-IT" sz="3200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s://arduinofacile.altervista.org/wp-content/uploads/2018/01/Arduino_Descrizione_sche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0875" y="980728"/>
            <a:ext cx="5953125" cy="5457825"/>
          </a:xfrm>
          <a:prstGeom prst="rect">
            <a:avLst/>
          </a:prstGeom>
          <a:noFill/>
        </p:spPr>
      </p:pic>
      <p:sp>
        <p:nvSpPr>
          <p:cNvPr id="6" name="Rettangolo 5"/>
          <p:cNvSpPr/>
          <p:nvPr/>
        </p:nvSpPr>
        <p:spPr>
          <a:xfrm>
            <a:off x="251520" y="1556792"/>
            <a:ext cx="2953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>
                <a:solidFill>
                  <a:srgbClr val="FFC000"/>
                </a:solidFill>
              </a:rPr>
              <a:t>Alimentazione da Jack (2</a:t>
            </a:r>
            <a:r>
              <a:rPr lang="it-IT" b="1" dirty="0"/>
              <a:t>)</a:t>
            </a:r>
            <a:endParaRPr lang="it-IT" dirty="0"/>
          </a:p>
        </p:txBody>
      </p:sp>
      <p:sp>
        <p:nvSpPr>
          <p:cNvPr id="7" name="Rettangolo 6"/>
          <p:cNvSpPr/>
          <p:nvPr/>
        </p:nvSpPr>
        <p:spPr>
          <a:xfrm>
            <a:off x="0" y="2492896"/>
            <a:ext cx="320384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Le schede Arduino possono essere alimentate direttamente dall’alimentazione di rete AC con dispositivi di alimentazione DC che non superano la soglia di 6-20vDC. E’ consigliato un alimentatore 230vAC/12vDC. L’alimentatore esterno può essere collegato al jack (2).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83568" y="188640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Arduino </a:t>
            </a:r>
            <a:r>
              <a:rPr lang="it-IT" sz="3200" b="1" dirty="0" smtClean="0">
                <a:solidFill>
                  <a:srgbClr val="FF0000"/>
                </a:solidFill>
              </a:rPr>
              <a:t>–Descrizione </a:t>
            </a:r>
            <a:r>
              <a:rPr lang="it-IT" sz="3200" b="1" dirty="0">
                <a:solidFill>
                  <a:srgbClr val="FF0000"/>
                </a:solidFill>
              </a:rPr>
              <a:t>della scheda</a:t>
            </a:r>
            <a:endParaRPr lang="it-IT" sz="3200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s://arduinofacile.altervista.org/wp-content/uploads/2018/01/Arduino_Descrizione_sche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0875" y="980728"/>
            <a:ext cx="5953125" cy="5457825"/>
          </a:xfrm>
          <a:prstGeom prst="rect">
            <a:avLst/>
          </a:prstGeom>
          <a:noFill/>
        </p:spPr>
      </p:pic>
      <p:sp>
        <p:nvSpPr>
          <p:cNvPr id="6" name="Rettangolo 5"/>
          <p:cNvSpPr/>
          <p:nvPr/>
        </p:nvSpPr>
        <p:spPr>
          <a:xfrm>
            <a:off x="0" y="1556792"/>
            <a:ext cx="2969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>
                <a:solidFill>
                  <a:srgbClr val="FFC000"/>
                </a:solidFill>
              </a:rPr>
              <a:t>Regolatore di tensione (3</a:t>
            </a:r>
            <a:r>
              <a:rPr lang="it-IT" b="1" dirty="0"/>
              <a:t>)</a:t>
            </a:r>
            <a:endParaRPr lang="it-IT" dirty="0"/>
          </a:p>
        </p:txBody>
      </p:sp>
      <p:sp>
        <p:nvSpPr>
          <p:cNvPr id="7" name="Rettangolo 6"/>
          <p:cNvSpPr/>
          <p:nvPr/>
        </p:nvSpPr>
        <p:spPr>
          <a:xfrm>
            <a:off x="0" y="2420888"/>
            <a:ext cx="313184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La funzione del regolatore di tensione consiste nel controllare la tensione fornita alla scheda Arduino e stabilizzare le tensioni CC utilizzate dal processore e da altri elementi.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83568" y="188640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Arduino </a:t>
            </a:r>
            <a:r>
              <a:rPr lang="it-IT" sz="3200" b="1" dirty="0" smtClean="0">
                <a:solidFill>
                  <a:srgbClr val="FF0000"/>
                </a:solidFill>
              </a:rPr>
              <a:t>–Descrizione </a:t>
            </a:r>
            <a:r>
              <a:rPr lang="it-IT" sz="3200" b="1" dirty="0">
                <a:solidFill>
                  <a:srgbClr val="FF0000"/>
                </a:solidFill>
              </a:rPr>
              <a:t>della scheda</a:t>
            </a:r>
            <a:endParaRPr lang="it-IT" sz="3200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s://arduinofacile.altervista.org/wp-content/uploads/2018/01/Arduino_Descrizione_sche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0875" y="980728"/>
            <a:ext cx="5953125" cy="5457825"/>
          </a:xfrm>
          <a:prstGeom prst="rect">
            <a:avLst/>
          </a:prstGeom>
          <a:noFill/>
        </p:spPr>
      </p:pic>
      <p:sp>
        <p:nvSpPr>
          <p:cNvPr id="5" name="Rettangolo 4"/>
          <p:cNvSpPr/>
          <p:nvPr/>
        </p:nvSpPr>
        <p:spPr>
          <a:xfrm>
            <a:off x="179512" y="1484784"/>
            <a:ext cx="29481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>
                <a:solidFill>
                  <a:srgbClr val="FFC000"/>
                </a:solidFill>
              </a:rPr>
              <a:t>Oscillatore di cristallo (4)</a:t>
            </a:r>
            <a:endParaRPr lang="it-IT" dirty="0">
              <a:solidFill>
                <a:srgbClr val="FFC000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0" y="2564904"/>
            <a:ext cx="31318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L’oscillatore di cristalli aiuta Arduino a gestire i problemi del tempo. Come calcola Arduino il tempo? La risposta è, usando l’oscillatore di cristallo. Il numero stampato sul cristallo Arduino è 16.000H9H. Ci dice che la frequenza è 16.000.000 Hertz o 16 MHz.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83568" y="188640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Arduino </a:t>
            </a:r>
            <a:r>
              <a:rPr lang="it-IT" sz="3200" b="1" dirty="0" smtClean="0">
                <a:solidFill>
                  <a:srgbClr val="FF0000"/>
                </a:solidFill>
              </a:rPr>
              <a:t>–Descrizione </a:t>
            </a:r>
            <a:r>
              <a:rPr lang="it-IT" sz="3200" b="1" dirty="0">
                <a:solidFill>
                  <a:srgbClr val="FF0000"/>
                </a:solidFill>
              </a:rPr>
              <a:t>della scheda</a:t>
            </a:r>
            <a:endParaRPr lang="it-IT" sz="3200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s://arduinofacile.altervista.org/wp-content/uploads/2018/01/Arduino_Descrizione_sche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20974" y="1268760"/>
            <a:ext cx="5423026" cy="4971831"/>
          </a:xfrm>
          <a:prstGeom prst="rect">
            <a:avLst/>
          </a:prstGeom>
          <a:noFill/>
        </p:spPr>
      </p:pic>
      <p:sp>
        <p:nvSpPr>
          <p:cNvPr id="5" name="Rettangolo 4"/>
          <p:cNvSpPr/>
          <p:nvPr/>
        </p:nvSpPr>
        <p:spPr>
          <a:xfrm>
            <a:off x="0" y="908720"/>
            <a:ext cx="3851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b="1" dirty="0">
                <a:solidFill>
                  <a:srgbClr val="FFC000"/>
                </a:solidFill>
              </a:rPr>
              <a:t>Pins “</a:t>
            </a:r>
            <a:r>
              <a:rPr lang="sv-SE" b="1" dirty="0" smtClean="0">
                <a:solidFill>
                  <a:srgbClr val="FFC000"/>
                </a:solidFill>
              </a:rPr>
              <a:t>3,3</a:t>
            </a:r>
            <a:r>
              <a:rPr lang="sv-SE" b="1" dirty="0">
                <a:solidFill>
                  <a:srgbClr val="FFC000"/>
                </a:solidFill>
              </a:rPr>
              <a:t>, 5, GND, Vin” (6 -7 – 8 -9)</a:t>
            </a:r>
            <a:endParaRPr lang="it-IT" dirty="0">
              <a:solidFill>
                <a:srgbClr val="FFC000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0" y="1412776"/>
            <a:ext cx="3635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00B050"/>
                </a:solidFill>
              </a:rPr>
              <a:t>• 3,3 V (6) – Fornisce 3,3 volt in uscita</a:t>
            </a:r>
          </a:p>
        </p:txBody>
      </p:sp>
      <p:sp>
        <p:nvSpPr>
          <p:cNvPr id="7" name="Rettangolo 6"/>
          <p:cNvSpPr/>
          <p:nvPr/>
        </p:nvSpPr>
        <p:spPr>
          <a:xfrm>
            <a:off x="0" y="2132856"/>
            <a:ext cx="37033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• </a:t>
            </a:r>
            <a:r>
              <a:rPr lang="it-IT" b="1" dirty="0">
                <a:solidFill>
                  <a:srgbClr val="00B050"/>
                </a:solidFill>
              </a:rPr>
              <a:t>5 V (7) – Fornisce 5 volt in uscita</a:t>
            </a:r>
          </a:p>
        </p:txBody>
      </p:sp>
      <p:sp>
        <p:nvSpPr>
          <p:cNvPr id="8" name="Rettangolo 7"/>
          <p:cNvSpPr/>
          <p:nvPr/>
        </p:nvSpPr>
        <p:spPr>
          <a:xfrm>
            <a:off x="0" y="2492896"/>
            <a:ext cx="3707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FFC000"/>
                </a:solidFill>
              </a:rPr>
              <a:t>• La maggior parte dei componenti utilizzati con la scheda Arduino funziona bene con 3,3 volt e 5 volt.</a:t>
            </a:r>
          </a:p>
        </p:txBody>
      </p:sp>
      <p:sp>
        <p:nvSpPr>
          <p:cNvPr id="9" name="Rettangolo 8"/>
          <p:cNvSpPr/>
          <p:nvPr/>
        </p:nvSpPr>
        <p:spPr>
          <a:xfrm>
            <a:off x="0" y="3429000"/>
            <a:ext cx="37799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• </a:t>
            </a:r>
            <a:r>
              <a:rPr lang="it-IT" dirty="0">
                <a:solidFill>
                  <a:srgbClr val="FFC000"/>
                </a:solidFill>
              </a:rPr>
              <a:t>GND (8) (Ground) </a:t>
            </a:r>
            <a:r>
              <a:rPr lang="it-IT" dirty="0"/>
              <a:t>– Ci sono diversi pin GND su Arduino, ognuno dei quali può essere utilizzato per mettere a terra il circuito (0 V).</a:t>
            </a:r>
          </a:p>
        </p:txBody>
      </p:sp>
      <p:sp>
        <p:nvSpPr>
          <p:cNvPr id="10" name="Rettangolo 9"/>
          <p:cNvSpPr/>
          <p:nvPr/>
        </p:nvSpPr>
        <p:spPr>
          <a:xfrm>
            <a:off x="0" y="4869160"/>
            <a:ext cx="37799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• </a:t>
            </a:r>
            <a:r>
              <a:rPr lang="it-IT" b="1" dirty="0">
                <a:solidFill>
                  <a:srgbClr val="FFC000"/>
                </a:solidFill>
              </a:rPr>
              <a:t>Vin (9): </a:t>
            </a:r>
            <a:r>
              <a:rPr lang="it-IT" dirty="0"/>
              <a:t>questo pin può essere utilizzato anche per alimentare la scheda Arduino da una fonte di alimentazione esterna, come l’alimentazione di rete DC che non superano la soglia di 6-20vDC. E’ consigliato un alimentazione 12vDC.</a:t>
            </a:r>
          </a:p>
        </p:txBody>
      </p:sp>
      <p:cxnSp>
        <p:nvCxnSpPr>
          <p:cNvPr id="12" name="Connettore 2 11"/>
          <p:cNvCxnSpPr/>
          <p:nvPr/>
        </p:nvCxnSpPr>
        <p:spPr>
          <a:xfrm>
            <a:off x="2411760" y="1196752"/>
            <a:ext cx="3744416" cy="3600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83568" y="188640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Arduino </a:t>
            </a:r>
            <a:r>
              <a:rPr lang="it-IT" sz="3200" b="1" dirty="0" smtClean="0">
                <a:solidFill>
                  <a:srgbClr val="FF0000"/>
                </a:solidFill>
              </a:rPr>
              <a:t>–Descrizione </a:t>
            </a:r>
            <a:r>
              <a:rPr lang="it-IT" sz="3200" b="1" dirty="0">
                <a:solidFill>
                  <a:srgbClr val="FF0000"/>
                </a:solidFill>
              </a:rPr>
              <a:t>della scheda</a:t>
            </a:r>
            <a:endParaRPr lang="it-IT" sz="3200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s://arduinofacile.altervista.org/wp-content/uploads/2018/01/Arduino_Descrizione_sche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0875" y="980728"/>
            <a:ext cx="5953125" cy="5457825"/>
          </a:xfrm>
          <a:prstGeom prst="rect">
            <a:avLst/>
          </a:prstGeom>
          <a:noFill/>
        </p:spPr>
      </p:pic>
      <p:sp>
        <p:nvSpPr>
          <p:cNvPr id="5" name="Rettangolo 4"/>
          <p:cNvSpPr/>
          <p:nvPr/>
        </p:nvSpPr>
        <p:spPr>
          <a:xfrm>
            <a:off x="251520" y="980728"/>
            <a:ext cx="23762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FFC000"/>
                </a:solidFill>
              </a:rPr>
              <a:t>Pin analogici (10</a:t>
            </a:r>
            <a:r>
              <a:rPr lang="it-IT" sz="2000" b="1" dirty="0"/>
              <a:t>)</a:t>
            </a:r>
          </a:p>
        </p:txBody>
      </p:sp>
      <p:sp>
        <p:nvSpPr>
          <p:cNvPr id="6" name="Rettangolo 5"/>
          <p:cNvSpPr/>
          <p:nvPr/>
        </p:nvSpPr>
        <p:spPr>
          <a:xfrm>
            <a:off x="0" y="1628800"/>
            <a:ext cx="3131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92D050"/>
                </a:solidFill>
              </a:rPr>
              <a:t>La scheda UNO di Arduino ha cinque pin di ingresso analogici da A0 a A5.</a:t>
            </a:r>
          </a:p>
        </p:txBody>
      </p:sp>
      <p:sp>
        <p:nvSpPr>
          <p:cNvPr id="7" name="Rettangolo 6"/>
          <p:cNvSpPr/>
          <p:nvPr/>
        </p:nvSpPr>
        <p:spPr>
          <a:xfrm>
            <a:off x="0" y="3501008"/>
            <a:ext cx="32038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Questi pin possono leggere il segnale da un sensore analogico come il sensore di umidità o il sensore di temperatura e convertirlo in un valore digitale che può essere letto dal microcontrollore.</a:t>
            </a:r>
          </a:p>
        </p:txBody>
      </p:sp>
      <p:cxnSp>
        <p:nvCxnSpPr>
          <p:cNvPr id="11" name="Connettore 2 10"/>
          <p:cNvCxnSpPr/>
          <p:nvPr/>
        </p:nvCxnSpPr>
        <p:spPr>
          <a:xfrm>
            <a:off x="1979712" y="1340768"/>
            <a:ext cx="5400600" cy="35283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83568" y="188640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Arduino </a:t>
            </a:r>
            <a:r>
              <a:rPr lang="it-IT" sz="3200" b="1" dirty="0" smtClean="0">
                <a:solidFill>
                  <a:srgbClr val="FF0000"/>
                </a:solidFill>
              </a:rPr>
              <a:t>–Descrizione </a:t>
            </a:r>
            <a:r>
              <a:rPr lang="it-IT" sz="3200" b="1" dirty="0">
                <a:solidFill>
                  <a:srgbClr val="FF0000"/>
                </a:solidFill>
              </a:rPr>
              <a:t>della scheda</a:t>
            </a:r>
            <a:endParaRPr lang="it-IT" sz="3200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s://arduinofacile.altervista.org/wp-content/uploads/2018/01/Arduino_Descrizione_sche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88921" y="1196752"/>
            <a:ext cx="5655079" cy="5184576"/>
          </a:xfrm>
          <a:prstGeom prst="rect">
            <a:avLst/>
          </a:prstGeom>
          <a:noFill/>
        </p:spPr>
      </p:pic>
      <p:sp>
        <p:nvSpPr>
          <p:cNvPr id="5" name="Rettangolo 4"/>
          <p:cNvSpPr/>
          <p:nvPr/>
        </p:nvSpPr>
        <p:spPr>
          <a:xfrm>
            <a:off x="0" y="980728"/>
            <a:ext cx="37444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FFC000"/>
                </a:solidFill>
              </a:rPr>
              <a:t>Microcontrollore principale (11)</a:t>
            </a:r>
            <a:endParaRPr lang="it-IT" dirty="0">
              <a:solidFill>
                <a:srgbClr val="FFC000"/>
              </a:solidFill>
            </a:endParaRPr>
          </a:p>
        </p:txBody>
      </p:sp>
      <p:cxnSp>
        <p:nvCxnSpPr>
          <p:cNvPr id="9" name="Connettore 2 8"/>
          <p:cNvCxnSpPr/>
          <p:nvPr/>
        </p:nvCxnSpPr>
        <p:spPr>
          <a:xfrm>
            <a:off x="1619672" y="1268760"/>
            <a:ext cx="4608512" cy="26642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0" y="1628800"/>
            <a:ext cx="32758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Ogni scheda Arduino ha il suo microcontrollore (11). Puoi assumerlo come il cervello della tua scheda. L’IC principale (circuito integrato) su Arduino è leggermente diverso da scheda a scheda.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0" y="4077072"/>
            <a:ext cx="34918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I microcontrollori sono di solito della compagnia ATMEL. </a:t>
            </a:r>
            <a:r>
              <a:rPr lang="it-IT" dirty="0" smtClean="0"/>
              <a:t>Si deve sapere </a:t>
            </a:r>
            <a:r>
              <a:rPr lang="it-IT" dirty="0"/>
              <a:t>quale IC ha </a:t>
            </a:r>
            <a:r>
              <a:rPr lang="it-IT" dirty="0" smtClean="0"/>
              <a:t> scheda che disponiamo </a:t>
            </a:r>
            <a:r>
              <a:rPr lang="it-IT" dirty="0"/>
              <a:t>prima di caricare un nuovo programma dall’IDE di Arduino. Questa informazione è disponibile nella parte superiore del circuito integrato.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83568" y="188640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Arduino </a:t>
            </a:r>
            <a:r>
              <a:rPr lang="it-IT" sz="3200" b="1" dirty="0" smtClean="0">
                <a:solidFill>
                  <a:srgbClr val="FF0000"/>
                </a:solidFill>
              </a:rPr>
              <a:t>–Descrizione </a:t>
            </a:r>
            <a:r>
              <a:rPr lang="it-IT" sz="3200" b="1" dirty="0">
                <a:solidFill>
                  <a:srgbClr val="FF0000"/>
                </a:solidFill>
              </a:rPr>
              <a:t>della scheda</a:t>
            </a:r>
            <a:endParaRPr lang="it-IT" sz="3200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s://arduinofacile.altervista.org/wp-content/uploads/2018/01/Arduino_Descrizione_sche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0875" y="980728"/>
            <a:ext cx="5953125" cy="5457825"/>
          </a:xfrm>
          <a:prstGeom prst="rect">
            <a:avLst/>
          </a:prstGeom>
          <a:noFill/>
        </p:spPr>
      </p:pic>
      <p:sp>
        <p:nvSpPr>
          <p:cNvPr id="5" name="Rettangolo 4"/>
          <p:cNvSpPr/>
          <p:nvPr/>
        </p:nvSpPr>
        <p:spPr>
          <a:xfrm>
            <a:off x="539552" y="836712"/>
            <a:ext cx="1701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>
                <a:solidFill>
                  <a:srgbClr val="FFC000"/>
                </a:solidFill>
              </a:rPr>
              <a:t>Pin ICSP (12)</a:t>
            </a:r>
            <a:endParaRPr lang="it-IT" sz="2000" dirty="0">
              <a:solidFill>
                <a:srgbClr val="FFC000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0" y="2132856"/>
            <a:ext cx="320384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Per lo più, ICSP (12) è un AVR, un piccolo </a:t>
            </a:r>
            <a:r>
              <a:rPr lang="it-IT" dirty="0" err="1"/>
              <a:t>header</a:t>
            </a:r>
            <a:r>
              <a:rPr lang="it-IT" dirty="0"/>
              <a:t> di programmazione per Arduino composto da MOSI, MISO, SCK, RESET, VCC e GND. Viene spesso definito come SPI (Serial </a:t>
            </a:r>
            <a:r>
              <a:rPr lang="it-IT" dirty="0" err="1"/>
              <a:t>Peripheral</a:t>
            </a:r>
            <a:r>
              <a:rPr lang="it-IT" dirty="0"/>
              <a:t> Interface), che può essere considerato come una “espansione” dell’output. In realtà, </a:t>
            </a:r>
            <a:r>
              <a:rPr lang="it-IT" dirty="0" smtClean="0"/>
              <a:t>si sta eseguendo </a:t>
            </a:r>
            <a:r>
              <a:rPr lang="it-IT" dirty="0"/>
              <a:t>il </a:t>
            </a:r>
            <a:r>
              <a:rPr lang="it-IT" dirty="0" err="1"/>
              <a:t>slaving</a:t>
            </a:r>
            <a:r>
              <a:rPr lang="it-IT" dirty="0"/>
              <a:t> del dispositivo di output sul master del bus SPI.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83568" y="188640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Arduino </a:t>
            </a:r>
            <a:r>
              <a:rPr lang="it-IT" sz="3200" b="1" dirty="0" smtClean="0">
                <a:solidFill>
                  <a:srgbClr val="FF0000"/>
                </a:solidFill>
              </a:rPr>
              <a:t>–Descrizione </a:t>
            </a:r>
            <a:r>
              <a:rPr lang="it-IT" sz="3200" b="1" dirty="0">
                <a:solidFill>
                  <a:srgbClr val="FF0000"/>
                </a:solidFill>
              </a:rPr>
              <a:t>della scheda</a:t>
            </a:r>
            <a:endParaRPr lang="it-IT" sz="3200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s://arduinofacile.altervista.org/wp-content/uploads/2018/01/Arduino_Descrizione_sche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0875" y="980728"/>
            <a:ext cx="5953125" cy="5457825"/>
          </a:xfrm>
          <a:prstGeom prst="rect">
            <a:avLst/>
          </a:prstGeom>
          <a:noFill/>
        </p:spPr>
      </p:pic>
      <p:sp>
        <p:nvSpPr>
          <p:cNvPr id="5" name="Rettangolo 4"/>
          <p:cNvSpPr/>
          <p:nvPr/>
        </p:nvSpPr>
        <p:spPr>
          <a:xfrm>
            <a:off x="0" y="1412776"/>
            <a:ext cx="32494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>
                <a:solidFill>
                  <a:srgbClr val="FFC000"/>
                </a:solidFill>
              </a:rPr>
              <a:t>LED di alimentazione (13</a:t>
            </a:r>
            <a:r>
              <a:rPr lang="it-IT" b="1" dirty="0"/>
              <a:t>)</a:t>
            </a:r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0" y="2348880"/>
            <a:ext cx="31318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Questo LED dovrebbe accendersi quando si collega Arduino a una fonte di alimentazione per indicare che la scheda è accesa correttamente. Se questa luce non si accende, allora c’è qualcosa di sbagliato nella connessione o che la scheda abbia subito una rottura.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83568" y="188640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Arduino </a:t>
            </a:r>
            <a:r>
              <a:rPr lang="it-IT" sz="3200" b="1" dirty="0" smtClean="0">
                <a:solidFill>
                  <a:srgbClr val="FF0000"/>
                </a:solidFill>
              </a:rPr>
              <a:t>–Descrizione </a:t>
            </a:r>
            <a:r>
              <a:rPr lang="it-IT" sz="3200" b="1" dirty="0">
                <a:solidFill>
                  <a:srgbClr val="FF0000"/>
                </a:solidFill>
              </a:rPr>
              <a:t>della scheda</a:t>
            </a:r>
            <a:endParaRPr lang="it-IT" sz="3200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s://arduinofacile.altervista.org/wp-content/uploads/2018/01/Arduino_Descrizione_sche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0875" y="980728"/>
            <a:ext cx="5953125" cy="5457825"/>
          </a:xfrm>
          <a:prstGeom prst="rect">
            <a:avLst/>
          </a:prstGeom>
          <a:noFill/>
        </p:spPr>
      </p:pic>
      <p:sp>
        <p:nvSpPr>
          <p:cNvPr id="5" name="Rettangolo 4"/>
          <p:cNvSpPr/>
          <p:nvPr/>
        </p:nvSpPr>
        <p:spPr>
          <a:xfrm>
            <a:off x="323528" y="908720"/>
            <a:ext cx="2664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FFC000"/>
                </a:solidFill>
              </a:rPr>
              <a:t>LED TX e RX (14)</a:t>
            </a:r>
          </a:p>
        </p:txBody>
      </p:sp>
      <p:sp>
        <p:nvSpPr>
          <p:cNvPr id="6" name="Rettangolo 5"/>
          <p:cNvSpPr/>
          <p:nvPr/>
        </p:nvSpPr>
        <p:spPr>
          <a:xfrm>
            <a:off x="0" y="1484784"/>
            <a:ext cx="313184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Sulla tua scheda troverai due etichette: TX (trasmissione) e RX (ricezione). Appaiono in due posti sulla scheda UNO di Arduino. Innanzitutto, sui pin digitali 0 e 1, per indicare i pin responsabili della comunicazione seriale. In secondo luogo, i led TX e RX (13). Il led TX lampeggia con velocità diverse durante l’invio dei dati seriali. La velocità del lampeggio dipende dalla velocità di trasmissione utilizzata dalla scheda. L’RX lampeggia durante il processo di ricezione.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83568" y="188640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Arduino </a:t>
            </a:r>
            <a:r>
              <a:rPr lang="it-IT" sz="3200" b="1" dirty="0" smtClean="0">
                <a:solidFill>
                  <a:srgbClr val="FF0000"/>
                </a:solidFill>
              </a:rPr>
              <a:t>–Descrizione </a:t>
            </a:r>
            <a:r>
              <a:rPr lang="it-IT" sz="3200" b="1" dirty="0">
                <a:solidFill>
                  <a:srgbClr val="FF0000"/>
                </a:solidFill>
              </a:rPr>
              <a:t>della scheda</a:t>
            </a:r>
            <a:endParaRPr lang="it-IT" sz="3200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s://arduinofacile.altervista.org/wp-content/uploads/2018/01/Arduino_Descrizione_sche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0875" y="1124744"/>
            <a:ext cx="5953125" cy="5457825"/>
          </a:xfrm>
          <a:prstGeom prst="rect">
            <a:avLst/>
          </a:prstGeom>
          <a:noFill/>
        </p:spPr>
      </p:pic>
      <p:sp>
        <p:nvSpPr>
          <p:cNvPr id="5" name="Rettangolo 4"/>
          <p:cNvSpPr/>
          <p:nvPr/>
        </p:nvSpPr>
        <p:spPr>
          <a:xfrm>
            <a:off x="323528" y="836712"/>
            <a:ext cx="21689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>
                <a:solidFill>
                  <a:srgbClr val="FFC000"/>
                </a:solidFill>
              </a:rPr>
              <a:t>I / O digitale (15)</a:t>
            </a:r>
            <a:endParaRPr lang="it-IT" sz="2000" dirty="0">
              <a:solidFill>
                <a:srgbClr val="FFC000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0" y="1988840"/>
            <a:ext cx="320384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La scheda UNO di Arduino ha 14 pin di </a:t>
            </a:r>
            <a:r>
              <a:rPr lang="it-IT" dirty="0">
                <a:solidFill>
                  <a:srgbClr val="FFC000"/>
                </a:solidFill>
              </a:rPr>
              <a:t>I / O digitali (15) </a:t>
            </a:r>
            <a:r>
              <a:rPr lang="it-IT" dirty="0"/>
              <a:t>(di cui 6 forniscono uscita PWM (</a:t>
            </a:r>
            <a:r>
              <a:rPr lang="it-IT" dirty="0" err="1"/>
              <a:t>Pulse</a:t>
            </a:r>
            <a:r>
              <a:rPr lang="it-IT" dirty="0"/>
              <a:t> </a:t>
            </a:r>
            <a:r>
              <a:rPr lang="it-IT" dirty="0" err="1"/>
              <a:t>Width</a:t>
            </a:r>
            <a:r>
              <a:rPr lang="it-IT" dirty="0"/>
              <a:t> </a:t>
            </a:r>
            <a:r>
              <a:rPr lang="it-IT" dirty="0" err="1"/>
              <a:t>Modulation</a:t>
            </a:r>
            <a:r>
              <a:rPr lang="it-IT" dirty="0"/>
              <a:t>). Questi pin possono essere configurati per funzionare come pin digitali di ingresso per leggere valori logici (0 o 1) o come digitali pin di uscita per pilotare diversi moduli come LED, relè, ecc. I pin etichettati ” ~ ” possono essere utilizzati per generare PWM.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83568" y="188640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Arduino </a:t>
            </a:r>
            <a:r>
              <a:rPr lang="it-IT" sz="3200" b="1" dirty="0" smtClean="0">
                <a:solidFill>
                  <a:srgbClr val="FF0000"/>
                </a:solidFill>
              </a:rPr>
              <a:t>–Descrizione </a:t>
            </a:r>
            <a:r>
              <a:rPr lang="it-IT" sz="3200" b="1" dirty="0">
                <a:solidFill>
                  <a:srgbClr val="FF0000"/>
                </a:solidFill>
              </a:rPr>
              <a:t>della scheda</a:t>
            </a:r>
            <a:endParaRPr lang="it-IT" sz="3200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s://arduinofacile.altervista.org/wp-content/uploads/2018/01/Arduino_Descrizione_sche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0875" y="980728"/>
            <a:ext cx="5953125" cy="5457825"/>
          </a:xfrm>
          <a:prstGeom prst="rect">
            <a:avLst/>
          </a:prstGeom>
          <a:noFill/>
        </p:spPr>
      </p:pic>
      <p:sp>
        <p:nvSpPr>
          <p:cNvPr id="5" name="Rettangolo 4"/>
          <p:cNvSpPr/>
          <p:nvPr/>
        </p:nvSpPr>
        <p:spPr>
          <a:xfrm>
            <a:off x="467544" y="1556792"/>
            <a:ext cx="13195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>
                <a:solidFill>
                  <a:srgbClr val="FFC000"/>
                </a:solidFill>
              </a:rPr>
              <a:t>AREF (16</a:t>
            </a:r>
            <a:r>
              <a:rPr lang="it-IT" b="1" dirty="0"/>
              <a:t>)</a:t>
            </a:r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0" y="2708920"/>
            <a:ext cx="313184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AREF è l’acronimo di </a:t>
            </a:r>
            <a:r>
              <a:rPr lang="it-IT" dirty="0" err="1"/>
              <a:t>Analog</a:t>
            </a:r>
            <a:r>
              <a:rPr lang="it-IT" dirty="0"/>
              <a:t> </a:t>
            </a:r>
            <a:r>
              <a:rPr lang="it-IT" dirty="0" err="1"/>
              <a:t>Reference</a:t>
            </a:r>
            <a:r>
              <a:rPr lang="it-IT" dirty="0"/>
              <a:t>. A volte viene utilizzato per impostare una tensione di riferimento esterna (tra 0 e 5 Volt) come limite superiore per i pin di ingresso analogici.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915816" y="332656"/>
            <a:ext cx="24482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 smtClean="0">
                <a:solidFill>
                  <a:srgbClr val="FF0000"/>
                </a:solidFill>
              </a:rPr>
              <a:t>Arduino</a:t>
            </a:r>
            <a:endParaRPr lang="it-IT" sz="3200" dirty="0">
              <a:solidFill>
                <a:srgbClr val="FF0000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619672" y="1052736"/>
            <a:ext cx="65882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FFC000"/>
                </a:solidFill>
              </a:rPr>
              <a:t>Spieghiamo come funziona una </a:t>
            </a:r>
            <a:r>
              <a:rPr lang="it-IT" sz="2400" b="1" dirty="0" err="1">
                <a:solidFill>
                  <a:srgbClr val="FFC000"/>
                </a:solidFill>
              </a:rPr>
              <a:t>Breadboard</a:t>
            </a:r>
            <a:endParaRPr lang="it-IT" sz="2400" dirty="0">
              <a:solidFill>
                <a:srgbClr val="FFC00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539552" y="1628800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Lo scopo della </a:t>
            </a:r>
            <a:r>
              <a:rPr lang="it-IT" dirty="0" err="1"/>
              <a:t>breadboard</a:t>
            </a:r>
            <a:r>
              <a:rPr lang="it-IT" dirty="0"/>
              <a:t> è di realizzare connessioni elettriche rapide tra resistori, LED, condensatori, ecc. come componenti, in modo da poter testare il circuito prima di saldarlo in modo permanente.</a:t>
            </a:r>
          </a:p>
        </p:txBody>
      </p:sp>
      <p:pic>
        <p:nvPicPr>
          <p:cNvPr id="18434" name="Picture 2" descr="https://arduinofacile.altervista.org/wp-content/uploads/2018/01/Arduino-Breadboar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564904"/>
            <a:ext cx="5153025" cy="4019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915816" y="332656"/>
            <a:ext cx="24482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 smtClean="0">
                <a:solidFill>
                  <a:srgbClr val="FF0000"/>
                </a:solidFill>
              </a:rPr>
              <a:t>Arduino</a:t>
            </a:r>
            <a:endParaRPr lang="it-IT" sz="3200" dirty="0">
              <a:solidFill>
                <a:srgbClr val="FF0000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619672" y="1052736"/>
            <a:ext cx="65882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FFC000"/>
                </a:solidFill>
              </a:rPr>
              <a:t>Spieghiamo come funziona una </a:t>
            </a:r>
            <a:r>
              <a:rPr lang="it-IT" sz="2400" b="1" dirty="0" err="1">
                <a:solidFill>
                  <a:srgbClr val="FFC000"/>
                </a:solidFill>
              </a:rPr>
              <a:t>Breadboard</a:t>
            </a:r>
            <a:endParaRPr lang="it-IT" sz="2400" dirty="0">
              <a:solidFill>
                <a:srgbClr val="FFC000"/>
              </a:solidFill>
            </a:endParaRPr>
          </a:p>
        </p:txBody>
      </p:sp>
      <p:pic>
        <p:nvPicPr>
          <p:cNvPr id="34818" name="Picture 2" descr="https://arduinofacile.altervista.org/wp-content/uploads/2018/01/Arduino-Breadboar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492896"/>
            <a:ext cx="5153025" cy="4019550"/>
          </a:xfrm>
          <a:prstGeom prst="rect">
            <a:avLst/>
          </a:prstGeom>
          <a:noFill/>
        </p:spPr>
      </p:pic>
      <p:sp>
        <p:nvSpPr>
          <p:cNvPr id="8" name="Rettangolo 7"/>
          <p:cNvSpPr/>
          <p:nvPr/>
        </p:nvSpPr>
        <p:spPr>
          <a:xfrm>
            <a:off x="0" y="1556792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In questo caso, la prima cosa che vuoi fare è collegare queste connessioni al tuo Arduino come mostrato nell’immagine successiva, notare come ho collegato il GND alla riga “-” e 5V alla riga “+”, (alcune </a:t>
            </a:r>
            <a:r>
              <a:rPr lang="it-IT" dirty="0" err="1"/>
              <a:t>breadboard</a:t>
            </a:r>
            <a:r>
              <a:rPr lang="it-IT" dirty="0"/>
              <a:t> potrebbero non essere etichettate).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915816" y="332656"/>
            <a:ext cx="24482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 smtClean="0">
                <a:solidFill>
                  <a:srgbClr val="FF0000"/>
                </a:solidFill>
              </a:rPr>
              <a:t>Arduino</a:t>
            </a:r>
            <a:endParaRPr lang="it-IT" sz="3200" dirty="0">
              <a:solidFill>
                <a:srgbClr val="FF0000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619672" y="1052736"/>
            <a:ext cx="65882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FFC000"/>
                </a:solidFill>
              </a:rPr>
              <a:t>Spieghiamo come funziona una </a:t>
            </a:r>
            <a:r>
              <a:rPr lang="it-IT" sz="2400" b="1" dirty="0" err="1">
                <a:solidFill>
                  <a:srgbClr val="FFC000"/>
                </a:solidFill>
              </a:rPr>
              <a:t>Breadboard</a:t>
            </a:r>
            <a:endParaRPr lang="it-IT" sz="2400" dirty="0">
              <a:solidFill>
                <a:srgbClr val="FFC00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539552" y="1628800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Ad ogni lato della </a:t>
            </a:r>
            <a:r>
              <a:rPr lang="it-IT" dirty="0" err="1"/>
              <a:t>breadboard</a:t>
            </a:r>
            <a:r>
              <a:rPr lang="it-IT" dirty="0"/>
              <a:t> sono collegate due file di fori su tutta la lunghezza della tavola (immagini sopra). Generalmente, collegherete questi lunghi “binari” a GND (chiamato anche “terra”) ed ai 5 V dell’Arduino, in modo che quelle connessioni siano disponibili ovunque sulla scheda </a:t>
            </a:r>
          </a:p>
        </p:txBody>
      </p:sp>
      <p:pic>
        <p:nvPicPr>
          <p:cNvPr id="18434" name="Picture 2" descr="https://arduinofacile.altervista.org/wp-content/uploads/2018/01/Arduino-Breadboar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838450"/>
            <a:ext cx="5153025" cy="4019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83568" y="0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Arduino </a:t>
            </a:r>
            <a:r>
              <a:rPr lang="it-IT" sz="3200" b="1" dirty="0" smtClean="0">
                <a:solidFill>
                  <a:srgbClr val="FF0000"/>
                </a:solidFill>
              </a:rPr>
              <a:t>–</a:t>
            </a:r>
            <a:endParaRPr lang="it-IT" sz="3200" dirty="0">
              <a:solidFill>
                <a:srgbClr val="FF0000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0" y="2708920"/>
            <a:ext cx="36358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Nota</a:t>
            </a:r>
            <a:r>
              <a:rPr lang="it-IT" dirty="0"/>
              <a:t>: </a:t>
            </a:r>
            <a:r>
              <a:rPr lang="it-IT" b="1" dirty="0"/>
              <a:t>a volte queste strisce laterali si estendono solo a metà strada su una </a:t>
            </a:r>
            <a:r>
              <a:rPr lang="it-IT" b="1" dirty="0" err="1"/>
              <a:t>breadboard</a:t>
            </a:r>
            <a:r>
              <a:rPr lang="it-IT" b="1" dirty="0"/>
              <a:t> più lunga, utilizzare i cavi per completare la connessione (Vedi immagine sotto).</a:t>
            </a:r>
            <a:endParaRPr lang="it-IT" dirty="0"/>
          </a:p>
        </p:txBody>
      </p:sp>
      <p:pic>
        <p:nvPicPr>
          <p:cNvPr id="1026" name="Picture 2" descr="https://arduinofacile.altervista.org/wp-content/uploads/2018/01/Arduino-Breadboard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612140"/>
            <a:ext cx="4680520" cy="6245860"/>
          </a:xfrm>
          <a:prstGeom prst="rect">
            <a:avLst/>
          </a:prstGeom>
          <a:noFill/>
        </p:spPr>
      </p:pic>
      <p:sp>
        <p:nvSpPr>
          <p:cNvPr id="7" name="Rettangolo 6"/>
          <p:cNvSpPr/>
          <p:nvPr/>
        </p:nvSpPr>
        <p:spPr>
          <a:xfrm>
            <a:off x="179512" y="764704"/>
            <a:ext cx="3960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>
                <a:solidFill>
                  <a:srgbClr val="FFC000"/>
                </a:solidFill>
              </a:rPr>
              <a:t>Spieghiamo come funziona una </a:t>
            </a:r>
            <a:r>
              <a:rPr lang="it-IT" b="1" dirty="0" err="1" smtClean="0">
                <a:solidFill>
                  <a:srgbClr val="FFC000"/>
                </a:solidFill>
              </a:rPr>
              <a:t>Breadboard</a:t>
            </a:r>
            <a:endParaRPr lang="it-IT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83568" y="0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Arduino </a:t>
            </a:r>
            <a:r>
              <a:rPr lang="it-IT" sz="3200" b="1" dirty="0" smtClean="0">
                <a:solidFill>
                  <a:srgbClr val="FF0000"/>
                </a:solidFill>
              </a:rPr>
              <a:t>–</a:t>
            </a:r>
            <a:endParaRPr lang="it-IT" sz="3200" dirty="0">
              <a:solidFill>
                <a:srgbClr val="FF000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331640" y="764704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l resto dei fori sono raggruppati in file di cinque al centro della </a:t>
            </a:r>
            <a:r>
              <a:rPr lang="it-IT" dirty="0" err="1"/>
              <a:t>breadboard</a:t>
            </a:r>
            <a:r>
              <a:rPr lang="it-IT" dirty="0"/>
              <a:t> (immagine </a:t>
            </a:r>
            <a:r>
              <a:rPr lang="it-IT" dirty="0" smtClean="0"/>
              <a:t>sotto).</a:t>
            </a:r>
            <a:r>
              <a:rPr lang="it-IT" dirty="0"/>
              <a:t> Qui è dove collegherete i componenti elettrici tra loro per formare circuiti.</a:t>
            </a:r>
          </a:p>
        </p:txBody>
      </p:sp>
      <p:pic>
        <p:nvPicPr>
          <p:cNvPr id="36866" name="Picture 2" descr="https://arduinofacile.altervista.org/wp-content/uploads/2018/01/Arduino-Breadboard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060848"/>
            <a:ext cx="5762625" cy="3505200"/>
          </a:xfrm>
          <a:prstGeom prst="rect">
            <a:avLst/>
          </a:prstGeom>
          <a:noFill/>
        </p:spPr>
      </p:pic>
      <p:sp>
        <p:nvSpPr>
          <p:cNvPr id="7" name="Rettangolo 6"/>
          <p:cNvSpPr/>
          <p:nvPr/>
        </p:nvSpPr>
        <p:spPr>
          <a:xfrm>
            <a:off x="2771800" y="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b="1" dirty="0" smtClean="0">
                <a:solidFill>
                  <a:srgbClr val="FFC000"/>
                </a:solidFill>
              </a:rPr>
              <a:t>Spieghiamo come funziona una </a:t>
            </a:r>
            <a:r>
              <a:rPr lang="it-IT" b="1" dirty="0" err="1" smtClean="0">
                <a:solidFill>
                  <a:srgbClr val="FFC000"/>
                </a:solidFill>
              </a:rPr>
              <a:t>Breadboard</a:t>
            </a:r>
            <a:endParaRPr lang="it-IT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83568" y="0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Arduino </a:t>
            </a:r>
            <a:r>
              <a:rPr lang="it-IT" sz="3200" b="1" dirty="0" smtClean="0">
                <a:solidFill>
                  <a:srgbClr val="FF0000"/>
                </a:solidFill>
              </a:rPr>
              <a:t>–</a:t>
            </a:r>
            <a:endParaRPr lang="it-IT" sz="3200" dirty="0">
              <a:solidFill>
                <a:srgbClr val="FF0000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2915816" y="0"/>
            <a:ext cx="41604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dirty="0">
                <a:solidFill>
                  <a:srgbClr val="FFC000"/>
                </a:solidFill>
              </a:rPr>
              <a:t>La corrente elettrica</a:t>
            </a:r>
          </a:p>
        </p:txBody>
      </p:sp>
      <p:sp>
        <p:nvSpPr>
          <p:cNvPr id="7" name="Rettangolo 6"/>
          <p:cNvSpPr/>
          <p:nvPr/>
        </p:nvSpPr>
        <p:spPr>
          <a:xfrm>
            <a:off x="395536" y="908720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Per convenzione il verso della corrente coincide con quello in cui si muovono le cariche positive, quindi dal polo positivo al polo negativo del generatore. </a:t>
            </a:r>
          </a:p>
        </p:txBody>
      </p:sp>
      <p:sp>
        <p:nvSpPr>
          <p:cNvPr id="8" name="Rettangolo 7"/>
          <p:cNvSpPr/>
          <p:nvPr/>
        </p:nvSpPr>
        <p:spPr>
          <a:xfrm>
            <a:off x="467544" y="2420888"/>
            <a:ext cx="7272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Quindi il verso della corrente non coincide con il verso del moto degli elettroni, ma passa sempre dalla tensione positiva (5V) alla tensione negativa (GND) in un circuito.</a:t>
            </a:r>
          </a:p>
        </p:txBody>
      </p:sp>
      <p:sp>
        <p:nvSpPr>
          <p:cNvPr id="9" name="Rettangolo 8"/>
          <p:cNvSpPr/>
          <p:nvPr/>
        </p:nvSpPr>
        <p:spPr>
          <a:xfrm>
            <a:off x="467544" y="4005064"/>
            <a:ext cx="7416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Alcuni componenti funzionano solo quando la corrente li attraversa in una direzione (e potrebbero persino essere danneggiati collegandoli al contrario).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83568" y="0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Arduino </a:t>
            </a:r>
            <a:endParaRPr lang="it-IT" sz="3200" dirty="0">
              <a:solidFill>
                <a:srgbClr val="FF0000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3059832" y="0"/>
            <a:ext cx="37173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dirty="0" smtClean="0">
                <a:solidFill>
                  <a:srgbClr val="FFC000"/>
                </a:solidFill>
              </a:rPr>
              <a:t>La corrente elettrica</a:t>
            </a:r>
            <a:endParaRPr lang="it-IT" sz="3200" dirty="0">
              <a:solidFill>
                <a:srgbClr val="FFC000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323528" y="2492896"/>
            <a:ext cx="37444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Prendendo in esempio un LED, deve essere cablato in modo che la corrente scorra dall’anodo (il cavo più lungo) al catodo (il cavo più corto).</a:t>
            </a:r>
          </a:p>
        </p:txBody>
      </p:sp>
      <p:pic>
        <p:nvPicPr>
          <p:cNvPr id="38914" name="Picture 2" descr="https://arduinofacile.altervista.org/wp-content/uploads/2018/01/L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908720"/>
            <a:ext cx="4286250" cy="4762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83568" y="0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Arduino </a:t>
            </a:r>
            <a:endParaRPr lang="it-IT" sz="3200" dirty="0">
              <a:solidFill>
                <a:srgbClr val="FF0000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3059832" y="0"/>
            <a:ext cx="37173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dirty="0" smtClean="0">
                <a:solidFill>
                  <a:srgbClr val="FFC000"/>
                </a:solidFill>
              </a:rPr>
              <a:t>La corrente elettrica</a:t>
            </a:r>
            <a:endParaRPr lang="it-IT" sz="3200" dirty="0">
              <a:solidFill>
                <a:srgbClr val="FFC000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683568" y="980728"/>
            <a:ext cx="7488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I resistori invece, non hanno direzionalità, questo significa che è possibile capovolgere un resistore in un circuito e si comporterà esattamente allo stesso modo.</a:t>
            </a:r>
          </a:p>
        </p:txBody>
      </p:sp>
      <p:sp>
        <p:nvSpPr>
          <p:cNvPr id="9" name="Rettangolo 8"/>
          <p:cNvSpPr/>
          <p:nvPr/>
        </p:nvSpPr>
        <p:spPr>
          <a:xfrm>
            <a:off x="755576" y="2551837"/>
            <a:ext cx="7200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Mentre si inseriscono componenti nella </a:t>
            </a:r>
            <a:r>
              <a:rPr lang="it-IT" dirty="0" err="1"/>
              <a:t>breadboard</a:t>
            </a:r>
            <a:r>
              <a:rPr lang="it-IT" dirty="0"/>
              <a:t>, è consigliabile spegnere la scheda; questo previene cortocircuiti accidentali che possono bruciare le parti.</a:t>
            </a:r>
          </a:p>
          <a:p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83568" y="188640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Arduino </a:t>
            </a:r>
            <a:r>
              <a:rPr lang="it-IT" sz="3200" b="1" dirty="0" smtClean="0">
                <a:solidFill>
                  <a:srgbClr val="FF0000"/>
                </a:solidFill>
              </a:rPr>
              <a:t>–Descrizione </a:t>
            </a:r>
            <a:r>
              <a:rPr lang="it-IT" sz="3200" b="1" dirty="0">
                <a:solidFill>
                  <a:srgbClr val="FF0000"/>
                </a:solidFill>
              </a:rPr>
              <a:t>della scheda</a:t>
            </a:r>
            <a:endParaRPr lang="it-IT" sz="3200" dirty="0">
              <a:solidFill>
                <a:srgbClr val="FF0000"/>
              </a:solidFill>
            </a:endParaRPr>
          </a:p>
        </p:txBody>
      </p:sp>
      <p:pic>
        <p:nvPicPr>
          <p:cNvPr id="3" name="Immagine 2" descr="arduino_uno_tes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1052736"/>
            <a:ext cx="3251572" cy="32515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magine 4" descr="z3.jf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24128" y="1556792"/>
            <a:ext cx="2857500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magine 5" descr="1.jf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005239">
            <a:off x="6536388" y="3699556"/>
            <a:ext cx="2466975" cy="184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ttangolo 6"/>
          <p:cNvSpPr/>
          <p:nvPr/>
        </p:nvSpPr>
        <p:spPr>
          <a:xfrm rot="212331">
            <a:off x="395536" y="5517232"/>
            <a:ext cx="489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solidFill>
                  <a:srgbClr val="FFFF00"/>
                </a:solidFill>
              </a:rPr>
              <a:t>POWER POINT REALIZZATO DAI PROF: </a:t>
            </a:r>
          </a:p>
          <a:p>
            <a:r>
              <a:rPr lang="it-IT" dirty="0" smtClean="0">
                <a:solidFill>
                  <a:srgbClr val="FFFF00"/>
                </a:solidFill>
              </a:rPr>
              <a:t>Vito Antonio D’Onofrio </a:t>
            </a:r>
            <a:r>
              <a:rPr lang="it-IT" dirty="0" err="1" smtClean="0">
                <a:solidFill>
                  <a:srgbClr val="FFFF00"/>
                </a:solidFill>
              </a:rPr>
              <a:t>D.A.D.</a:t>
            </a:r>
            <a:r>
              <a:rPr lang="it-IT" dirty="0" smtClean="0">
                <a:solidFill>
                  <a:srgbClr val="FFFF00"/>
                </a:solidFill>
              </a:rPr>
              <a:t> A.S.2019/2020</a:t>
            </a:r>
            <a:endParaRPr lang="it-IT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1706</TotalTime>
  <Words>1352</Words>
  <Application>Microsoft Office PowerPoint</Application>
  <PresentationFormat>Presentazione su schermo (4:3)</PresentationFormat>
  <Paragraphs>89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27" baseType="lpstr">
      <vt:lpstr>Equinozio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Utente Windows</dc:creator>
  <cp:lastModifiedBy>Utente Windows</cp:lastModifiedBy>
  <cp:revision>8</cp:revision>
  <dcterms:created xsi:type="dcterms:W3CDTF">2020-05-02T13:53:50Z</dcterms:created>
  <dcterms:modified xsi:type="dcterms:W3CDTF">2020-10-26T23:43:07Z</dcterms:modified>
</cp:coreProperties>
</file>