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80" r:id="rId4"/>
    <p:sldId id="283" r:id="rId5"/>
    <p:sldId id="284" r:id="rId6"/>
    <p:sldId id="285" r:id="rId7"/>
    <p:sldId id="261" r:id="rId8"/>
    <p:sldId id="257" r:id="rId9"/>
    <p:sldId id="258" r:id="rId10"/>
    <p:sldId id="259" r:id="rId11"/>
    <p:sldId id="260" r:id="rId12"/>
    <p:sldId id="262" r:id="rId13"/>
    <p:sldId id="263" r:id="rId14"/>
    <p:sldId id="266" r:id="rId15"/>
    <p:sldId id="264" r:id="rId16"/>
    <p:sldId id="265" r:id="rId17"/>
    <p:sldId id="267" r:id="rId18"/>
    <p:sldId id="268" r:id="rId19"/>
    <p:sldId id="270" r:id="rId20"/>
    <p:sldId id="272" r:id="rId21"/>
    <p:sldId id="271" r:id="rId22"/>
    <p:sldId id="273" r:id="rId23"/>
    <p:sldId id="269" r:id="rId24"/>
    <p:sldId id="274" r:id="rId25"/>
    <p:sldId id="275" r:id="rId26"/>
    <p:sldId id="276" r:id="rId27"/>
    <p:sldId id="277" r:id="rId28"/>
    <p:sldId id="278" r:id="rId29"/>
    <p:sldId id="279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84F9167-2774-4508-B6C2-8741B7F68011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9627E39-5C07-4765-8215-3FBD9305091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305800" cy="1981200"/>
          </a:xfrm>
        </p:spPr>
        <p:txBody>
          <a:bodyPr/>
          <a:lstStyle/>
          <a:p>
            <a:r>
              <a:rPr lang="it-IT" dirty="0" smtClean="0">
                <a:solidFill>
                  <a:srgbClr val="FFFF00"/>
                </a:solidFill>
              </a:rPr>
              <a:t>ESERCITAZIONI CON ARDUINO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4" name="Immagine 3" descr="32-Bit-MCU-with-330-DMIPS-1384764590-300x2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852936"/>
            <a:ext cx="381642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7920880" cy="1656184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ESERCITAZIONI 1 CON ARDUINO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 rot="1102133">
            <a:off x="323528" y="3140968"/>
            <a:ext cx="4431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FFC000"/>
                </a:solidFill>
              </a:rPr>
              <a:t>Realizzazione di un  semaforo semplice  con Arduino</a:t>
            </a:r>
            <a:endParaRPr lang="it-IT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3 led su breadboard collegata alla scheda di ardu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844824"/>
            <a:ext cx="3888432" cy="4667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05800" cy="720080"/>
          </a:xfrm>
        </p:spPr>
        <p:txBody>
          <a:bodyPr/>
          <a:lstStyle/>
          <a:p>
            <a:r>
              <a:rPr lang="it-IT" sz="3600" dirty="0" smtClean="0">
                <a:solidFill>
                  <a:srgbClr val="FF0000"/>
                </a:solidFill>
              </a:rPr>
              <a:t>ESERCITAZIONI CON ARDUINO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483768" y="980728"/>
            <a:ext cx="4142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Un semaforo semplice  con Arduino</a:t>
            </a:r>
            <a:endParaRPr lang="it-IT" b="1" dirty="0"/>
          </a:p>
        </p:txBody>
      </p:sp>
      <p:pic>
        <p:nvPicPr>
          <p:cNvPr id="3074" name="Picture 2" descr="3 led su breadboard collegata alla scheda di ardu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80728"/>
            <a:ext cx="6552727" cy="5618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05800" cy="720080"/>
          </a:xfrm>
        </p:spPr>
        <p:txBody>
          <a:bodyPr/>
          <a:lstStyle/>
          <a:p>
            <a:r>
              <a:rPr lang="it-IT" sz="3600" dirty="0" smtClean="0">
                <a:solidFill>
                  <a:srgbClr val="FF0000"/>
                </a:solidFill>
              </a:rPr>
              <a:t>ESERCITAZIONI CON ARDUINO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483768" y="980728"/>
            <a:ext cx="4142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Un semaforo semplice  con Arduino</a:t>
            </a:r>
            <a:endParaRPr lang="it-IT" b="1" dirty="0"/>
          </a:p>
        </p:txBody>
      </p:sp>
      <p:sp>
        <p:nvSpPr>
          <p:cNvPr id="6" name="Rettangolo 5"/>
          <p:cNvSpPr/>
          <p:nvPr/>
        </p:nvSpPr>
        <p:spPr>
          <a:xfrm>
            <a:off x="251520" y="1720840"/>
            <a:ext cx="889248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// semaforo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b="1" dirty="0" err="1" smtClean="0">
                <a:solidFill>
                  <a:srgbClr val="FFC000"/>
                </a:solidFill>
              </a:rPr>
              <a:t>#</a:t>
            </a:r>
            <a:r>
              <a:rPr lang="it-IT" sz="1600" b="1" dirty="0" err="1" smtClean="0">
                <a:solidFill>
                  <a:srgbClr val="FFC000"/>
                </a:solidFill>
              </a:rPr>
              <a:t>define</a:t>
            </a:r>
            <a:r>
              <a:rPr lang="it-IT" sz="1600" b="1" dirty="0" smtClean="0">
                <a:solidFill>
                  <a:srgbClr val="FFC000"/>
                </a:solidFill>
              </a:rPr>
              <a:t> </a:t>
            </a:r>
            <a:r>
              <a:rPr lang="it-IT" sz="1600" b="1" dirty="0" err="1" smtClean="0"/>
              <a:t>red</a:t>
            </a:r>
            <a:r>
              <a:rPr lang="it-IT" sz="1600" b="1" dirty="0" smtClean="0"/>
              <a:t> 11  // il pin 11 viene definito col nome "</a:t>
            </a:r>
            <a:r>
              <a:rPr lang="it-IT" sz="1600" b="1" dirty="0" err="1" smtClean="0"/>
              <a:t>red</a:t>
            </a:r>
            <a:r>
              <a:rPr lang="it-IT" sz="1600" b="1" dirty="0" smtClean="0"/>
              <a:t>" </a:t>
            </a:r>
            <a:r>
              <a:rPr lang="it-IT" sz="1600" b="1" dirty="0" err="1" smtClean="0"/>
              <a:t>perchè</a:t>
            </a:r>
            <a:r>
              <a:rPr lang="it-IT" sz="1600" b="1" dirty="0" smtClean="0"/>
              <a:t> collegato al led rosso</a:t>
            </a:r>
            <a:r>
              <a:rPr lang="it-IT" sz="1600" dirty="0" smtClean="0"/>
              <a:t/>
            </a:r>
            <a:br>
              <a:rPr lang="it-IT" sz="1600" dirty="0" smtClean="0"/>
            </a:br>
            <a:r>
              <a:rPr lang="it-IT" sz="1600" b="1" dirty="0" err="1" smtClean="0"/>
              <a:t>#define</a:t>
            </a:r>
            <a:r>
              <a:rPr lang="it-IT" sz="1600" b="1" dirty="0" smtClean="0"/>
              <a:t> yellow 12 // il pin 12 viene definito col nome "yellow" </a:t>
            </a:r>
            <a:r>
              <a:rPr lang="it-IT" sz="1600" b="1" dirty="0" err="1" smtClean="0"/>
              <a:t>perchè</a:t>
            </a:r>
            <a:r>
              <a:rPr lang="it-IT" sz="1600" b="1" dirty="0" smtClean="0"/>
              <a:t> collegato al led giallo</a:t>
            </a:r>
            <a:r>
              <a:rPr lang="it-IT" sz="1600" dirty="0" smtClean="0"/>
              <a:t/>
            </a:r>
            <a:br>
              <a:rPr lang="it-IT" sz="1600" dirty="0" smtClean="0"/>
            </a:br>
            <a:r>
              <a:rPr lang="it-IT" sz="1600" b="1" dirty="0" err="1" smtClean="0"/>
              <a:t>#define</a:t>
            </a:r>
            <a:r>
              <a:rPr lang="it-IT" sz="1600" b="1" dirty="0" smtClean="0"/>
              <a:t> green 13  // il pin 13 viene definito col nome "green" </a:t>
            </a:r>
            <a:r>
              <a:rPr lang="it-IT" sz="1600" b="1" dirty="0" err="1" smtClean="0"/>
              <a:t>perchè</a:t>
            </a:r>
            <a:r>
              <a:rPr lang="it-IT" sz="1600" b="1" dirty="0" smtClean="0"/>
              <a:t> collegato al led verde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323528" y="3501008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err="1" smtClean="0">
                <a:solidFill>
                  <a:srgbClr val="FFC000"/>
                </a:solidFill>
              </a:rPr>
              <a:t>void</a:t>
            </a:r>
            <a:r>
              <a:rPr lang="it-IT" b="1" dirty="0" smtClean="0">
                <a:solidFill>
                  <a:srgbClr val="FFC000"/>
                </a:solidFill>
              </a:rPr>
              <a:t> </a:t>
            </a:r>
            <a:r>
              <a:rPr lang="it-IT" b="1" dirty="0" err="1" smtClean="0">
                <a:solidFill>
                  <a:srgbClr val="FFC000"/>
                </a:solidFill>
              </a:rPr>
              <a:t>setup</a:t>
            </a:r>
            <a:r>
              <a:rPr lang="it-IT" b="1" dirty="0" smtClean="0">
                <a:solidFill>
                  <a:srgbClr val="FFC000"/>
                </a:solidFill>
              </a:rPr>
              <a:t>() {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pinMode</a:t>
            </a:r>
            <a:r>
              <a:rPr lang="it-IT" b="1" dirty="0" smtClean="0"/>
              <a:t>(11, OUTPUT);  // imposta i pin digitali 11, 12 e 13 come output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pinMode</a:t>
            </a:r>
            <a:r>
              <a:rPr lang="it-IT" b="1" dirty="0" smtClean="0"/>
              <a:t>(12, OUTPUT);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pinMode</a:t>
            </a:r>
            <a:r>
              <a:rPr lang="it-IT" b="1" dirty="0" smtClean="0"/>
              <a:t>(13, OUTPUT);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}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05800" cy="720080"/>
          </a:xfrm>
        </p:spPr>
        <p:txBody>
          <a:bodyPr/>
          <a:lstStyle/>
          <a:p>
            <a:r>
              <a:rPr lang="it-IT" sz="3600" dirty="0" smtClean="0">
                <a:solidFill>
                  <a:srgbClr val="FF0000"/>
                </a:solidFill>
              </a:rPr>
              <a:t>ESERCITAZIONI CON ARDUINO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483768" y="980728"/>
            <a:ext cx="4142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Un semaforo semplice  con Arduino</a:t>
            </a:r>
            <a:endParaRPr lang="it-IT" b="1" dirty="0"/>
          </a:p>
        </p:txBody>
      </p:sp>
      <p:sp>
        <p:nvSpPr>
          <p:cNvPr id="6" name="Rettangolo 5"/>
          <p:cNvSpPr/>
          <p:nvPr/>
        </p:nvSpPr>
        <p:spPr>
          <a:xfrm>
            <a:off x="251520" y="172084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395536" y="342900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395536" y="1628800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err="1" smtClean="0">
                <a:solidFill>
                  <a:srgbClr val="FFC000"/>
                </a:solidFill>
              </a:rPr>
              <a:t>void</a:t>
            </a:r>
            <a:r>
              <a:rPr lang="it-IT" b="1" dirty="0" smtClean="0">
                <a:solidFill>
                  <a:srgbClr val="FFC000"/>
                </a:solidFill>
              </a:rPr>
              <a:t> </a:t>
            </a:r>
            <a:r>
              <a:rPr lang="it-IT" b="1" dirty="0" err="1" smtClean="0">
                <a:solidFill>
                  <a:srgbClr val="FFC000"/>
                </a:solidFill>
              </a:rPr>
              <a:t>loop</a:t>
            </a:r>
            <a:r>
              <a:rPr lang="it-IT" b="1" dirty="0" smtClean="0">
                <a:solidFill>
                  <a:srgbClr val="FFC000"/>
                </a:solidFill>
              </a:rPr>
              <a:t>() {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digitalWrite</a:t>
            </a:r>
            <a:r>
              <a:rPr lang="it-IT" b="1" dirty="0" smtClean="0"/>
              <a:t>(</a:t>
            </a:r>
            <a:r>
              <a:rPr lang="it-IT" b="1" dirty="0" err="1" smtClean="0"/>
              <a:t>red</a:t>
            </a:r>
            <a:r>
              <a:rPr lang="it-IT" b="1" dirty="0" smtClean="0"/>
              <a:t>, HIGH);             //accende il rosso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delay</a:t>
            </a:r>
            <a:r>
              <a:rPr lang="it-IT" b="1" dirty="0" smtClean="0"/>
              <a:t>(10000);                              //attende 10 secondi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digitalWrite</a:t>
            </a:r>
            <a:r>
              <a:rPr lang="it-IT" b="1" dirty="0" smtClean="0"/>
              <a:t>(</a:t>
            </a:r>
            <a:r>
              <a:rPr lang="it-IT" b="1" dirty="0" err="1" smtClean="0"/>
              <a:t>red</a:t>
            </a:r>
            <a:r>
              <a:rPr lang="it-IT" b="1" dirty="0" smtClean="0"/>
              <a:t>, LOW);                 //spegne il rosso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digitalWrite</a:t>
            </a:r>
            <a:r>
              <a:rPr lang="it-IT" b="1" dirty="0" smtClean="0"/>
              <a:t>(green, HIGH);        //accende il verde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delay</a:t>
            </a:r>
            <a:r>
              <a:rPr lang="it-IT" b="1" dirty="0" smtClean="0"/>
              <a:t>(10000);                              //attende 10 secondi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digitalWrite</a:t>
            </a:r>
            <a:r>
              <a:rPr lang="it-IT" b="1" dirty="0" smtClean="0"/>
              <a:t>(green, LOW);             //spegne il verde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digitalWrite</a:t>
            </a:r>
            <a:r>
              <a:rPr lang="it-IT" b="1" dirty="0" smtClean="0"/>
              <a:t>(yellow, HIGH);       //accende il giallo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delay</a:t>
            </a:r>
            <a:r>
              <a:rPr lang="it-IT" b="1" dirty="0" smtClean="0"/>
              <a:t>(2000);                                //attende 2 secondi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/>
              <a:t>digitalWrite</a:t>
            </a:r>
            <a:r>
              <a:rPr lang="it-IT" b="1" dirty="0" smtClean="0"/>
              <a:t>(yellow, LOW);             //spegne il giallo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}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05800" cy="720080"/>
          </a:xfrm>
        </p:spPr>
        <p:txBody>
          <a:bodyPr/>
          <a:lstStyle/>
          <a:p>
            <a:r>
              <a:rPr lang="it-IT" sz="3600" dirty="0" smtClean="0">
                <a:solidFill>
                  <a:srgbClr val="FF0000"/>
                </a:solidFill>
              </a:rPr>
              <a:t>ESERCITAZIONI CON ARDUINO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483768" y="980728"/>
            <a:ext cx="4142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Un semaforo semplice  con Arduino</a:t>
            </a:r>
            <a:endParaRPr lang="it-IT" b="1" dirty="0"/>
          </a:p>
        </p:txBody>
      </p:sp>
      <p:sp>
        <p:nvSpPr>
          <p:cNvPr id="7" name="Rettangolo 6"/>
          <p:cNvSpPr/>
          <p:nvPr/>
        </p:nvSpPr>
        <p:spPr>
          <a:xfrm>
            <a:off x="395536" y="342900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467544" y="162880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40962" name="Picture 2" descr="schema collegamento di tre led su breadboard alla scheda di ardu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556792"/>
            <a:ext cx="5112568" cy="4839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305800" cy="771132"/>
          </a:xfrm>
        </p:spPr>
        <p:txBody>
          <a:bodyPr/>
          <a:lstStyle/>
          <a:p>
            <a:r>
              <a:rPr lang="it-IT" sz="4000" dirty="0" smtClean="0">
                <a:solidFill>
                  <a:srgbClr val="FF0000"/>
                </a:solidFill>
              </a:rPr>
              <a:t>ESERCITAZIONI 2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331640" y="1916832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solidFill>
                  <a:srgbClr val="FFC000"/>
                </a:solidFill>
              </a:rPr>
              <a:t>Gestiamo una striscia di LED RGB con Arduino UNO</a:t>
            </a:r>
            <a:endParaRPr lang="it-IT" sz="2000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43608" y="2967335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Nella seguente lezione, utilizzeremo Arduino per simulare un semplice gioco di luci impiegando una striscia di LED RGB.</a:t>
            </a:r>
            <a:endParaRPr lang="it-IT" b="1" dirty="0"/>
          </a:p>
        </p:txBody>
      </p:sp>
      <p:pic>
        <p:nvPicPr>
          <p:cNvPr id="6" name="Immagine 5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4149080"/>
            <a:ext cx="3089523" cy="1940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305800" cy="771132"/>
          </a:xfrm>
        </p:spPr>
        <p:txBody>
          <a:bodyPr/>
          <a:lstStyle/>
          <a:p>
            <a:r>
              <a:rPr lang="it-IT" sz="4000" dirty="0" smtClean="0">
                <a:solidFill>
                  <a:srgbClr val="FF0000"/>
                </a:solidFill>
              </a:rPr>
              <a:t>ESERCITAZIONI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187624" y="1988840"/>
            <a:ext cx="66247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MATERIALE OCCORRENTE:</a:t>
            </a:r>
          </a:p>
          <a:p>
            <a:r>
              <a:rPr lang="it-IT" sz="2000" b="1" dirty="0" smtClean="0">
                <a:solidFill>
                  <a:srgbClr val="FFC000"/>
                </a:solidFill>
              </a:rPr>
              <a:t> • N°1 Striscia LED RGB a 12 Volt;</a:t>
            </a:r>
          </a:p>
          <a:p>
            <a:r>
              <a:rPr lang="it-IT" sz="2000" b="1" dirty="0" smtClean="0">
                <a:solidFill>
                  <a:srgbClr val="FFC000"/>
                </a:solidFill>
              </a:rPr>
              <a:t> • N°1 </a:t>
            </a:r>
            <a:r>
              <a:rPr lang="it-IT" sz="2000" b="1" dirty="0" err="1" smtClean="0">
                <a:solidFill>
                  <a:srgbClr val="FFC000"/>
                </a:solidFill>
              </a:rPr>
              <a:t>Bread</a:t>
            </a:r>
            <a:r>
              <a:rPr lang="it-IT" sz="2000" b="1" dirty="0" smtClean="0">
                <a:solidFill>
                  <a:srgbClr val="FFC000"/>
                </a:solidFill>
              </a:rPr>
              <a:t> </a:t>
            </a:r>
            <a:r>
              <a:rPr lang="it-IT" sz="2000" b="1" dirty="0" err="1" smtClean="0">
                <a:solidFill>
                  <a:srgbClr val="FFC000"/>
                </a:solidFill>
              </a:rPr>
              <a:t>Board</a:t>
            </a:r>
            <a:r>
              <a:rPr lang="it-IT" sz="2000" b="1" dirty="0" smtClean="0">
                <a:solidFill>
                  <a:srgbClr val="FFC000"/>
                </a:solidFill>
              </a:rPr>
              <a:t> con alcuni cavetti </a:t>
            </a:r>
            <a:r>
              <a:rPr lang="it-IT" sz="2000" b="1" dirty="0" err="1" smtClean="0">
                <a:solidFill>
                  <a:srgbClr val="FFC000"/>
                </a:solidFill>
              </a:rPr>
              <a:t>unifilari</a:t>
            </a:r>
            <a:r>
              <a:rPr lang="it-IT" sz="2000" b="1" dirty="0" smtClean="0">
                <a:solidFill>
                  <a:srgbClr val="FFC000"/>
                </a:solidFill>
              </a:rPr>
              <a:t> di vario colore;</a:t>
            </a:r>
          </a:p>
          <a:p>
            <a:r>
              <a:rPr lang="it-IT" sz="2000" b="1" dirty="0" smtClean="0">
                <a:solidFill>
                  <a:srgbClr val="FFC000"/>
                </a:solidFill>
              </a:rPr>
              <a:t> • N°3 Transistor BC 639 (NPN);</a:t>
            </a:r>
          </a:p>
          <a:p>
            <a:r>
              <a:rPr lang="it-IT" sz="2000" b="1" dirty="0" smtClean="0">
                <a:solidFill>
                  <a:srgbClr val="FFC000"/>
                </a:solidFill>
              </a:rPr>
              <a:t> • N°3 Resistenze 1K</a:t>
            </a:r>
            <a:r>
              <a:rPr lang="el-GR" sz="2000" b="1" dirty="0" smtClean="0">
                <a:solidFill>
                  <a:srgbClr val="FFC000"/>
                </a:solidFill>
              </a:rPr>
              <a:t>Ω ¼ </a:t>
            </a:r>
            <a:r>
              <a:rPr lang="it-IT" sz="2000" b="1" dirty="0" smtClean="0">
                <a:solidFill>
                  <a:srgbClr val="FFC000"/>
                </a:solidFill>
              </a:rPr>
              <a:t>W ±5%;</a:t>
            </a:r>
          </a:p>
          <a:p>
            <a:r>
              <a:rPr lang="it-IT" sz="2000" b="1" dirty="0" smtClean="0">
                <a:solidFill>
                  <a:srgbClr val="FFC000"/>
                </a:solidFill>
              </a:rPr>
              <a:t> • N°1 Scheda Arduino UNO R3; </a:t>
            </a:r>
          </a:p>
          <a:p>
            <a:r>
              <a:rPr lang="it-IT" sz="2000" b="1" dirty="0" smtClean="0">
                <a:solidFill>
                  <a:srgbClr val="FFC000"/>
                </a:solidFill>
              </a:rPr>
              <a:t>• N°1 Alimentatore 12V – 2A. </a:t>
            </a:r>
            <a:endParaRPr lang="it-IT" sz="2000" b="1" dirty="0">
              <a:solidFill>
                <a:srgbClr val="FFC000"/>
              </a:solidFill>
            </a:endParaRPr>
          </a:p>
        </p:txBody>
      </p:sp>
      <p:pic>
        <p:nvPicPr>
          <p:cNvPr id="6" name="Immagine 5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080900">
            <a:off x="6228184" y="3861048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05800" cy="771132"/>
          </a:xfrm>
        </p:spPr>
        <p:txBody>
          <a:bodyPr/>
          <a:lstStyle/>
          <a:p>
            <a:r>
              <a:rPr lang="it-IT" sz="4000" dirty="0" smtClean="0">
                <a:solidFill>
                  <a:srgbClr val="FF0000"/>
                </a:solidFill>
              </a:rPr>
              <a:t>ESERCITAZIONI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pic>
        <p:nvPicPr>
          <p:cNvPr id="3" name="Immagine 2" descr="downlo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628800"/>
            <a:ext cx="4104456" cy="2711946"/>
          </a:xfrm>
          <a:prstGeom prst="rect">
            <a:avLst/>
          </a:prstGeom>
        </p:spPr>
      </p:pic>
      <p:pic>
        <p:nvPicPr>
          <p:cNvPr id="4" name="Immagine 3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2420888"/>
            <a:ext cx="2121793" cy="166892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2051720" y="1052736"/>
            <a:ext cx="4332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Realizziamo lo schema proposto in figura: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1259632" y="4509120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Colleghiamo l’alimentatore da laboratorio ai cavetti rosso (+) e nero (-); regoliamolo in modo tale da fornire 12V – 2 </a:t>
            </a:r>
            <a:r>
              <a:rPr lang="it-IT" dirty="0" err="1" smtClean="0">
                <a:solidFill>
                  <a:srgbClr val="FFC000"/>
                </a:solidFill>
              </a:rPr>
              <a:t>Amper</a:t>
            </a:r>
            <a:r>
              <a:rPr lang="it-IT" dirty="0" smtClean="0">
                <a:solidFill>
                  <a:srgbClr val="FFC000"/>
                </a:solidFill>
              </a:rPr>
              <a:t>. 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331640" y="5157192"/>
            <a:ext cx="59046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I transistor hanno la funzione di “amplificare” la corrente necessaria per far accendere ogni singolo colore della striscia di LED RGB utilizzata.</a:t>
            </a:r>
            <a:endParaRPr lang="it-IT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305800" cy="771132"/>
          </a:xfrm>
        </p:spPr>
        <p:txBody>
          <a:bodyPr/>
          <a:lstStyle/>
          <a:p>
            <a:r>
              <a:rPr lang="it-IT" sz="4000" dirty="0" smtClean="0">
                <a:solidFill>
                  <a:srgbClr val="FF0000"/>
                </a:solidFill>
              </a:rPr>
              <a:t>ESERCITAZIONI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827584" y="1700808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Arduino sulle sue uscite digitali può fornire una tensione pari a 5V con una corrente massima pari a circa 40mA. Nel nostro caso l’assorbimento di corrente della striscia LED RGB è di circa 360 </a:t>
            </a:r>
            <a:r>
              <a:rPr lang="it-IT" dirty="0" err="1" smtClean="0"/>
              <a:t>mA</a:t>
            </a:r>
            <a:r>
              <a:rPr lang="it-IT" dirty="0" smtClean="0"/>
              <a:t> per ogni singolo colore; quindi sceglieremo dei transistor tipo BC 639 NPN con </a:t>
            </a:r>
            <a:r>
              <a:rPr lang="it-IT" dirty="0" err="1" smtClean="0"/>
              <a:t>Ic</a:t>
            </a:r>
            <a:r>
              <a:rPr lang="it-IT" dirty="0" smtClean="0"/>
              <a:t> </a:t>
            </a:r>
            <a:r>
              <a:rPr lang="it-IT" dirty="0" err="1" smtClean="0"/>
              <a:t>max</a:t>
            </a:r>
            <a:r>
              <a:rPr lang="it-IT" dirty="0" smtClean="0"/>
              <a:t> = 1000mA che per il nostro caso sono più che </a:t>
            </a:r>
            <a:r>
              <a:rPr lang="it-IT" dirty="0" err="1" smtClean="0"/>
              <a:t>sufficient</a:t>
            </a:r>
            <a:endParaRPr lang="it-IT" dirty="0"/>
          </a:p>
        </p:txBody>
      </p:sp>
      <p:pic>
        <p:nvPicPr>
          <p:cNvPr id="5" name="Immagine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3933056"/>
            <a:ext cx="2812695" cy="2164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305800" cy="771132"/>
          </a:xfrm>
        </p:spPr>
        <p:txBody>
          <a:bodyPr/>
          <a:lstStyle/>
          <a:p>
            <a:r>
              <a:rPr lang="it-IT" sz="4000" dirty="0" smtClean="0">
                <a:solidFill>
                  <a:srgbClr val="FF0000"/>
                </a:solidFill>
              </a:rPr>
              <a:t>ESERCITAZIONI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899592" y="1844824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Colleghiamo la porta USB di Arduino a quella del nostro PC e carichiamo il seguente sketch: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899592" y="2492896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// Dichiariamo le variabili dei pin che verranno utilizzati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971600" y="3068960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int</a:t>
            </a:r>
            <a:r>
              <a:rPr lang="it-IT" dirty="0" smtClean="0"/>
              <a:t> ledr=13;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int</a:t>
            </a:r>
            <a:r>
              <a:rPr lang="it-IT" dirty="0" smtClean="0"/>
              <a:t> ledv=12;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int</a:t>
            </a:r>
            <a:r>
              <a:rPr lang="it-IT" dirty="0" smtClean="0"/>
              <a:t> ledb=11;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void</a:t>
            </a:r>
            <a:r>
              <a:rPr lang="it-IT" dirty="0" smtClean="0"/>
              <a:t> </a:t>
            </a:r>
            <a:r>
              <a:rPr lang="it-IT" dirty="0" err="1" smtClean="0"/>
              <a:t>setup</a:t>
            </a:r>
            <a:r>
              <a:rPr lang="it-IT" dirty="0" smtClean="0"/>
              <a:t>() {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pinMode</a:t>
            </a:r>
            <a:r>
              <a:rPr lang="it-IT" dirty="0" smtClean="0"/>
              <a:t>(13, OUTPUT);// inizializza il </a:t>
            </a:r>
            <a:r>
              <a:rPr lang="it-IT" dirty="0" err="1" smtClean="0"/>
              <a:t>digital</a:t>
            </a:r>
            <a:r>
              <a:rPr lang="it-IT" dirty="0" smtClean="0"/>
              <a:t> pin 13 come uscita.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pinMode</a:t>
            </a:r>
            <a:r>
              <a:rPr lang="it-IT" dirty="0" smtClean="0"/>
              <a:t>(12, OUTPUT);// inizializza il </a:t>
            </a:r>
            <a:r>
              <a:rPr lang="it-IT" dirty="0" err="1" smtClean="0"/>
              <a:t>digital</a:t>
            </a:r>
            <a:r>
              <a:rPr lang="it-IT" dirty="0" smtClean="0"/>
              <a:t> pin 12 come uscita. </a:t>
            </a:r>
            <a:r>
              <a:rPr lang="it-IT" dirty="0" err="1" smtClean="0"/>
              <a:t>pinMode</a:t>
            </a:r>
            <a:r>
              <a:rPr lang="it-IT" dirty="0" smtClean="0"/>
              <a:t>(11, OUTPUT);// inizializza il </a:t>
            </a:r>
            <a:r>
              <a:rPr lang="it-IT" dirty="0" err="1" smtClean="0"/>
              <a:t>digital</a:t>
            </a:r>
            <a:r>
              <a:rPr lang="it-IT" dirty="0" smtClean="0"/>
              <a:t> pin 11 come uscita. </a:t>
            </a:r>
          </a:p>
          <a:p>
            <a:r>
              <a:rPr lang="it-IT" dirty="0" smtClean="0"/>
              <a:t>}</a:t>
            </a:r>
            <a:endParaRPr lang="it-IT" dirty="0"/>
          </a:p>
        </p:txBody>
      </p:sp>
      <p:sp>
        <p:nvSpPr>
          <p:cNvPr id="7" name="Freccia in giù 6"/>
          <p:cNvSpPr/>
          <p:nvPr/>
        </p:nvSpPr>
        <p:spPr>
          <a:xfrm>
            <a:off x="3995936" y="54452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305800" cy="771132"/>
          </a:xfrm>
        </p:spPr>
        <p:txBody>
          <a:bodyPr/>
          <a:lstStyle/>
          <a:p>
            <a:r>
              <a:rPr lang="it-IT" sz="4000" dirty="0" smtClean="0">
                <a:solidFill>
                  <a:srgbClr val="FF0000"/>
                </a:solidFill>
              </a:rPr>
              <a:t>ESERCITAZIONI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971600" y="1412776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// la funzione </a:t>
            </a:r>
            <a:r>
              <a:rPr lang="it-IT" dirty="0" err="1" smtClean="0"/>
              <a:t>void</a:t>
            </a:r>
            <a:r>
              <a:rPr lang="it-IT" dirty="0" smtClean="0"/>
              <a:t> </a:t>
            </a:r>
            <a:r>
              <a:rPr lang="it-IT" dirty="0" err="1" smtClean="0"/>
              <a:t>loop</a:t>
            </a:r>
            <a:r>
              <a:rPr lang="it-IT" dirty="0" smtClean="0"/>
              <a:t> permetterà alla sequenza di girare all'infinito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827584" y="1844824"/>
            <a:ext cx="75608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>
                <a:solidFill>
                  <a:srgbClr val="FFC000"/>
                </a:solidFill>
              </a:rPr>
              <a:t>void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loop</a:t>
            </a:r>
            <a:r>
              <a:rPr lang="it-IT" dirty="0" smtClean="0">
                <a:solidFill>
                  <a:srgbClr val="FFC000"/>
                </a:solidFill>
              </a:rPr>
              <a:t>() {</a:t>
            </a:r>
          </a:p>
          <a:p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digitalWrite</a:t>
            </a:r>
            <a:r>
              <a:rPr lang="it-IT" dirty="0" smtClean="0">
                <a:solidFill>
                  <a:srgbClr val="FFC000"/>
                </a:solidFill>
              </a:rPr>
              <a:t>(13, HIGH); // accendi tutti i Led rossi</a:t>
            </a:r>
          </a:p>
          <a:p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delay</a:t>
            </a:r>
            <a:r>
              <a:rPr lang="it-IT" dirty="0" smtClean="0">
                <a:solidFill>
                  <a:srgbClr val="FFC000"/>
                </a:solidFill>
              </a:rPr>
              <a:t>(200); // mantienili accesi per 200mS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digitalWrite</a:t>
            </a:r>
            <a:r>
              <a:rPr lang="it-IT" dirty="0" smtClean="0">
                <a:solidFill>
                  <a:srgbClr val="FFC000"/>
                </a:solidFill>
              </a:rPr>
              <a:t>(13, LOW); // spegni tutti i Led rossi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delay</a:t>
            </a:r>
            <a:r>
              <a:rPr lang="it-IT" dirty="0" smtClean="0">
                <a:solidFill>
                  <a:srgbClr val="FFC000"/>
                </a:solidFill>
              </a:rPr>
              <a:t>(200); // mantienili spenti per 200mS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digitalWrite</a:t>
            </a:r>
            <a:r>
              <a:rPr lang="it-IT" dirty="0" smtClean="0">
                <a:solidFill>
                  <a:srgbClr val="FFC000"/>
                </a:solidFill>
              </a:rPr>
              <a:t>(12, HIGH); // </a:t>
            </a:r>
            <a:r>
              <a:rPr lang="it-IT" dirty="0" err="1" smtClean="0">
                <a:solidFill>
                  <a:srgbClr val="FFC000"/>
                </a:solidFill>
              </a:rPr>
              <a:t>accend</a:t>
            </a:r>
            <a:r>
              <a:rPr lang="it-IT" dirty="0" smtClean="0">
                <a:solidFill>
                  <a:srgbClr val="FFC000"/>
                </a:solidFill>
              </a:rPr>
              <a:t> tutti i led verdi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delay</a:t>
            </a:r>
            <a:r>
              <a:rPr lang="it-IT" dirty="0" smtClean="0">
                <a:solidFill>
                  <a:srgbClr val="FFC000"/>
                </a:solidFill>
              </a:rPr>
              <a:t>(200); // mantienili accesi per 200mS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digitalWrite</a:t>
            </a:r>
            <a:r>
              <a:rPr lang="it-IT" dirty="0" smtClean="0">
                <a:solidFill>
                  <a:srgbClr val="FFC000"/>
                </a:solidFill>
              </a:rPr>
              <a:t>(12, LOW); // spegni tutti i Led verdi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delay</a:t>
            </a:r>
            <a:r>
              <a:rPr lang="it-IT" dirty="0" smtClean="0">
                <a:solidFill>
                  <a:srgbClr val="FFC000"/>
                </a:solidFill>
              </a:rPr>
              <a:t>(200);// mantienili spenti per 200mS</a:t>
            </a:r>
          </a:p>
          <a:p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digitalWrite</a:t>
            </a:r>
            <a:r>
              <a:rPr lang="it-IT" dirty="0" smtClean="0">
                <a:solidFill>
                  <a:srgbClr val="FFC000"/>
                </a:solidFill>
              </a:rPr>
              <a:t>(11, HIGH); // accendi tutti i Led blu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delay</a:t>
            </a:r>
            <a:r>
              <a:rPr lang="it-IT" dirty="0" smtClean="0">
                <a:solidFill>
                  <a:srgbClr val="FFC000"/>
                </a:solidFill>
              </a:rPr>
              <a:t>(200); // mantienili accesi per 200mS</a:t>
            </a:r>
          </a:p>
          <a:p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digitalWrite</a:t>
            </a:r>
            <a:r>
              <a:rPr lang="it-IT" dirty="0" smtClean="0">
                <a:solidFill>
                  <a:srgbClr val="FFC000"/>
                </a:solidFill>
              </a:rPr>
              <a:t>(11, LOW); // spegni tutti i Led blu </a:t>
            </a:r>
          </a:p>
          <a:p>
            <a:r>
              <a:rPr lang="it-IT" dirty="0" err="1" smtClean="0">
                <a:solidFill>
                  <a:srgbClr val="FFC000"/>
                </a:solidFill>
              </a:rPr>
              <a:t>delay</a:t>
            </a:r>
            <a:r>
              <a:rPr lang="it-IT" dirty="0" smtClean="0">
                <a:solidFill>
                  <a:srgbClr val="FFC000"/>
                </a:solidFill>
              </a:rPr>
              <a:t>(200); // mantienili spenti per 200mS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99592" y="5517232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</a:rPr>
              <a:t>} </a:t>
            </a:r>
          </a:p>
          <a:p>
            <a:r>
              <a:rPr lang="it-IT" dirty="0" smtClean="0">
                <a:solidFill>
                  <a:srgbClr val="FFC000"/>
                </a:solidFill>
              </a:rPr>
              <a:t>Verificato il corretto funzionamento, possiamo cambiare le impostazioni del codice per modificare i giochi di luce.</a:t>
            </a:r>
            <a:endParaRPr lang="it-IT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95536" y="1988840"/>
            <a:ext cx="3240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http://marcuspag.eu/images/images_arduino/incroci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060848"/>
            <a:ext cx="4248472" cy="42771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123728" y="1412776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55576" y="2564904"/>
            <a:ext cx="2718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>
                <a:solidFill>
                  <a:srgbClr val="FF0000"/>
                </a:solidFill>
              </a:rPr>
              <a:t>Vogliamo realizzare il controllo di un sistema di semafori ad un incrocio stradale, composto da due semafori per le auto e uno per i pedoni, come rappresentato nella figura seguente: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1506" name="Picture 2" descr="http://marcuspag.eu/images/images_arduino/incroci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844824"/>
            <a:ext cx="4712170" cy="4744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123728" y="1412776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83568" y="2274838"/>
            <a:ext cx="75608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solidFill>
                  <a:srgbClr val="FFC000"/>
                </a:solidFill>
              </a:rPr>
              <a:t>Componenti necessari</a:t>
            </a:r>
          </a:p>
          <a:p>
            <a:r>
              <a:rPr lang="it-IT" sz="2000" dirty="0" smtClean="0">
                <a:solidFill>
                  <a:srgbClr val="FFC000"/>
                </a:solidFill>
              </a:rPr>
              <a:t>scheda Arduino</a:t>
            </a:r>
          </a:p>
          <a:p>
            <a:r>
              <a:rPr lang="it-IT" sz="2000" dirty="0" smtClean="0">
                <a:solidFill>
                  <a:srgbClr val="FFC000"/>
                </a:solidFill>
              </a:rPr>
              <a:t>3 led rossi</a:t>
            </a:r>
          </a:p>
          <a:p>
            <a:r>
              <a:rPr lang="it-IT" sz="2000" dirty="0" smtClean="0">
                <a:solidFill>
                  <a:srgbClr val="FFC000"/>
                </a:solidFill>
              </a:rPr>
              <a:t>3 led verdi</a:t>
            </a:r>
          </a:p>
          <a:p>
            <a:r>
              <a:rPr lang="it-IT" sz="2000" dirty="0" smtClean="0">
                <a:solidFill>
                  <a:srgbClr val="FFC000"/>
                </a:solidFill>
              </a:rPr>
              <a:t>2 led gialli</a:t>
            </a:r>
          </a:p>
          <a:p>
            <a:r>
              <a:rPr lang="it-IT" sz="2000" dirty="0" smtClean="0">
                <a:solidFill>
                  <a:srgbClr val="FFC000"/>
                </a:solidFill>
              </a:rPr>
              <a:t>3 resistori da 220 Ohm</a:t>
            </a:r>
          </a:p>
          <a:p>
            <a:r>
              <a:rPr lang="it-IT" sz="2000" dirty="0" smtClean="0">
                <a:solidFill>
                  <a:srgbClr val="FFC000"/>
                </a:solidFill>
              </a:rPr>
              <a:t>1 </a:t>
            </a:r>
            <a:r>
              <a:rPr lang="it-IT" sz="2000" dirty="0" err="1" smtClean="0">
                <a:solidFill>
                  <a:srgbClr val="FFC000"/>
                </a:solidFill>
              </a:rPr>
              <a:t>breadboard</a:t>
            </a:r>
            <a:endParaRPr lang="it-IT" sz="2000" dirty="0" smtClean="0">
              <a:solidFill>
                <a:srgbClr val="FFC000"/>
              </a:solidFill>
            </a:endParaRPr>
          </a:p>
          <a:p>
            <a:r>
              <a:rPr lang="it-IT" sz="2000" dirty="0" smtClean="0">
                <a:solidFill>
                  <a:srgbClr val="FFC000"/>
                </a:solidFill>
              </a:rPr>
              <a:t>conduttori per i collegamenti</a:t>
            </a:r>
            <a:endParaRPr lang="it-IT" sz="2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123728" y="1412776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pic>
        <p:nvPicPr>
          <p:cNvPr id="22530" name="Picture 2" descr="http://marcuspag.eu/images/images_arduino/semaforo_con_pedonale_b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16832"/>
            <a:ext cx="6552728" cy="4675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123728" y="1412776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115616" y="1988840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 LED sono collegati tra le uscite digitali di Arduino e massa, in serie ad un resistore necessario a limitare la corrente che scorre in essi.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115616" y="3140968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Generalmente si utilizza un resistore per ogni LED. In questo caso, però, i LED relativi alle luci dello stesso semaforo non sono mai accesi contemporaneamente, quindi si possono collegare al medesimo resistore.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1115616" y="4509120"/>
            <a:ext cx="60486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In questa configurazione, quando uno dei LED è acceso, l'altro (nel caso del semaforo pedonale) o gli altri due (nel caso dei semafori per le automobili) sono sottoposti ad una tensione inversa di pochi volt, che possono sopportare senza problemi.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555776" y="1412776"/>
            <a:ext cx="5832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915816" y="1988840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        Il programma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1115616" y="2551837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 programma è costituito essenzialmente dai comandi che gestiscono la sequenza di accensione e spegnimento dei vari LED, in modo tale da consentire la corretta alternanza nel transito di automobili sulle due strade. 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1115616" y="4005064"/>
            <a:ext cx="6192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Contemporaneamente, viene comandato adeguatamente anche il semaforo pedonale. Prima di </a:t>
            </a:r>
            <a:r>
              <a:rPr lang="it-IT" dirty="0" err="1" smtClean="0"/>
              <a:t>cio</a:t>
            </a:r>
            <a:r>
              <a:rPr lang="it-IT" dirty="0" smtClean="0"/>
              <a:t> nella funzione di </a:t>
            </a:r>
            <a:r>
              <a:rPr lang="it-IT" dirty="0" err="1" smtClean="0"/>
              <a:t>setup</a:t>
            </a:r>
            <a:r>
              <a:rPr lang="it-IT" dirty="0" smtClean="0"/>
              <a:t> ( ),</a:t>
            </a:r>
          </a:p>
          <a:p>
            <a:r>
              <a:rPr lang="it-IT" dirty="0" smtClean="0"/>
              <a:t>  si devono inizializzare come uscite i pin dal numero 6 al numero 13, attraverso i quali comanderemo i LED: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555776" y="1412776"/>
            <a:ext cx="5832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915816" y="1988840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        Il programma</a:t>
            </a:r>
            <a:endParaRPr lang="it-IT" b="1" dirty="0"/>
          </a:p>
        </p:txBody>
      </p:sp>
      <p:sp>
        <p:nvSpPr>
          <p:cNvPr id="9" name="Rettangolo 8"/>
          <p:cNvSpPr/>
          <p:nvPr/>
        </p:nvSpPr>
        <p:spPr>
          <a:xfrm>
            <a:off x="971600" y="2348880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void</a:t>
            </a:r>
            <a:r>
              <a:rPr lang="it-IT" dirty="0" smtClean="0"/>
              <a:t> </a:t>
            </a:r>
            <a:r>
              <a:rPr lang="it-IT" dirty="0" err="1" smtClean="0"/>
              <a:t>setup</a:t>
            </a:r>
            <a:r>
              <a:rPr lang="it-IT" dirty="0" smtClean="0"/>
              <a:t>() {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971600" y="2708920"/>
            <a:ext cx="4909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(11, OUTPUT); // luce verde semaforo 1</a:t>
            </a:r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971600" y="3068960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(12, OUTPUT); // luce gialla semaforo  1</a:t>
            </a:r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971600" y="3501008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(13, OUTPUT); // luce rossa semaforo 1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971600" y="3933056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(8, OUTPUT) // luce verde semaforo 2</a:t>
            </a:r>
            <a:endParaRPr lang="it-IT" dirty="0"/>
          </a:p>
        </p:txBody>
      </p:sp>
      <p:sp>
        <p:nvSpPr>
          <p:cNvPr id="19" name="Rettangolo 18"/>
          <p:cNvSpPr/>
          <p:nvPr/>
        </p:nvSpPr>
        <p:spPr>
          <a:xfrm>
            <a:off x="971600" y="4365104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(9, OUTPUT); // luce gialla semaforo 2</a:t>
            </a:r>
            <a:endParaRPr lang="it-IT" dirty="0"/>
          </a:p>
        </p:txBody>
      </p:sp>
      <p:sp>
        <p:nvSpPr>
          <p:cNvPr id="22" name="Rettangolo 21"/>
          <p:cNvSpPr/>
          <p:nvPr/>
        </p:nvSpPr>
        <p:spPr>
          <a:xfrm>
            <a:off x="971600" y="4797152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(10, OUTPUT); // luce rossa semaforo 2</a:t>
            </a:r>
            <a:endParaRPr lang="it-IT" dirty="0"/>
          </a:p>
        </p:txBody>
      </p:sp>
      <p:sp>
        <p:nvSpPr>
          <p:cNvPr id="23" name="Rettangolo 22"/>
          <p:cNvSpPr/>
          <p:nvPr/>
        </p:nvSpPr>
        <p:spPr>
          <a:xfrm>
            <a:off x="1043608" y="5301208"/>
            <a:ext cx="4752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(6, OUTPUT); // verde pedonale</a:t>
            </a:r>
            <a:endParaRPr lang="it-IT" dirty="0"/>
          </a:p>
        </p:txBody>
      </p:sp>
      <p:sp>
        <p:nvSpPr>
          <p:cNvPr id="25" name="Rettangolo 24"/>
          <p:cNvSpPr/>
          <p:nvPr/>
        </p:nvSpPr>
        <p:spPr>
          <a:xfrm>
            <a:off x="1043608" y="5805264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pinMode</a:t>
            </a:r>
            <a:r>
              <a:rPr lang="it-IT" dirty="0" smtClean="0"/>
              <a:t>(7, OUTPUT); // rosso pedonale</a:t>
            </a:r>
            <a:endParaRPr lang="it-IT" dirty="0"/>
          </a:p>
        </p:txBody>
      </p:sp>
      <p:sp>
        <p:nvSpPr>
          <p:cNvPr id="26" name="Rettangolo 25"/>
          <p:cNvSpPr/>
          <p:nvPr/>
        </p:nvSpPr>
        <p:spPr>
          <a:xfrm>
            <a:off x="1043608" y="6237312"/>
            <a:ext cx="338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}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339752" y="1124744"/>
            <a:ext cx="5832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915816" y="1484784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        Il programma</a:t>
            </a:r>
            <a:endParaRPr lang="it-IT" b="1" dirty="0"/>
          </a:p>
        </p:txBody>
      </p:sp>
      <p:sp>
        <p:nvSpPr>
          <p:cNvPr id="9" name="Rettangolo 8"/>
          <p:cNvSpPr/>
          <p:nvPr/>
        </p:nvSpPr>
        <p:spPr>
          <a:xfrm>
            <a:off x="1043608" y="1916832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Nella funzione </a:t>
            </a:r>
            <a:r>
              <a:rPr lang="it-IT" dirty="0" err="1" smtClean="0"/>
              <a:t>loop</a:t>
            </a:r>
            <a:r>
              <a:rPr lang="it-IT" dirty="0" smtClean="0"/>
              <a:t> ( )  inseriamo le istruzioni di scrittura sulle uscite digitali necessarie ad accendere e spegnere i LED secondo la sequenza rappresentata dalla seguente tabella:</a:t>
            </a:r>
            <a:endParaRPr lang="it-IT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1115616" y="3140968"/>
          <a:ext cx="6408711" cy="2592288"/>
        </p:xfrm>
        <a:graphic>
          <a:graphicData uri="http://schemas.openxmlformats.org/drawingml/2006/table">
            <a:tbl>
              <a:tblPr/>
              <a:tblGrid>
                <a:gridCol w="2136237"/>
                <a:gridCol w="2136237"/>
                <a:gridCol w="2136237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000000"/>
                          </a:solidFill>
                        </a:rPr>
                        <a:t>Semaforo 1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000000"/>
                          </a:solidFill>
                        </a:rPr>
                        <a:t>Semaforo 2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000000"/>
                          </a:solidFill>
                        </a:rPr>
                        <a:t>Semaforo pedonale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verde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000000"/>
                          </a:solidFill>
                        </a:rPr>
                        <a:t>giallo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verde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verde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000000"/>
                          </a:solidFill>
                        </a:rPr>
                        <a:t>giallo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verde lampeggiante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374868"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rgbClr val="FFFFFF"/>
                          </a:solidFill>
                        </a:rPr>
                        <a:t>rosso</a:t>
                      </a:r>
                    </a:p>
                  </a:txBody>
                  <a:tcPr marL="47625" marR="47625" marT="47625" marB="47625" anchor="ctr">
                    <a:lnL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555776" y="1412776"/>
            <a:ext cx="5832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915816" y="1988840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        Il programma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3491880" y="2492896"/>
            <a:ext cx="1061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il codice: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1115616" y="2852936"/>
            <a:ext cx="1285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void</a:t>
            </a:r>
            <a:r>
              <a:rPr lang="it-IT" dirty="0" smtClean="0"/>
              <a:t> </a:t>
            </a:r>
            <a:r>
              <a:rPr lang="it-IT" dirty="0" err="1" smtClean="0"/>
              <a:t>loop</a:t>
            </a:r>
            <a:r>
              <a:rPr lang="it-IT" dirty="0" smtClean="0"/>
              <a:t>()</a:t>
            </a:r>
          </a:p>
          <a:p>
            <a:r>
              <a:rPr lang="it-IT" dirty="0" smtClean="0"/>
              <a:t> {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1043608" y="3501008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(11, LOW); // spegnimento verde semaforo 1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1043608" y="3861048"/>
            <a:ext cx="5741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(12, LOW); // spegnimento giallo semaforo 1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1043608" y="4221088"/>
            <a:ext cx="5319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(13, HIGH); accensione rosso semaforo 1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043608" y="4581128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(10, LOW); // spegnimento rosso semaforo 2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1043608" y="494116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(9, LOW); // spegnimento giallo semaforo 2</a:t>
            </a:r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1043608" y="5301208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(8, HIGH); // accensione verde semaforo 2</a:t>
            </a:r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1115616" y="5661248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(6, LOW); // spegnimento verde semaforo pedonale</a:t>
            </a:r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1043608" y="6093296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(7, HIGH); // accensione rosso semaforo pedonale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555776" y="1412776"/>
            <a:ext cx="5832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915816" y="1988840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        Il programma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1547664" y="2420888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delay</a:t>
            </a:r>
            <a:r>
              <a:rPr lang="it-IT" dirty="0" smtClean="0"/>
              <a:t>(12000); // attesa di 12 secondi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1547664" y="2708920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(8, LOW); // spegnimento verde semaforo 2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1547664" y="3068960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(9, HIGH); // accensione giallo semaforo 2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1547664" y="3356992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delay</a:t>
            </a:r>
            <a:r>
              <a:rPr lang="it-IT" dirty="0" smtClean="0"/>
              <a:t>(6000); // attesa di 6 secondi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1547664" y="3717032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(9, LOW); // spegnimento giallo semaforo 2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1547664" y="4221088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(10, HIGH); // accensione rosso semaforo 2</a:t>
            </a:r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1619672" y="4653136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delay</a:t>
            </a:r>
            <a:r>
              <a:rPr lang="it-IT" dirty="0" smtClean="0"/>
              <a:t>(4000); // attesa di 4 secondi</a:t>
            </a:r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1547664" y="5085184"/>
            <a:ext cx="5709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(13, LOW); // spegnimento rosso semaforo 1</a:t>
            </a:r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1619672" y="5517232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digitalWrite</a:t>
            </a:r>
            <a:r>
              <a:rPr lang="it-IT" dirty="0" smtClean="0"/>
              <a:t>(12, LOW); // spegnimento giallo semaforo 1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1619672" y="5949280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err="1" smtClean="0"/>
              <a:t>digitalWrite</a:t>
            </a:r>
            <a:r>
              <a:rPr lang="it-IT" b="1" dirty="0" smtClean="0"/>
              <a:t>(11, HIGH); // accensione verde semaforo 1</a:t>
            </a:r>
            <a:endParaRPr lang="it-IT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979712" y="1124744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 rot="10800000" flipV="1">
            <a:off x="971600" y="1700808"/>
            <a:ext cx="7200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rgbClr val="1E0A1E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(8, LOW); // spegnimento verde semaforo 2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(9, LOW); // spegnimento giallo semaforo 2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(10, HIGH); // accensione rosso semaforo 2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(7, LOW); // spegnimento rosso semaforo pedonale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(6, HIGH); // accensione verde semaforo pedonale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delay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(16000); // attesa di 16 secondi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(11, LOW); // spegnimento verde semaforo 1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(12, HIGH); // accensione giallo semaforo 1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  // ciclo per il lampeggiamento del verde del semaforo pedonale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for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(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int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i=0; i&lt;10; i++) {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(6, LOW);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delay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(500);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(6, HIGH);</a:t>
            </a: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1E0A1E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/>
            </a:r>
            <a:b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1E0A1E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1E0A1E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/>
            </a:r>
            <a:b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1E0A1E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123728" y="1412776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Sistema semaforico con Arduino</a:t>
            </a:r>
            <a:endParaRPr lang="it-IT" sz="2000" b="1" dirty="0">
              <a:solidFill>
                <a:srgbClr val="FFC000"/>
              </a:solidFill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 rot="10800000" flipV="1">
            <a:off x="539552" y="2564904"/>
            <a:ext cx="835292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300" b="0" i="0" u="none" strike="noStrike" cap="none" normalizeH="0" baseline="0" dirty="0" smtClean="0">
                <a:ln>
                  <a:noFill/>
                </a:ln>
                <a:solidFill>
                  <a:srgbClr val="1E0A1E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   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delay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(500);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  }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(6, LOW);// spegnimento verde semaforo pedonale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(7, HIGH);// accensione rosso semaforo pedonale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(12, LOW); // spegnimento giallo semaforo 1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digitalWrite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(13, HIGH); // accensione rosso semaforo 1</a:t>
            </a:r>
            <a:b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</a:b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  </a:t>
            </a:r>
            <a:r>
              <a:rPr kumimoji="0" lang="it-IT" sz="16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delay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(4000</a:t>
            </a:r>
            <a:r>
              <a:rPr kumimoji="0" lang="it-IT" sz="1300" b="0" i="0" u="none" strike="noStrike" cap="none" normalizeH="0" baseline="0" dirty="0" smtClean="0">
                <a:ln>
                  <a:noFill/>
                </a:ln>
                <a:solidFill>
                  <a:srgbClr val="1E0A1E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); 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888888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// attesa di 4 secondi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971600" y="4437112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}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n.4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475656" y="1340768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000" b="1" dirty="0" err="1" smtClean="0">
                <a:solidFill>
                  <a:srgbClr val="FFC000"/>
                </a:solidFill>
              </a:rPr>
              <a:t>Fotoresistenza</a:t>
            </a:r>
            <a:r>
              <a:rPr lang="it-IT" sz="2000" b="1" dirty="0" smtClean="0">
                <a:solidFill>
                  <a:srgbClr val="FFC000"/>
                </a:solidFill>
              </a:rPr>
              <a:t> (creare un sensore di luminosità</a:t>
            </a:r>
            <a:r>
              <a:rPr lang="it-IT" b="1" dirty="0" smtClean="0"/>
              <a:t>)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971600" y="2060848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In questo caso ci occuperemo  della </a:t>
            </a:r>
            <a:r>
              <a:rPr lang="it-IT" dirty="0" err="1" smtClean="0"/>
              <a:t>fotoresistenza</a:t>
            </a:r>
            <a:r>
              <a:rPr lang="it-IT" dirty="0" smtClean="0"/>
              <a:t> per creare un sensore di luminosità, ovvero un circuito che accenderà un led solo nel caso di una certa condizione di luce.</a:t>
            </a:r>
            <a:endParaRPr lang="it-IT" dirty="0"/>
          </a:p>
        </p:txBody>
      </p:sp>
      <p:pic>
        <p:nvPicPr>
          <p:cNvPr id="9" name="Immagine 8" descr="fotocellula-ardui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142758"/>
            <a:ext cx="7848872" cy="338377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n.4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475656" y="1340768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000" b="1" dirty="0" err="1" smtClean="0">
                <a:solidFill>
                  <a:srgbClr val="FFC000"/>
                </a:solidFill>
              </a:rPr>
              <a:t>Fotoresistenza</a:t>
            </a:r>
            <a:r>
              <a:rPr lang="it-IT" sz="2000" b="1" dirty="0" smtClean="0">
                <a:solidFill>
                  <a:srgbClr val="FFC000"/>
                </a:solidFill>
              </a:rPr>
              <a:t> (creare un sensore di luminosità</a:t>
            </a:r>
            <a:r>
              <a:rPr lang="it-IT" b="1" dirty="0" smtClean="0"/>
              <a:t>)</a:t>
            </a:r>
            <a:endParaRPr lang="it-IT" b="1" dirty="0"/>
          </a:p>
        </p:txBody>
      </p:sp>
      <p:pic>
        <p:nvPicPr>
          <p:cNvPr id="9" name="Immagine 8" descr="fotocellula-ardui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7309" y="2348880"/>
            <a:ext cx="4867139" cy="2953519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251520" y="2492896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b="1" dirty="0" smtClean="0"/>
              <a:t>Cosa serve?</a:t>
            </a:r>
          </a:p>
          <a:p>
            <a:pPr fontAlgn="base"/>
            <a:r>
              <a:rPr lang="it-IT" dirty="0" smtClean="0"/>
              <a:t>Arduino uno o compatibile</a:t>
            </a:r>
          </a:p>
          <a:p>
            <a:pPr fontAlgn="base"/>
            <a:r>
              <a:rPr lang="it-IT" dirty="0" err="1" smtClean="0"/>
              <a:t>Fotoresistenza</a:t>
            </a:r>
            <a:endParaRPr lang="it-IT" dirty="0" smtClean="0"/>
          </a:p>
          <a:p>
            <a:pPr fontAlgn="base"/>
            <a:r>
              <a:rPr lang="it-IT" dirty="0" smtClean="0"/>
              <a:t>Resistenza da 10 </a:t>
            </a:r>
            <a:r>
              <a:rPr lang="it-IT" dirty="0" err="1" smtClean="0"/>
              <a:t>Kohm</a:t>
            </a:r>
            <a:endParaRPr lang="it-IT" dirty="0" smtClean="0"/>
          </a:p>
          <a:p>
            <a:pPr fontAlgn="base"/>
            <a:r>
              <a:rPr lang="it-IT" dirty="0" smtClean="0"/>
              <a:t>Led</a:t>
            </a:r>
          </a:p>
          <a:p>
            <a:pPr fontAlgn="base"/>
            <a:r>
              <a:rPr lang="it-IT" dirty="0" smtClean="0"/>
              <a:t>Resistenza da 220 Ohm</a:t>
            </a:r>
          </a:p>
          <a:p>
            <a:pPr fontAlgn="base"/>
            <a:r>
              <a:rPr lang="it-IT" dirty="0" smtClean="0"/>
              <a:t>Cavi</a:t>
            </a:r>
          </a:p>
          <a:p>
            <a:pPr fontAlgn="base"/>
            <a:r>
              <a:rPr lang="it-IT" dirty="0" err="1" smtClean="0"/>
              <a:t>Breadboard</a:t>
            </a:r>
            <a:endParaRPr lang="it-IT" dirty="0" smtClean="0"/>
          </a:p>
          <a:p>
            <a:pPr fontAlgn="base"/>
            <a:r>
              <a:rPr lang="it-IT" dirty="0" err="1" smtClean="0"/>
              <a:t>Pc</a:t>
            </a:r>
            <a:r>
              <a:rPr lang="it-IT" dirty="0" smtClean="0"/>
              <a:t> per programmare il software</a:t>
            </a: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n.4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475656" y="1340768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000" b="1" dirty="0" err="1" smtClean="0">
                <a:solidFill>
                  <a:srgbClr val="FFC000"/>
                </a:solidFill>
              </a:rPr>
              <a:t>Fotoresistenza</a:t>
            </a:r>
            <a:r>
              <a:rPr lang="it-IT" sz="2000" b="1" dirty="0" smtClean="0">
                <a:solidFill>
                  <a:srgbClr val="FFC000"/>
                </a:solidFill>
              </a:rPr>
              <a:t> (creare un sensore di luminosità</a:t>
            </a:r>
            <a:r>
              <a:rPr lang="it-IT" b="1" dirty="0" smtClean="0"/>
              <a:t>)</a:t>
            </a:r>
            <a:endParaRPr lang="it-IT" b="1" dirty="0"/>
          </a:p>
        </p:txBody>
      </p:sp>
      <p:sp>
        <p:nvSpPr>
          <p:cNvPr id="6" name="Rettangolo 5"/>
          <p:cNvSpPr/>
          <p:nvPr/>
        </p:nvSpPr>
        <p:spPr>
          <a:xfrm>
            <a:off x="2483768" y="1916832"/>
            <a:ext cx="2553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b="1" dirty="0" smtClean="0">
                <a:solidFill>
                  <a:srgbClr val="FFC000"/>
                </a:solidFill>
              </a:rPr>
              <a:t>Sensore di luminosità</a:t>
            </a:r>
            <a:endParaRPr lang="it-IT" b="1" dirty="0">
              <a:solidFill>
                <a:srgbClr val="FFC00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827584" y="2204864"/>
            <a:ext cx="180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 Il programma: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683568" y="25649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dirty="0" err="1" smtClean="0"/>
              <a:t>int</a:t>
            </a:r>
            <a:r>
              <a:rPr lang="en-US" dirty="0" smtClean="0"/>
              <a:t> led=7;</a:t>
            </a:r>
          </a:p>
          <a:p>
            <a:pPr fontAlgn="base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fotor</a:t>
            </a:r>
            <a:r>
              <a:rPr lang="en-US" dirty="0" smtClean="0"/>
              <a:t>=A0;</a:t>
            </a:r>
          </a:p>
          <a:p>
            <a:pPr fontAlgn="base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luce</a:t>
            </a:r>
            <a:r>
              <a:rPr lang="en-US" dirty="0" smtClean="0"/>
              <a:t>=0;</a:t>
            </a:r>
            <a:endParaRPr lang="en-US" dirty="0"/>
          </a:p>
        </p:txBody>
      </p:sp>
      <p:sp>
        <p:nvSpPr>
          <p:cNvPr id="10" name="Rettangolo 9"/>
          <p:cNvSpPr/>
          <p:nvPr/>
        </p:nvSpPr>
        <p:spPr>
          <a:xfrm>
            <a:off x="611560" y="350100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it-IT" dirty="0" err="1" smtClean="0"/>
              <a:t>void</a:t>
            </a:r>
            <a:r>
              <a:rPr lang="it-IT" dirty="0" smtClean="0"/>
              <a:t> </a:t>
            </a:r>
            <a:r>
              <a:rPr lang="it-IT" dirty="0" err="1" smtClean="0"/>
              <a:t>setup</a:t>
            </a:r>
            <a:r>
              <a:rPr lang="it-IT" dirty="0" smtClean="0"/>
              <a:t>() {</a:t>
            </a:r>
          </a:p>
          <a:p>
            <a:pPr fontAlgn="base"/>
            <a:r>
              <a:rPr lang="it-IT" dirty="0" err="1" smtClean="0"/>
              <a:t>pinMode</a:t>
            </a:r>
            <a:r>
              <a:rPr lang="it-IT" dirty="0" smtClean="0"/>
              <a:t>(led, OUTPUT);</a:t>
            </a:r>
          </a:p>
          <a:p>
            <a:pPr fontAlgn="base"/>
            <a:r>
              <a:rPr lang="it-IT" dirty="0" err="1" smtClean="0"/>
              <a:t>pinMode</a:t>
            </a:r>
            <a:r>
              <a:rPr lang="it-IT" dirty="0" smtClean="0"/>
              <a:t>(</a:t>
            </a:r>
            <a:r>
              <a:rPr lang="it-IT" dirty="0" err="1" smtClean="0"/>
              <a:t>fotor</a:t>
            </a:r>
            <a:r>
              <a:rPr lang="it-IT" dirty="0" smtClean="0"/>
              <a:t>, INPUT);</a:t>
            </a:r>
          </a:p>
          <a:p>
            <a:pPr fontAlgn="base"/>
            <a:r>
              <a:rPr lang="it-IT" dirty="0" err="1" smtClean="0"/>
              <a:t>Serial.begin</a:t>
            </a:r>
            <a:r>
              <a:rPr lang="it-IT" dirty="0" smtClean="0"/>
              <a:t>(9600);</a:t>
            </a:r>
          </a:p>
          <a:p>
            <a:pPr fontAlgn="base"/>
            <a:r>
              <a:rPr lang="it-IT" dirty="0" smtClean="0"/>
              <a:t>}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611560" y="4869160"/>
            <a:ext cx="51480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 smtClean="0"/>
              <a:t>void loop() {</a:t>
            </a:r>
          </a:p>
          <a:p>
            <a:pPr fontAlgn="base"/>
            <a:r>
              <a:rPr lang="en-US" dirty="0" err="1" smtClean="0"/>
              <a:t>luce</a:t>
            </a:r>
            <a:r>
              <a:rPr lang="en-US" dirty="0" smtClean="0"/>
              <a:t>=</a:t>
            </a:r>
            <a:r>
              <a:rPr lang="en-US" dirty="0" err="1" smtClean="0"/>
              <a:t>analogRead</a:t>
            </a:r>
            <a:r>
              <a:rPr lang="en-US" dirty="0" smtClean="0"/>
              <a:t>(</a:t>
            </a:r>
            <a:r>
              <a:rPr lang="en-US" dirty="0" err="1" smtClean="0"/>
              <a:t>fotor</a:t>
            </a:r>
            <a:r>
              <a:rPr lang="en-US" dirty="0" smtClean="0"/>
              <a:t>);</a:t>
            </a:r>
          </a:p>
          <a:p>
            <a:pPr fontAlgn="base"/>
            <a:r>
              <a:rPr lang="en-US" dirty="0" smtClean="0"/>
              <a:t> </a:t>
            </a:r>
          </a:p>
          <a:p>
            <a:pPr fontAlgn="base"/>
            <a:r>
              <a:rPr lang="en-US" dirty="0" smtClean="0"/>
              <a:t>if (</a:t>
            </a:r>
            <a:r>
              <a:rPr lang="en-US" dirty="0" err="1" smtClean="0"/>
              <a:t>luce</a:t>
            </a:r>
            <a:r>
              <a:rPr lang="en-US" dirty="0" smtClean="0"/>
              <a:t>&gt;200) {</a:t>
            </a:r>
          </a:p>
          <a:p>
            <a:pPr fontAlgn="base"/>
            <a:r>
              <a:rPr lang="en-US" dirty="0" err="1" smtClean="0"/>
              <a:t>digitalWrite</a:t>
            </a:r>
            <a:r>
              <a:rPr lang="en-US" dirty="0" smtClean="0"/>
              <a:t>(led, HIGH);</a:t>
            </a:r>
          </a:p>
          <a:p>
            <a:pPr fontAlgn="base"/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475656" y="1340768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000" b="1" dirty="0" err="1" smtClean="0">
                <a:solidFill>
                  <a:srgbClr val="FFC000"/>
                </a:solidFill>
              </a:rPr>
              <a:t>Fotoresistenza</a:t>
            </a:r>
            <a:r>
              <a:rPr lang="it-IT" sz="2000" b="1" dirty="0" smtClean="0">
                <a:solidFill>
                  <a:srgbClr val="FFC000"/>
                </a:solidFill>
              </a:rPr>
              <a:t> (creare un sensore di luminosità</a:t>
            </a:r>
            <a:r>
              <a:rPr lang="it-IT" b="1" dirty="0" smtClean="0"/>
              <a:t>)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1043608" y="198884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it-IT" dirty="0" smtClean="0"/>
              <a:t>else {</a:t>
            </a:r>
          </a:p>
          <a:p>
            <a:pPr fontAlgn="base"/>
            <a:r>
              <a:rPr lang="it-IT" dirty="0" err="1" smtClean="0"/>
              <a:t>digitalWrite</a:t>
            </a:r>
            <a:r>
              <a:rPr lang="it-IT" dirty="0" smtClean="0"/>
              <a:t>(led, LOW);</a:t>
            </a:r>
          </a:p>
          <a:p>
            <a:pPr fontAlgn="base"/>
            <a:r>
              <a:rPr lang="it-IT" dirty="0" smtClean="0"/>
              <a:t>}</a:t>
            </a:r>
          </a:p>
          <a:p>
            <a:pPr fontAlgn="base"/>
            <a:r>
              <a:rPr lang="it-IT" dirty="0" err="1" smtClean="0"/>
              <a:t>Serial.print</a:t>
            </a:r>
            <a:r>
              <a:rPr lang="it-IT" dirty="0" smtClean="0"/>
              <a:t>(luce);</a:t>
            </a:r>
          </a:p>
          <a:p>
            <a:pPr fontAlgn="base"/>
            <a:r>
              <a:rPr lang="it-IT" dirty="0" err="1" smtClean="0"/>
              <a:t>Serial.print</a:t>
            </a:r>
            <a:r>
              <a:rPr lang="it-IT" dirty="0" smtClean="0"/>
              <a:t>(“/t”);</a:t>
            </a:r>
          </a:p>
          <a:p>
            <a:pPr fontAlgn="base"/>
            <a:r>
              <a:rPr lang="it-IT" dirty="0" err="1" smtClean="0"/>
              <a:t>delay</a:t>
            </a:r>
            <a:r>
              <a:rPr lang="it-IT" dirty="0" smtClean="0"/>
              <a:t>(10);</a:t>
            </a:r>
          </a:p>
          <a:p>
            <a:pPr fontAlgn="base"/>
            <a:r>
              <a:rPr lang="it-IT" dirty="0" smtClean="0"/>
              <a:t>}</a:t>
            </a: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05800" cy="771132"/>
          </a:xfrm>
        </p:spPr>
        <p:txBody>
          <a:bodyPr/>
          <a:lstStyle/>
          <a:p>
            <a:r>
              <a:rPr lang="it-IT" sz="4000" dirty="0" err="1" smtClean="0">
                <a:solidFill>
                  <a:srgbClr val="FF0000"/>
                </a:solidFill>
              </a:rPr>
              <a:t>ESERCITAZIONe</a:t>
            </a:r>
            <a:r>
              <a:rPr lang="it-IT" sz="4000" dirty="0" smtClean="0">
                <a:solidFill>
                  <a:srgbClr val="FF0000"/>
                </a:solidFill>
              </a:rPr>
              <a:t> n.3 CON ARDUINO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 rot="528383">
            <a:off x="2000325" y="5528203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POWER POINT REALIZZATO DAI PROF: 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Vito Antonio D’Onofrio e  Biagio Trotta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6" name="Immagine 5" descr="z3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94057">
            <a:off x="5301505" y="2461208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 descr="bf9e4e5933adacbe9eaa7e61fd930b6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19879">
            <a:off x="563144" y="1450763"/>
            <a:ext cx="3634025" cy="345638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6656</TotalTime>
  <Words>1277</Words>
  <Application>Microsoft Office PowerPoint</Application>
  <PresentationFormat>Presentazione su schermo (4:3)</PresentationFormat>
  <Paragraphs>206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Carta</vt:lpstr>
      <vt:lpstr>ESERCITAZIONI CON ARDUINO</vt:lpstr>
      <vt:lpstr>ESERCITAZIONI 1 CON ARDUINO</vt:lpstr>
      <vt:lpstr>ESERCITAZIONI CON ARDUINO</vt:lpstr>
      <vt:lpstr>ESERCITAZIONI CON ARDUINO</vt:lpstr>
      <vt:lpstr>ESERCITAZIONI CON ARDUINO</vt:lpstr>
      <vt:lpstr>ESERCITAZIONI CON ARDUINO</vt:lpstr>
      <vt:lpstr>ESERCITAZIONI 2 CON ARDUINO</vt:lpstr>
      <vt:lpstr>ESERCITAZIONI CON ARDUINO</vt:lpstr>
      <vt:lpstr>ESERCITAZIONI CON ARDUINO</vt:lpstr>
      <vt:lpstr>ESERCITAZIONI CON ARDUINO</vt:lpstr>
      <vt:lpstr>ESERCITAZIONI CON ARDUINO</vt:lpstr>
      <vt:lpstr>ESERCITAZIONI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n.3 CON ARDUINO</vt:lpstr>
      <vt:lpstr>ESERCITAZIONe n.4 CON ARDUINO</vt:lpstr>
      <vt:lpstr>ESERCITAZIONe n.4 CON ARDUINO</vt:lpstr>
      <vt:lpstr>ESERCITAZIONe n.4 CON ARDUINO</vt:lpstr>
      <vt:lpstr>ESERCITAZIONe n.3 CON ARDUINO</vt:lpstr>
      <vt:lpstr>ESERCITAZIONe n.3 CON ARDUINO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ESERCITAZIONI CON ARDUINO</dc:title>
  <dc:creator>Utente Windows</dc:creator>
  <cp:lastModifiedBy>Utente Windows</cp:lastModifiedBy>
  <cp:revision>18</cp:revision>
  <dcterms:created xsi:type="dcterms:W3CDTF">2020-04-29T21:04:55Z</dcterms:created>
  <dcterms:modified xsi:type="dcterms:W3CDTF">2020-10-26T23:54:19Z</dcterms:modified>
</cp:coreProperties>
</file>