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0" autoAdjust="0"/>
    <p:restoredTop sz="94902" autoAdjust="0"/>
  </p:normalViewPr>
  <p:slideViewPr>
    <p:cSldViewPr>
      <p:cViewPr varScale="1">
        <p:scale>
          <a:sx n="118" d="100"/>
          <a:sy n="118" d="100"/>
        </p:scale>
        <p:origin x="160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29914FF-82C7-4860-BC66-238A92307F91}" type="datetimeFigureOut">
              <a:rPr lang="it-IT" smtClean="0"/>
              <a:pPr/>
              <a:t>31/05/23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29914FF-82C7-4860-BC66-238A92307F91}" type="datetimeFigureOut">
              <a:rPr lang="it-IT" smtClean="0"/>
              <a:pPr/>
              <a:t>31/05/23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A29914FF-82C7-4860-BC66-238A92307F91}" type="datetimeFigureOut">
              <a:rPr lang="it-IT" smtClean="0"/>
              <a:pPr/>
              <a:t>31/05/23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29914FF-82C7-4860-BC66-238A92307F91}" type="datetimeFigureOut">
              <a:rPr lang="it-IT" smtClean="0"/>
              <a:pPr/>
              <a:t>31/05/23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A29914FF-82C7-4860-BC66-238A92307F91}" type="datetimeFigureOut">
              <a:rPr lang="it-IT" smtClean="0"/>
              <a:pPr/>
              <a:t>31/05/23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29914FF-82C7-4860-BC66-238A92307F91}" type="datetimeFigureOut">
              <a:rPr lang="it-IT" smtClean="0"/>
              <a:pPr/>
              <a:t>31/05/23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29914FF-82C7-4860-BC66-238A92307F91}" type="datetimeFigureOut">
              <a:rPr lang="it-IT" smtClean="0"/>
              <a:pPr/>
              <a:t>31/05/23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A29914FF-82C7-4860-BC66-238A92307F91}" type="datetimeFigureOut">
              <a:rPr lang="it-IT" smtClean="0"/>
              <a:pPr/>
              <a:t>31/05/23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A29914FF-82C7-4860-BC66-238A92307F91}" type="datetimeFigureOut">
              <a:rPr lang="it-IT" smtClean="0"/>
              <a:pPr/>
              <a:t>31/05/23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29914FF-82C7-4860-BC66-238A92307F91}" type="datetimeFigureOut">
              <a:rPr lang="it-IT" smtClean="0"/>
              <a:pPr/>
              <a:t>31/05/23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29914FF-82C7-4860-BC66-238A92307F91}" type="datetimeFigureOut">
              <a:rPr lang="it-IT" smtClean="0"/>
              <a:pPr/>
              <a:t>31/05/23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1F93E8F-B7D3-4895-A55D-88C311D6D5B8}"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914FF-82C7-4860-BC66-238A92307F91}" type="datetimeFigureOut">
              <a:rPr lang="it-IT" smtClean="0"/>
              <a:pPr/>
              <a:t>31/05/23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93E8F-B7D3-4895-A55D-88C311D6D5B8}"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www.tecnogalaxy.it/blog/che-cose-arduino-come-usarlo/"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0"/>
            <a:ext cx="7772400" cy="1470025"/>
          </a:xfrm>
        </p:spPr>
        <p:txBody>
          <a:bodyPr/>
          <a:lstStyle/>
          <a:p>
            <a:r>
              <a:rPr lang="it-IT" b="1" dirty="0">
                <a:solidFill>
                  <a:srgbClr val="FF0000"/>
                </a:solidFill>
              </a:rPr>
              <a:t>Arduino </a:t>
            </a:r>
          </a:p>
        </p:txBody>
      </p:sp>
      <p:sp>
        <p:nvSpPr>
          <p:cNvPr id="3" name="Sottotitolo 2"/>
          <p:cNvSpPr>
            <a:spLocks noGrp="1"/>
          </p:cNvSpPr>
          <p:nvPr>
            <p:ph type="subTitle" idx="1"/>
          </p:nvPr>
        </p:nvSpPr>
        <p:spPr>
          <a:xfrm>
            <a:off x="1403648" y="4797152"/>
            <a:ext cx="6400800" cy="1752600"/>
          </a:xfrm>
        </p:spPr>
        <p:txBody>
          <a:bodyPr>
            <a:normAutofit fontScale="92500" lnSpcReduction="10000"/>
          </a:bodyPr>
          <a:lstStyle/>
          <a:p>
            <a:r>
              <a:rPr lang="it-IT" sz="4000" b="1" dirty="0">
                <a:solidFill>
                  <a:srgbClr val="FFC000"/>
                </a:solidFill>
              </a:rPr>
              <a:t>Il micro controllore che ha cambiato il </a:t>
            </a:r>
          </a:p>
          <a:p>
            <a:r>
              <a:rPr lang="it-IT" sz="4000" b="1" dirty="0">
                <a:solidFill>
                  <a:srgbClr val="FFC000"/>
                </a:solidFill>
              </a:rPr>
              <a:t>Mondo</a:t>
            </a:r>
          </a:p>
        </p:txBody>
      </p:sp>
      <p:pic>
        <p:nvPicPr>
          <p:cNvPr id="4" name="Immagine 3" descr="arduino_uno_test.jpg"/>
          <p:cNvPicPr>
            <a:picLocks noChangeAspect="1"/>
          </p:cNvPicPr>
          <p:nvPr/>
        </p:nvPicPr>
        <p:blipFill>
          <a:blip r:embed="rId2" cstate="print"/>
          <a:stretch>
            <a:fillRect/>
          </a:stretch>
        </p:blipFill>
        <p:spPr>
          <a:xfrm>
            <a:off x="2483768" y="1484784"/>
            <a:ext cx="4176464" cy="3168352"/>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15616" y="1"/>
            <a:ext cx="6912768" cy="1268760"/>
          </a:xfrm>
        </p:spPr>
        <p:txBody>
          <a:bodyPr>
            <a:normAutofit fontScale="90000"/>
          </a:bodyPr>
          <a:lstStyle/>
          <a:p>
            <a:r>
              <a:rPr lang="it-IT" b="1" dirty="0">
                <a:solidFill>
                  <a:srgbClr val="FF0000"/>
                </a:solidFill>
              </a:rPr>
              <a:t>Arduino </a:t>
            </a:r>
            <a:br>
              <a:rPr lang="it-IT" b="1" dirty="0">
                <a:solidFill>
                  <a:srgbClr val="FF0000"/>
                </a:solidFill>
              </a:rPr>
            </a:br>
            <a:r>
              <a:rPr lang="it-IT" b="1" dirty="0">
                <a:solidFill>
                  <a:srgbClr val="FF0000"/>
                </a:solidFill>
              </a:rPr>
              <a:t>gli inventori..</a:t>
            </a:r>
          </a:p>
        </p:txBody>
      </p:sp>
      <p:sp>
        <p:nvSpPr>
          <p:cNvPr id="3" name="Sottotitolo 2"/>
          <p:cNvSpPr>
            <a:spLocks noGrp="1"/>
          </p:cNvSpPr>
          <p:nvPr>
            <p:ph type="subTitle" idx="1"/>
          </p:nvPr>
        </p:nvSpPr>
        <p:spPr>
          <a:xfrm>
            <a:off x="107504" y="4077072"/>
            <a:ext cx="8856984" cy="2472680"/>
          </a:xfrm>
        </p:spPr>
        <p:txBody>
          <a:bodyPr>
            <a:normAutofit fontScale="25000" lnSpcReduction="20000"/>
          </a:bodyPr>
          <a:lstStyle/>
          <a:p>
            <a:r>
              <a:rPr lang="it-IT" sz="4000" dirty="0"/>
              <a:t>Da sinistra di seguito:</a:t>
            </a:r>
          </a:p>
          <a:p>
            <a:r>
              <a:rPr lang="it-IT" sz="5600" b="1" dirty="0"/>
              <a:t>Gianluca Martino</a:t>
            </a:r>
            <a:r>
              <a:rPr lang="it-IT" sz="5600" dirty="0"/>
              <a:t>: ha messo online gli schemi elettronici insieme a </a:t>
            </a:r>
            <a:r>
              <a:rPr lang="it-IT" sz="5600" dirty="0" err="1"/>
              <a:t>Banzi</a:t>
            </a:r>
            <a:r>
              <a:rPr lang="it-IT" sz="5600" dirty="0"/>
              <a:t>, </a:t>
            </a:r>
            <a:r>
              <a:rPr lang="it-IT" sz="5600" dirty="0" err="1"/>
              <a:t>Cuartielles</a:t>
            </a:r>
            <a:r>
              <a:rPr lang="it-IT" sz="5600" dirty="0"/>
              <a:t> e </a:t>
            </a:r>
            <a:r>
              <a:rPr lang="it-IT" sz="5600" dirty="0" err="1"/>
              <a:t>Mellis</a:t>
            </a:r>
            <a:endParaRPr lang="it-IT" sz="5600" dirty="0"/>
          </a:p>
          <a:p>
            <a:r>
              <a:rPr lang="it-IT" sz="4900" dirty="0"/>
              <a:t> </a:t>
            </a:r>
          </a:p>
          <a:p>
            <a:r>
              <a:rPr lang="it-IT" sz="5600" b="1" dirty="0"/>
              <a:t>David </a:t>
            </a:r>
            <a:r>
              <a:rPr lang="it-IT" sz="5600" b="1" dirty="0" err="1"/>
              <a:t>Cuartielles</a:t>
            </a:r>
            <a:r>
              <a:rPr lang="it-IT" sz="5600" dirty="0"/>
              <a:t>: Ingegnere spagnolo specializzato in microchip</a:t>
            </a:r>
          </a:p>
          <a:p>
            <a:r>
              <a:rPr lang="it-IT" sz="5600" dirty="0"/>
              <a:t> </a:t>
            </a:r>
          </a:p>
          <a:p>
            <a:r>
              <a:rPr lang="it-IT" sz="5600" b="1" dirty="0"/>
              <a:t>David </a:t>
            </a:r>
            <a:r>
              <a:rPr lang="it-IT" sz="5600" b="1" dirty="0" err="1"/>
              <a:t>Mellis</a:t>
            </a:r>
            <a:r>
              <a:rPr lang="it-IT" sz="5600" dirty="0"/>
              <a:t>: studente di </a:t>
            </a:r>
            <a:r>
              <a:rPr lang="it-IT" sz="5600" dirty="0" err="1"/>
              <a:t>Banzi</a:t>
            </a:r>
            <a:r>
              <a:rPr lang="it-IT" sz="5600" dirty="0"/>
              <a:t>, ha collaborato a scrivere il linguaggio di programmazione</a:t>
            </a:r>
          </a:p>
          <a:p>
            <a:r>
              <a:rPr lang="it-IT" sz="5600" dirty="0"/>
              <a:t> </a:t>
            </a:r>
          </a:p>
          <a:p>
            <a:r>
              <a:rPr lang="it-IT" sz="5600" b="1" dirty="0"/>
              <a:t>Tom </a:t>
            </a:r>
            <a:r>
              <a:rPr lang="it-IT" sz="5600" b="1" dirty="0" err="1"/>
              <a:t>Igoe</a:t>
            </a:r>
            <a:r>
              <a:rPr lang="it-IT" sz="5600" dirty="0"/>
              <a:t>: professore associato presso l'</a:t>
            </a:r>
            <a:r>
              <a:rPr lang="it-IT" sz="5600" dirty="0" err="1"/>
              <a:t>Interactive</a:t>
            </a:r>
            <a:r>
              <a:rPr lang="it-IT" sz="5600" dirty="0"/>
              <a:t> </a:t>
            </a:r>
            <a:r>
              <a:rPr lang="it-IT" sz="5600" dirty="0" err="1"/>
              <a:t>Telecommunications</a:t>
            </a:r>
            <a:r>
              <a:rPr lang="it-IT" sz="5600" dirty="0"/>
              <a:t> </a:t>
            </a:r>
            <a:r>
              <a:rPr lang="it-IT" sz="5600" dirty="0" err="1"/>
              <a:t>Program</a:t>
            </a:r>
            <a:r>
              <a:rPr lang="it-IT" sz="5600" dirty="0"/>
              <a:t> alla New York </a:t>
            </a:r>
            <a:r>
              <a:rPr lang="it-IT" sz="5600" dirty="0" err="1"/>
              <a:t>University</a:t>
            </a:r>
            <a:r>
              <a:rPr lang="it-IT" sz="5600" dirty="0"/>
              <a:t>, </a:t>
            </a:r>
          </a:p>
          <a:p>
            <a:r>
              <a:rPr lang="it-IT" sz="5600" dirty="0"/>
              <a:t>unitosi ad Arduino nel 2005</a:t>
            </a:r>
          </a:p>
          <a:p>
            <a:r>
              <a:rPr lang="it-IT" sz="4900" dirty="0"/>
              <a:t> </a:t>
            </a:r>
          </a:p>
          <a:p>
            <a:r>
              <a:rPr lang="it-IT" sz="7200" b="1" dirty="0">
                <a:solidFill>
                  <a:srgbClr val="FFC000"/>
                </a:solidFill>
              </a:rPr>
              <a:t>Massimo </a:t>
            </a:r>
            <a:r>
              <a:rPr lang="it-IT" sz="7200" b="1" dirty="0" err="1">
                <a:solidFill>
                  <a:srgbClr val="FFC000"/>
                </a:solidFill>
              </a:rPr>
              <a:t>Banzi</a:t>
            </a:r>
            <a:r>
              <a:rPr lang="it-IT" sz="7200" b="1" dirty="0">
                <a:solidFill>
                  <a:srgbClr val="FFC000"/>
                </a:solidFill>
              </a:rPr>
              <a:t>: inventore della scheda Arduino</a:t>
            </a:r>
          </a:p>
          <a:p>
            <a:r>
              <a:rPr lang="it-IT" sz="4000" dirty="0">
                <a:solidFill>
                  <a:srgbClr val="FFC000"/>
                </a:solidFill>
              </a:rPr>
              <a:t> </a:t>
            </a:r>
          </a:p>
          <a:p>
            <a:endParaRPr lang="it-IT" sz="4000" b="1" dirty="0">
              <a:solidFill>
                <a:srgbClr val="FFC000"/>
              </a:solidFill>
            </a:endParaRPr>
          </a:p>
        </p:txBody>
      </p:sp>
      <p:pic>
        <p:nvPicPr>
          <p:cNvPr id="5" name="Immagine 4" descr="arduino_team.jpg"/>
          <p:cNvPicPr>
            <a:picLocks noChangeAspect="1"/>
          </p:cNvPicPr>
          <p:nvPr/>
        </p:nvPicPr>
        <p:blipFill>
          <a:blip r:embed="rId2" cstate="print"/>
          <a:stretch>
            <a:fillRect/>
          </a:stretch>
        </p:blipFill>
        <p:spPr>
          <a:xfrm>
            <a:off x="2195736" y="1196752"/>
            <a:ext cx="4752528" cy="2808312"/>
          </a:xfrm>
          <a:prstGeom prst="rect">
            <a:avLst/>
          </a:prstGeom>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0"/>
            <a:ext cx="7772400" cy="1470025"/>
          </a:xfrm>
        </p:spPr>
        <p:txBody>
          <a:bodyPr/>
          <a:lstStyle/>
          <a:p>
            <a:r>
              <a:rPr lang="it-IT" b="1" dirty="0">
                <a:solidFill>
                  <a:srgbClr val="FF0000"/>
                </a:solidFill>
              </a:rPr>
              <a:t>Che cos’è Arduino</a:t>
            </a:r>
          </a:p>
        </p:txBody>
      </p:sp>
      <p:sp>
        <p:nvSpPr>
          <p:cNvPr id="3" name="Sottotitolo 2"/>
          <p:cNvSpPr>
            <a:spLocks noGrp="1"/>
          </p:cNvSpPr>
          <p:nvPr>
            <p:ph type="subTitle" idx="1"/>
          </p:nvPr>
        </p:nvSpPr>
        <p:spPr>
          <a:xfrm>
            <a:off x="0" y="1340768"/>
            <a:ext cx="8892480" cy="1752600"/>
          </a:xfrm>
        </p:spPr>
        <p:txBody>
          <a:bodyPr>
            <a:normAutofit fontScale="77500" lnSpcReduction="20000"/>
          </a:bodyPr>
          <a:lstStyle/>
          <a:p>
            <a:r>
              <a:rPr lang="it-IT" sz="4000" dirty="0">
                <a:solidFill>
                  <a:srgbClr val="FFC000"/>
                </a:solidFill>
              </a:rPr>
              <a:t>Arduino è una piattaforma hardware </a:t>
            </a:r>
            <a:r>
              <a:rPr lang="it-IT" sz="4000" dirty="0" err="1">
                <a:solidFill>
                  <a:srgbClr val="FFC000"/>
                </a:solidFill>
              </a:rPr>
              <a:t>low-cost</a:t>
            </a:r>
            <a:r>
              <a:rPr lang="it-IT" sz="4000" dirty="0">
                <a:solidFill>
                  <a:srgbClr val="FFC000"/>
                </a:solidFill>
              </a:rPr>
              <a:t> programmabile, con cui è possibile creare circuiti "quasi" di ogni tipo per molte applicazioni, soprattutto in ambito di robotica ed automazione</a:t>
            </a:r>
            <a:r>
              <a:rPr lang="it-IT" sz="4000" dirty="0"/>
              <a:t>.</a:t>
            </a:r>
            <a:endParaRPr lang="it-IT" sz="4000" b="1" dirty="0">
              <a:solidFill>
                <a:srgbClr val="FFC000"/>
              </a:solidFill>
            </a:endParaRPr>
          </a:p>
        </p:txBody>
      </p:sp>
      <p:pic>
        <p:nvPicPr>
          <p:cNvPr id="5" name="Immagine 4" descr="download.jfif"/>
          <p:cNvPicPr>
            <a:picLocks noChangeAspect="1"/>
          </p:cNvPicPr>
          <p:nvPr/>
        </p:nvPicPr>
        <p:blipFill>
          <a:blip r:embed="rId2" cstate="print"/>
          <a:stretch>
            <a:fillRect/>
          </a:stretch>
        </p:blipFill>
        <p:spPr>
          <a:xfrm>
            <a:off x="683568" y="2996952"/>
            <a:ext cx="2581275" cy="1771650"/>
          </a:xfrm>
          <a:prstGeom prst="rect">
            <a:avLst/>
          </a:prstGeom>
        </p:spPr>
      </p:pic>
      <p:pic>
        <p:nvPicPr>
          <p:cNvPr id="6" name="Immagine 5" descr="1.jfif"/>
          <p:cNvPicPr>
            <a:picLocks noChangeAspect="1"/>
          </p:cNvPicPr>
          <p:nvPr/>
        </p:nvPicPr>
        <p:blipFill>
          <a:blip r:embed="rId3" cstate="print"/>
          <a:stretch>
            <a:fillRect/>
          </a:stretch>
        </p:blipFill>
        <p:spPr>
          <a:xfrm>
            <a:off x="6300192" y="2996952"/>
            <a:ext cx="2178943" cy="1632104"/>
          </a:xfrm>
          <a:prstGeom prst="rect">
            <a:avLst/>
          </a:prstGeom>
        </p:spPr>
      </p:pic>
      <p:sp>
        <p:nvSpPr>
          <p:cNvPr id="7" name="Rettangolo 6"/>
          <p:cNvSpPr/>
          <p:nvPr/>
        </p:nvSpPr>
        <p:spPr>
          <a:xfrm>
            <a:off x="683568" y="5229200"/>
            <a:ext cx="7848872" cy="1384995"/>
          </a:xfrm>
          <a:prstGeom prst="rect">
            <a:avLst/>
          </a:prstGeom>
        </p:spPr>
        <p:txBody>
          <a:bodyPr wrap="square">
            <a:spAutoFit/>
          </a:bodyPr>
          <a:lstStyle/>
          <a:p>
            <a:r>
              <a:rPr lang="it-IT" sz="2800" b="1" dirty="0">
                <a:solidFill>
                  <a:srgbClr val="FFC000"/>
                </a:solidFill>
              </a:rPr>
              <a:t>L’hardware occorrente è una scheda a microcontrollore che sia piccola, economica, semplice da programmare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43408"/>
            <a:ext cx="7772400" cy="1470025"/>
          </a:xfrm>
        </p:spPr>
        <p:txBody>
          <a:bodyPr>
            <a:normAutofit/>
          </a:bodyPr>
          <a:lstStyle/>
          <a:p>
            <a:r>
              <a:rPr lang="it-IT" sz="3200" b="1" dirty="0">
                <a:solidFill>
                  <a:srgbClr val="FF0000"/>
                </a:solidFill>
              </a:rPr>
              <a:t>Che cos’è Arduino</a:t>
            </a:r>
          </a:p>
        </p:txBody>
      </p:sp>
      <p:sp>
        <p:nvSpPr>
          <p:cNvPr id="3" name="Sottotitolo 2"/>
          <p:cNvSpPr>
            <a:spLocks noGrp="1"/>
          </p:cNvSpPr>
          <p:nvPr>
            <p:ph type="subTitle" idx="1"/>
          </p:nvPr>
        </p:nvSpPr>
        <p:spPr>
          <a:xfrm>
            <a:off x="0" y="1196752"/>
            <a:ext cx="8892480" cy="1752600"/>
          </a:xfrm>
        </p:spPr>
        <p:txBody>
          <a:bodyPr>
            <a:normAutofit fontScale="70000" lnSpcReduction="20000"/>
          </a:bodyPr>
          <a:lstStyle/>
          <a:p>
            <a:r>
              <a:rPr lang="it-IT" sz="4000" b="1" dirty="0">
                <a:solidFill>
                  <a:srgbClr val="FFC000"/>
                </a:solidFill>
              </a:rPr>
              <a:t>Arduino nasce a Ivrea, all’</a:t>
            </a:r>
            <a:r>
              <a:rPr lang="it-IT" sz="4000" b="1" dirty="0" err="1">
                <a:solidFill>
                  <a:srgbClr val="FFC000"/>
                </a:solidFill>
              </a:rPr>
              <a:t>Interaction</a:t>
            </a:r>
            <a:r>
              <a:rPr lang="it-IT" sz="4000" b="1" dirty="0">
                <a:solidFill>
                  <a:srgbClr val="FFC000"/>
                </a:solidFill>
              </a:rPr>
              <a:t> Design </a:t>
            </a:r>
            <a:r>
              <a:rPr lang="it-IT" sz="4000" b="1" dirty="0" err="1">
                <a:solidFill>
                  <a:srgbClr val="FFC000"/>
                </a:solidFill>
              </a:rPr>
              <a:t>Institute</a:t>
            </a:r>
            <a:r>
              <a:rPr lang="it-IT" sz="4000" b="1" dirty="0">
                <a:solidFill>
                  <a:srgbClr val="FFC000"/>
                </a:solidFill>
              </a:rPr>
              <a:t>, nel 2003. Nella sede di quella che fu la famosa azienda Olivetti, un gruppo di ricercatori-docenti cerca un modo per introdurre elementi interattivi nelle opere di design</a:t>
            </a:r>
          </a:p>
        </p:txBody>
      </p:sp>
      <p:sp>
        <p:nvSpPr>
          <p:cNvPr id="6" name="Rettangolo 5"/>
          <p:cNvSpPr/>
          <p:nvPr/>
        </p:nvSpPr>
        <p:spPr>
          <a:xfrm>
            <a:off x="251520" y="2852936"/>
            <a:ext cx="8280920" cy="1815882"/>
          </a:xfrm>
          <a:prstGeom prst="rect">
            <a:avLst/>
          </a:prstGeom>
        </p:spPr>
        <p:txBody>
          <a:bodyPr wrap="square">
            <a:spAutoFit/>
          </a:bodyPr>
          <a:lstStyle/>
          <a:p>
            <a:r>
              <a:rPr lang="it-IT" sz="2800" dirty="0"/>
              <a:t>da un'idea di un professore universitario, un Ingegnere Elettronico, Massimo </a:t>
            </a:r>
            <a:r>
              <a:rPr lang="it-IT" sz="2800" dirty="0" err="1"/>
              <a:t>Banzi</a:t>
            </a:r>
            <a:r>
              <a:rPr lang="it-IT" sz="2800" dirty="0"/>
              <a:t>, che decise di creare una piattaforma per i propri studenti, così da facilitarli nello studio dell'</a:t>
            </a:r>
            <a:r>
              <a:rPr lang="it-IT" sz="2800" dirty="0" err="1"/>
              <a:t>Interaction</a:t>
            </a:r>
            <a:r>
              <a:rPr lang="it-IT" sz="2800" dirty="0"/>
              <a:t> Design. </a:t>
            </a:r>
          </a:p>
        </p:txBody>
      </p:sp>
      <p:sp>
        <p:nvSpPr>
          <p:cNvPr id="7" name="Rettangolo 6"/>
          <p:cNvSpPr/>
          <p:nvPr/>
        </p:nvSpPr>
        <p:spPr>
          <a:xfrm>
            <a:off x="323528" y="4797152"/>
            <a:ext cx="8280920" cy="1815882"/>
          </a:xfrm>
          <a:prstGeom prst="rect">
            <a:avLst/>
          </a:prstGeom>
        </p:spPr>
        <p:txBody>
          <a:bodyPr wrap="square">
            <a:spAutoFit/>
          </a:bodyPr>
          <a:lstStyle/>
          <a:p>
            <a:r>
              <a:rPr lang="it-IT" sz="2800" dirty="0">
                <a:solidFill>
                  <a:srgbClr val="FFC000"/>
                </a:solidFill>
              </a:rPr>
              <a:t>Fu un completo successo, a tal punto da spingere l'ingegnere a rendere questa piattaforma, Open Source (in realtà è Open Hardware) cioè è possibile trovare sul sito ufficiale </a:t>
            </a:r>
            <a:r>
              <a:rPr lang="it-IT" sz="2800" b="1" dirty="0">
                <a:solidFill>
                  <a:srgbClr val="FFC000"/>
                </a:solidFill>
              </a:rPr>
              <a:t>www.arduino.cc</a:t>
            </a:r>
            <a:endParaRPr lang="it-IT" sz="2800" dirty="0">
              <a:solidFill>
                <a:srgbClr val="FFC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43408"/>
            <a:ext cx="7772400" cy="1470025"/>
          </a:xfrm>
        </p:spPr>
        <p:txBody>
          <a:bodyPr>
            <a:normAutofit/>
          </a:bodyPr>
          <a:lstStyle/>
          <a:p>
            <a:r>
              <a:rPr lang="it-IT" sz="3200" b="1" dirty="0">
                <a:solidFill>
                  <a:srgbClr val="FF0000"/>
                </a:solidFill>
              </a:rPr>
              <a:t>Che cos’è Arduino</a:t>
            </a:r>
          </a:p>
        </p:txBody>
      </p:sp>
      <p:sp>
        <p:nvSpPr>
          <p:cNvPr id="3" name="Sottotitolo 2"/>
          <p:cNvSpPr>
            <a:spLocks noGrp="1"/>
          </p:cNvSpPr>
          <p:nvPr>
            <p:ph type="subTitle" idx="1"/>
          </p:nvPr>
        </p:nvSpPr>
        <p:spPr>
          <a:xfrm>
            <a:off x="0" y="1196752"/>
            <a:ext cx="8892480" cy="2160240"/>
          </a:xfrm>
        </p:spPr>
        <p:txBody>
          <a:bodyPr>
            <a:normAutofit fontScale="77500" lnSpcReduction="20000"/>
          </a:bodyPr>
          <a:lstStyle/>
          <a:p>
            <a:r>
              <a:rPr lang="it-IT" sz="4000" dirty="0"/>
              <a:t> essendo Open, e quindi visionabili da tutti, possono essere continuamente migliorati dalla comunità e grazie ad essi sono state sviluppate un numero incredibile di librerie software che rendono davvero semplice l'interfaccia con periferiche di qualsiasi tipo.</a:t>
            </a:r>
            <a:endParaRPr lang="it-IT" sz="4000" b="1" dirty="0">
              <a:solidFill>
                <a:srgbClr val="FFC000"/>
              </a:solidFill>
            </a:endParaRPr>
          </a:p>
        </p:txBody>
      </p:sp>
      <p:sp>
        <p:nvSpPr>
          <p:cNvPr id="6" name="Rettangolo 5"/>
          <p:cNvSpPr/>
          <p:nvPr/>
        </p:nvSpPr>
        <p:spPr>
          <a:xfrm>
            <a:off x="251520" y="2852936"/>
            <a:ext cx="8280920" cy="523220"/>
          </a:xfrm>
          <a:prstGeom prst="rect">
            <a:avLst/>
          </a:prstGeom>
        </p:spPr>
        <p:txBody>
          <a:bodyPr wrap="square">
            <a:spAutoFit/>
          </a:bodyPr>
          <a:lstStyle/>
          <a:p>
            <a:r>
              <a:rPr lang="it-IT" sz="2800" dirty="0"/>
              <a:t> </a:t>
            </a:r>
          </a:p>
        </p:txBody>
      </p:sp>
      <p:sp>
        <p:nvSpPr>
          <p:cNvPr id="8" name="Rettangolo 7"/>
          <p:cNvSpPr/>
          <p:nvPr/>
        </p:nvSpPr>
        <p:spPr>
          <a:xfrm>
            <a:off x="611560" y="5301208"/>
            <a:ext cx="7992888" cy="954107"/>
          </a:xfrm>
          <a:prstGeom prst="rect">
            <a:avLst/>
          </a:prstGeom>
        </p:spPr>
        <p:txBody>
          <a:bodyPr wrap="square">
            <a:spAutoFit/>
          </a:bodyPr>
          <a:lstStyle/>
          <a:p>
            <a:r>
              <a:rPr lang="it-IT" sz="2800" b="1" dirty="0">
                <a:solidFill>
                  <a:srgbClr val="FFC000"/>
                </a:solidFill>
              </a:rPr>
              <a:t>Il team di Arduino di fatto inventa l’open hardware, che in pochi anni diventerà un fenomeno mondiale. </a:t>
            </a:r>
          </a:p>
        </p:txBody>
      </p:sp>
      <p:pic>
        <p:nvPicPr>
          <p:cNvPr id="9" name="Immagine 8" descr="3.png"/>
          <p:cNvPicPr>
            <a:picLocks noChangeAspect="1"/>
          </p:cNvPicPr>
          <p:nvPr/>
        </p:nvPicPr>
        <p:blipFill>
          <a:blip r:embed="rId2" cstate="print"/>
          <a:stretch>
            <a:fillRect/>
          </a:stretch>
        </p:blipFill>
        <p:spPr>
          <a:xfrm>
            <a:off x="827584" y="2996952"/>
            <a:ext cx="2085975" cy="2190750"/>
          </a:xfrm>
          <a:prstGeom prst="rect">
            <a:avLst/>
          </a:prstGeom>
          <a:ln>
            <a:noFill/>
          </a:ln>
          <a:effectLst>
            <a:softEdge rad="112500"/>
          </a:effectLst>
        </p:spPr>
      </p:pic>
      <p:pic>
        <p:nvPicPr>
          <p:cNvPr id="10" name="Immagine 9" descr="2.jfif"/>
          <p:cNvPicPr>
            <a:picLocks noChangeAspect="1"/>
          </p:cNvPicPr>
          <p:nvPr/>
        </p:nvPicPr>
        <p:blipFill>
          <a:blip r:embed="rId3" cstate="print"/>
          <a:stretch>
            <a:fillRect/>
          </a:stretch>
        </p:blipFill>
        <p:spPr>
          <a:xfrm>
            <a:off x="5436096" y="3212976"/>
            <a:ext cx="2638425" cy="1733550"/>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0"/>
            <a:ext cx="7772400" cy="1470025"/>
          </a:xfrm>
        </p:spPr>
        <p:txBody>
          <a:bodyPr/>
          <a:lstStyle/>
          <a:p>
            <a:r>
              <a:rPr lang="it-IT" b="1" dirty="0">
                <a:solidFill>
                  <a:srgbClr val="FF0000"/>
                </a:solidFill>
              </a:rPr>
              <a:t>Che cos’è Arduino</a:t>
            </a:r>
          </a:p>
        </p:txBody>
      </p:sp>
      <p:sp>
        <p:nvSpPr>
          <p:cNvPr id="3" name="Sottotitolo 2"/>
          <p:cNvSpPr>
            <a:spLocks noGrp="1"/>
          </p:cNvSpPr>
          <p:nvPr>
            <p:ph type="subTitle" idx="1"/>
          </p:nvPr>
        </p:nvSpPr>
        <p:spPr>
          <a:xfrm>
            <a:off x="0" y="1340768"/>
            <a:ext cx="8892480" cy="1752600"/>
          </a:xfrm>
        </p:spPr>
        <p:txBody>
          <a:bodyPr>
            <a:normAutofit/>
          </a:bodyPr>
          <a:lstStyle/>
          <a:p>
            <a:r>
              <a:rPr lang="it-IT" sz="4000" dirty="0"/>
              <a:t> Arduino tutt'oggi si programma in modo fluido, semplice e molto intuitivo</a:t>
            </a:r>
            <a:endParaRPr lang="it-IT" sz="4000" b="1" dirty="0">
              <a:solidFill>
                <a:srgbClr val="FFC000"/>
              </a:solidFill>
            </a:endParaRPr>
          </a:p>
        </p:txBody>
      </p:sp>
      <p:sp>
        <p:nvSpPr>
          <p:cNvPr id="8" name="Rettangolo 7"/>
          <p:cNvSpPr/>
          <p:nvPr/>
        </p:nvSpPr>
        <p:spPr>
          <a:xfrm>
            <a:off x="683568" y="3068960"/>
            <a:ext cx="7632848" cy="954107"/>
          </a:xfrm>
          <a:prstGeom prst="rect">
            <a:avLst/>
          </a:prstGeom>
        </p:spPr>
        <p:txBody>
          <a:bodyPr wrap="square">
            <a:spAutoFit/>
          </a:bodyPr>
          <a:lstStyle/>
          <a:p>
            <a:r>
              <a:rPr lang="it-IT" sz="2800" b="1" dirty="0">
                <a:solidFill>
                  <a:srgbClr val="FFC000"/>
                </a:solidFill>
              </a:rPr>
              <a:t> In Internet, addirittura, si possono trovare librerie già scritte in base al nostro bisogno</a:t>
            </a:r>
          </a:p>
        </p:txBody>
      </p:sp>
      <p:sp>
        <p:nvSpPr>
          <p:cNvPr id="9" name="Rettangolo 8"/>
          <p:cNvSpPr/>
          <p:nvPr/>
        </p:nvSpPr>
        <p:spPr>
          <a:xfrm>
            <a:off x="827584" y="4797152"/>
            <a:ext cx="7776864" cy="1815882"/>
          </a:xfrm>
          <a:prstGeom prst="rect">
            <a:avLst/>
          </a:prstGeom>
        </p:spPr>
        <p:txBody>
          <a:bodyPr wrap="square">
            <a:spAutoFit/>
          </a:bodyPr>
          <a:lstStyle/>
          <a:p>
            <a:r>
              <a:rPr lang="it-IT" sz="2800" b="1" dirty="0">
                <a:solidFill>
                  <a:srgbClr val="FFC000"/>
                </a:solidFill>
              </a:rPr>
              <a:t>se vogliamo fare qualche applicazione e ci serve qualche funzione in particolare o qualche supporto per sensori possiamo ricorrere, appunto, alla navigazione in Internet</a:t>
            </a:r>
            <a:r>
              <a:rPr lang="it-IT" sz="2800" b="1"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0"/>
            <a:ext cx="7772400" cy="1470025"/>
          </a:xfrm>
        </p:spPr>
        <p:txBody>
          <a:bodyPr/>
          <a:lstStyle/>
          <a:p>
            <a:r>
              <a:rPr lang="it-IT" b="1" dirty="0">
                <a:solidFill>
                  <a:srgbClr val="FF0000"/>
                </a:solidFill>
              </a:rPr>
              <a:t>Conoscere </a:t>
            </a:r>
            <a:r>
              <a:rPr lang="it-IT" b="1" dirty="0" err="1">
                <a:solidFill>
                  <a:srgbClr val="FF0000"/>
                </a:solidFill>
              </a:rPr>
              <a:t>arduino</a:t>
            </a: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pic>
        <p:nvPicPr>
          <p:cNvPr id="1026" name="Picture 2" descr="http://polinienrico.altervista.org/images/stories/galleria/arduino-usb.jpg"/>
          <p:cNvPicPr>
            <a:picLocks noChangeAspect="1" noChangeArrowheads="1"/>
          </p:cNvPicPr>
          <p:nvPr/>
        </p:nvPicPr>
        <p:blipFill>
          <a:blip r:embed="rId2" cstate="print"/>
          <a:srcRect/>
          <a:stretch>
            <a:fillRect/>
          </a:stretch>
        </p:blipFill>
        <p:spPr bwMode="auto">
          <a:xfrm>
            <a:off x="611560" y="2492896"/>
            <a:ext cx="3816424" cy="2520280"/>
          </a:xfrm>
          <a:prstGeom prst="rect">
            <a:avLst/>
          </a:prstGeom>
          <a:noFill/>
        </p:spPr>
      </p:pic>
      <p:sp>
        <p:nvSpPr>
          <p:cNvPr id="5" name="Rettangolo 4"/>
          <p:cNvSpPr/>
          <p:nvPr/>
        </p:nvSpPr>
        <p:spPr>
          <a:xfrm>
            <a:off x="611560" y="1052736"/>
            <a:ext cx="7848872" cy="2016224"/>
          </a:xfrm>
          <a:prstGeom prst="rect">
            <a:avLst/>
          </a:prstGeom>
        </p:spPr>
        <p:txBody>
          <a:bodyPr wrap="square">
            <a:spAutoFit/>
          </a:bodyPr>
          <a:lstStyle/>
          <a:p>
            <a:r>
              <a:rPr lang="it-IT" b="1" dirty="0"/>
              <a:t>Connessione della scheda</a:t>
            </a:r>
            <a:br>
              <a:rPr lang="it-IT" b="1" dirty="0"/>
            </a:br>
            <a:endParaRPr lang="it-IT" dirty="0"/>
          </a:p>
          <a:p>
            <a:r>
              <a:rPr lang="it-IT" dirty="0"/>
              <a:t>Per Arduino Uno la sorgente di alimentazione viene selezionata automaticamente e può avvenire tramite porta USB o Jack di alimentazione. Appena la scheda è alimentata si accenderà il led verde PWR (</a:t>
            </a:r>
            <a:r>
              <a:rPr lang="it-IT" dirty="0" err="1"/>
              <a:t>power</a:t>
            </a:r>
            <a:r>
              <a:rPr lang="it-IT" dirty="0"/>
              <a:t>).</a:t>
            </a:r>
          </a:p>
          <a:p>
            <a:br>
              <a:rPr lang="it-IT" dirty="0"/>
            </a:br>
            <a:endParaRPr lang="it-IT" dirty="0"/>
          </a:p>
        </p:txBody>
      </p:sp>
      <p:pic>
        <p:nvPicPr>
          <p:cNvPr id="1028" name="Picture 4" descr="http://polinienrico.altervista.org/images/stories/galleria/arduino02.jpg"/>
          <p:cNvPicPr>
            <a:picLocks noChangeAspect="1" noChangeArrowheads="1"/>
          </p:cNvPicPr>
          <p:nvPr/>
        </p:nvPicPr>
        <p:blipFill>
          <a:blip r:embed="rId3" cstate="print"/>
          <a:srcRect/>
          <a:stretch>
            <a:fillRect/>
          </a:stretch>
        </p:blipFill>
        <p:spPr bwMode="auto">
          <a:xfrm>
            <a:off x="4860032" y="3501008"/>
            <a:ext cx="4048125" cy="30384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476672"/>
            <a:ext cx="7772400" cy="720081"/>
          </a:xfrm>
        </p:spPr>
        <p:txBody>
          <a:bodyPr>
            <a:normAutofit fontScale="90000"/>
          </a:bodyPr>
          <a:lstStyle/>
          <a:p>
            <a:r>
              <a:rPr lang="it-IT" b="1" dirty="0"/>
              <a:t>Software</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611560" y="1052736"/>
            <a:ext cx="7848872" cy="1200329"/>
          </a:xfrm>
          <a:prstGeom prst="rect">
            <a:avLst/>
          </a:prstGeom>
        </p:spPr>
        <p:txBody>
          <a:bodyPr wrap="square">
            <a:spAutoFit/>
          </a:bodyPr>
          <a:lstStyle/>
          <a:p>
            <a:br>
              <a:rPr lang="it-IT" b="1" dirty="0"/>
            </a:br>
            <a:endParaRPr lang="it-IT" dirty="0"/>
          </a:p>
          <a:p>
            <a:br>
              <a:rPr lang="it-IT" dirty="0"/>
            </a:br>
            <a:endParaRPr lang="it-IT" dirty="0"/>
          </a:p>
        </p:txBody>
      </p:sp>
      <p:sp>
        <p:nvSpPr>
          <p:cNvPr id="8" name="Rettangolo 7"/>
          <p:cNvSpPr/>
          <p:nvPr/>
        </p:nvSpPr>
        <p:spPr>
          <a:xfrm>
            <a:off x="251520" y="1988840"/>
            <a:ext cx="4680520" cy="1200329"/>
          </a:xfrm>
          <a:prstGeom prst="rect">
            <a:avLst/>
          </a:prstGeom>
        </p:spPr>
        <p:txBody>
          <a:bodyPr wrap="square">
            <a:spAutoFit/>
          </a:bodyPr>
          <a:lstStyle/>
          <a:p>
            <a:r>
              <a:rPr lang="it-IT" dirty="0"/>
              <a:t>Su Windows:</a:t>
            </a:r>
            <a:br>
              <a:rPr lang="it-IT" dirty="0"/>
            </a:br>
            <a:r>
              <a:rPr lang="it-IT" dirty="0"/>
              <a:t>Aprire la cartella Arduino e fare doppio click sull’applicazione Arduino</a:t>
            </a:r>
            <a:br>
              <a:rPr lang="it-IT" dirty="0"/>
            </a:br>
            <a:r>
              <a:rPr lang="it-IT" dirty="0"/>
              <a:t>Questa è la schermata iniziale:</a:t>
            </a:r>
          </a:p>
        </p:txBody>
      </p:sp>
      <p:pic>
        <p:nvPicPr>
          <p:cNvPr id="20482" name="Picture 2" descr="http://polinienrico.altervista.org/images/stories/galleria/arduino03.jpg"/>
          <p:cNvPicPr>
            <a:picLocks noChangeAspect="1" noChangeArrowheads="1"/>
          </p:cNvPicPr>
          <p:nvPr/>
        </p:nvPicPr>
        <p:blipFill>
          <a:blip r:embed="rId2" cstate="print"/>
          <a:srcRect/>
          <a:stretch>
            <a:fillRect/>
          </a:stretch>
        </p:blipFill>
        <p:spPr bwMode="auto">
          <a:xfrm>
            <a:off x="5148064" y="2276872"/>
            <a:ext cx="3384376" cy="433045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r>
              <a:rPr lang="it-IT" b="1" dirty="0"/>
              <a:t>Software</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611560" y="1052736"/>
            <a:ext cx="7848872" cy="1200329"/>
          </a:xfrm>
          <a:prstGeom prst="rect">
            <a:avLst/>
          </a:prstGeom>
        </p:spPr>
        <p:txBody>
          <a:bodyPr wrap="square">
            <a:spAutoFit/>
          </a:bodyPr>
          <a:lstStyle/>
          <a:p>
            <a:br>
              <a:rPr lang="it-IT" b="1" dirty="0"/>
            </a:br>
            <a:endParaRPr lang="it-IT" dirty="0"/>
          </a:p>
          <a:p>
            <a:br>
              <a:rPr lang="it-IT" dirty="0"/>
            </a:br>
            <a:endParaRPr lang="it-IT" dirty="0"/>
          </a:p>
        </p:txBody>
      </p:sp>
      <p:pic>
        <p:nvPicPr>
          <p:cNvPr id="21506" name="Picture 2" descr="http://polinienrico.altervista.org/images/stories/galleria/arduino04.jpg"/>
          <p:cNvPicPr>
            <a:picLocks noChangeAspect="1" noChangeArrowheads="1"/>
          </p:cNvPicPr>
          <p:nvPr/>
        </p:nvPicPr>
        <p:blipFill>
          <a:blip r:embed="rId2" cstate="print"/>
          <a:srcRect/>
          <a:stretch>
            <a:fillRect/>
          </a:stretch>
        </p:blipFill>
        <p:spPr bwMode="auto">
          <a:xfrm>
            <a:off x="395536" y="1556792"/>
            <a:ext cx="3888432" cy="2243326"/>
          </a:xfrm>
          <a:prstGeom prst="rect">
            <a:avLst/>
          </a:prstGeom>
          <a:noFill/>
        </p:spPr>
      </p:pic>
      <p:sp>
        <p:nvSpPr>
          <p:cNvPr id="9" name="Rettangolo 8"/>
          <p:cNvSpPr/>
          <p:nvPr/>
        </p:nvSpPr>
        <p:spPr>
          <a:xfrm>
            <a:off x="179512" y="548681"/>
            <a:ext cx="4464496" cy="1200329"/>
          </a:xfrm>
          <a:prstGeom prst="rect">
            <a:avLst/>
          </a:prstGeom>
        </p:spPr>
        <p:txBody>
          <a:bodyPr wrap="square">
            <a:spAutoFit/>
          </a:bodyPr>
          <a:lstStyle/>
          <a:p>
            <a:r>
              <a:rPr lang="it-IT" b="1" dirty="0"/>
              <a:t>Eseguire l’upload di un programma</a:t>
            </a:r>
            <a:br>
              <a:rPr lang="it-IT" b="1" dirty="0"/>
            </a:br>
            <a:r>
              <a:rPr lang="it-IT" dirty="0"/>
              <a:t> Aprire l’esempio “</a:t>
            </a:r>
            <a:r>
              <a:rPr lang="it-IT" dirty="0" err="1"/>
              <a:t>Blink</a:t>
            </a:r>
            <a:r>
              <a:rPr lang="it-IT" dirty="0"/>
              <a:t>” che si trova in: File  &gt; </a:t>
            </a:r>
            <a:r>
              <a:rPr lang="it-IT" dirty="0" err="1"/>
              <a:t>Examples</a:t>
            </a:r>
            <a:r>
              <a:rPr lang="it-IT" dirty="0"/>
              <a:t> &gt; </a:t>
            </a:r>
            <a:r>
              <a:rPr lang="it-IT" dirty="0" err="1"/>
              <a:t>Digital</a:t>
            </a:r>
            <a:r>
              <a:rPr lang="it-IT" dirty="0"/>
              <a:t> &gt; </a:t>
            </a:r>
            <a:r>
              <a:rPr lang="it-IT" dirty="0" err="1"/>
              <a:t>Blink</a:t>
            </a:r>
            <a:endParaRPr lang="it-IT" dirty="0"/>
          </a:p>
          <a:p>
            <a:r>
              <a:rPr lang="it-IT" dirty="0"/>
              <a:t> </a:t>
            </a:r>
          </a:p>
        </p:txBody>
      </p:sp>
      <p:sp>
        <p:nvSpPr>
          <p:cNvPr id="10" name="Rettangolo 9"/>
          <p:cNvSpPr/>
          <p:nvPr/>
        </p:nvSpPr>
        <p:spPr>
          <a:xfrm>
            <a:off x="4932040" y="2276872"/>
            <a:ext cx="3960440" cy="923330"/>
          </a:xfrm>
          <a:prstGeom prst="rect">
            <a:avLst/>
          </a:prstGeom>
        </p:spPr>
        <p:txBody>
          <a:bodyPr wrap="square">
            <a:spAutoFit/>
          </a:bodyPr>
          <a:lstStyle/>
          <a:p>
            <a:r>
              <a:rPr lang="it-IT" dirty="0"/>
              <a:t>Si aprirà una nuova finestra con il codice “</a:t>
            </a:r>
            <a:r>
              <a:rPr lang="it-IT" dirty="0" err="1"/>
              <a:t>Blink</a:t>
            </a:r>
            <a:r>
              <a:rPr lang="it-IT" dirty="0"/>
              <a:t>”:</a:t>
            </a:r>
          </a:p>
          <a:p>
            <a:r>
              <a:rPr lang="it-IT" dirty="0"/>
              <a:t> </a:t>
            </a:r>
          </a:p>
        </p:txBody>
      </p:sp>
      <p:pic>
        <p:nvPicPr>
          <p:cNvPr id="21508" name="Picture 4" descr="http://polinienrico.altervista.org/images/stories/galleria/arduino05.jpg"/>
          <p:cNvPicPr>
            <a:picLocks noChangeAspect="1" noChangeArrowheads="1"/>
          </p:cNvPicPr>
          <p:nvPr/>
        </p:nvPicPr>
        <p:blipFill>
          <a:blip r:embed="rId3" cstate="print"/>
          <a:srcRect/>
          <a:stretch>
            <a:fillRect/>
          </a:stretch>
        </p:blipFill>
        <p:spPr bwMode="auto">
          <a:xfrm>
            <a:off x="4932040" y="2996952"/>
            <a:ext cx="3960440" cy="345638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r>
              <a:rPr lang="it-IT" b="1" dirty="0"/>
              <a:t>Software</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611560" y="1052736"/>
            <a:ext cx="7848872" cy="1200329"/>
          </a:xfrm>
          <a:prstGeom prst="rect">
            <a:avLst/>
          </a:prstGeom>
        </p:spPr>
        <p:txBody>
          <a:bodyPr wrap="square">
            <a:spAutoFit/>
          </a:bodyPr>
          <a:lstStyle/>
          <a:p>
            <a:br>
              <a:rPr lang="it-IT" b="1" dirty="0"/>
            </a:br>
            <a:endParaRPr lang="it-IT" dirty="0"/>
          </a:p>
          <a:p>
            <a:br>
              <a:rPr lang="it-IT" dirty="0"/>
            </a:br>
            <a:endParaRPr lang="it-IT" dirty="0"/>
          </a:p>
        </p:txBody>
      </p:sp>
      <p:sp>
        <p:nvSpPr>
          <p:cNvPr id="9" name="Rettangolo 8"/>
          <p:cNvSpPr/>
          <p:nvPr/>
        </p:nvSpPr>
        <p:spPr>
          <a:xfrm>
            <a:off x="179512" y="548681"/>
            <a:ext cx="4464496" cy="923330"/>
          </a:xfrm>
          <a:prstGeom prst="rect">
            <a:avLst/>
          </a:prstGeom>
        </p:spPr>
        <p:txBody>
          <a:bodyPr wrap="square">
            <a:spAutoFit/>
          </a:bodyPr>
          <a:lstStyle/>
          <a:p>
            <a:r>
              <a:rPr lang="it-IT" dirty="0"/>
              <a:t>Selezionare la porta seriale da utilizzare per la comunicazione tra computer ed Arduino:</a:t>
            </a:r>
            <a:br>
              <a:rPr lang="it-IT" dirty="0"/>
            </a:br>
            <a:r>
              <a:rPr lang="it-IT" dirty="0"/>
              <a:t>Dal menu </a:t>
            </a:r>
            <a:r>
              <a:rPr lang="it-IT" dirty="0" err="1"/>
              <a:t>Tools</a:t>
            </a:r>
            <a:r>
              <a:rPr lang="it-IT" dirty="0"/>
              <a:t> &gt; Serial </a:t>
            </a:r>
            <a:r>
              <a:rPr lang="it-IT" dirty="0" err="1"/>
              <a:t>Port</a:t>
            </a:r>
            <a:r>
              <a:rPr lang="it-IT" dirty="0"/>
              <a:t>  </a:t>
            </a:r>
          </a:p>
        </p:txBody>
      </p:sp>
      <p:sp>
        <p:nvSpPr>
          <p:cNvPr id="10" name="Rettangolo 9"/>
          <p:cNvSpPr/>
          <p:nvPr/>
        </p:nvSpPr>
        <p:spPr>
          <a:xfrm>
            <a:off x="4932040" y="2276872"/>
            <a:ext cx="3960440" cy="369332"/>
          </a:xfrm>
          <a:prstGeom prst="rect">
            <a:avLst/>
          </a:prstGeom>
        </p:spPr>
        <p:txBody>
          <a:bodyPr wrap="square">
            <a:spAutoFit/>
          </a:bodyPr>
          <a:lstStyle/>
          <a:p>
            <a:r>
              <a:rPr lang="it-IT" dirty="0"/>
              <a:t> </a:t>
            </a:r>
          </a:p>
        </p:txBody>
      </p:sp>
      <p:pic>
        <p:nvPicPr>
          <p:cNvPr id="22530" name="Picture 2" descr="http://polinienrico.altervista.org/images/stories/galleria/arduino06.jpg"/>
          <p:cNvPicPr>
            <a:picLocks noChangeAspect="1" noChangeArrowheads="1"/>
          </p:cNvPicPr>
          <p:nvPr/>
        </p:nvPicPr>
        <p:blipFill>
          <a:blip r:embed="rId2" cstate="print"/>
          <a:srcRect/>
          <a:stretch>
            <a:fillRect/>
          </a:stretch>
        </p:blipFill>
        <p:spPr bwMode="auto">
          <a:xfrm>
            <a:off x="0" y="1412776"/>
            <a:ext cx="4464496" cy="2808312"/>
          </a:xfrm>
          <a:prstGeom prst="rect">
            <a:avLst/>
          </a:prstGeom>
          <a:noFill/>
        </p:spPr>
      </p:pic>
      <p:pic>
        <p:nvPicPr>
          <p:cNvPr id="22532" name="Picture 4" descr="http://polinienrico.altervista.org/images/stories/galleria/arduino07.jpg"/>
          <p:cNvPicPr>
            <a:picLocks noChangeAspect="1" noChangeArrowheads="1"/>
          </p:cNvPicPr>
          <p:nvPr/>
        </p:nvPicPr>
        <p:blipFill>
          <a:blip r:embed="rId3" cstate="print"/>
          <a:srcRect/>
          <a:stretch>
            <a:fillRect/>
          </a:stretch>
        </p:blipFill>
        <p:spPr bwMode="auto">
          <a:xfrm>
            <a:off x="4788024" y="3861048"/>
            <a:ext cx="4176464" cy="2736304"/>
          </a:xfrm>
          <a:prstGeom prst="rect">
            <a:avLst/>
          </a:prstGeom>
          <a:noFill/>
        </p:spPr>
      </p:pic>
      <p:sp>
        <p:nvSpPr>
          <p:cNvPr id="11" name="Rettangolo 10"/>
          <p:cNvSpPr/>
          <p:nvPr/>
        </p:nvSpPr>
        <p:spPr>
          <a:xfrm>
            <a:off x="4751512" y="2204864"/>
            <a:ext cx="4392488" cy="1754326"/>
          </a:xfrm>
          <a:prstGeom prst="rect">
            <a:avLst/>
          </a:prstGeom>
        </p:spPr>
        <p:txBody>
          <a:bodyPr wrap="square">
            <a:spAutoFit/>
          </a:bodyPr>
          <a:lstStyle/>
          <a:p>
            <a:r>
              <a:rPr lang="it-IT" dirty="0"/>
              <a:t>Selezionare la scheda, per esempio la Arduino Duemilanove con microcontrollore ATmega168</a:t>
            </a:r>
            <a:br>
              <a:rPr lang="it-IT" dirty="0"/>
            </a:br>
            <a:r>
              <a:rPr lang="it-IT" dirty="0"/>
              <a:t> dal menù </a:t>
            </a:r>
            <a:r>
              <a:rPr lang="it-IT" dirty="0" err="1"/>
              <a:t>Tool</a:t>
            </a:r>
            <a:r>
              <a:rPr lang="it-IT" dirty="0"/>
              <a:t> &gt; </a:t>
            </a:r>
            <a:r>
              <a:rPr lang="it-IT" dirty="0" err="1"/>
              <a:t>Board</a:t>
            </a:r>
            <a:r>
              <a:rPr lang="it-IT" dirty="0"/>
              <a:t> &gt;Arduino Diecimila, Duemilanove, or Nano w/ATmega168</a:t>
            </a:r>
            <a:br>
              <a:rPr lang="it-IT" dirty="0"/>
            </a:br>
            <a:r>
              <a:rPr lang="it-IT"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r>
              <a:rPr lang="it-IT" b="1" dirty="0"/>
              <a:t>Software</a:t>
            </a:r>
            <a:br>
              <a:rPr lang="it-IT" b="1" dirty="0"/>
            </a:br>
            <a:r>
              <a:rPr lang="it-IT" dirty="0"/>
              <a:t>”</a:t>
            </a: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611560" y="105273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9" name="Rettangolo 8"/>
          <p:cNvSpPr/>
          <p:nvPr/>
        </p:nvSpPr>
        <p:spPr>
          <a:xfrm>
            <a:off x="179512" y="548681"/>
            <a:ext cx="4464496" cy="369332"/>
          </a:xfrm>
          <a:prstGeom prst="rect">
            <a:avLst/>
          </a:prstGeom>
        </p:spPr>
        <p:txBody>
          <a:bodyPr wrap="square">
            <a:spAutoFit/>
          </a:bodyPr>
          <a:lstStyle/>
          <a:p>
            <a:r>
              <a:rPr lang="it-IT" dirty="0"/>
              <a:t> </a:t>
            </a:r>
          </a:p>
        </p:txBody>
      </p:sp>
      <p:sp>
        <p:nvSpPr>
          <p:cNvPr id="10" name="Rettangolo 9"/>
          <p:cNvSpPr/>
          <p:nvPr/>
        </p:nvSpPr>
        <p:spPr>
          <a:xfrm>
            <a:off x="4932040" y="2276872"/>
            <a:ext cx="3960440" cy="369332"/>
          </a:xfrm>
          <a:prstGeom prst="rect">
            <a:avLst/>
          </a:prstGeom>
        </p:spPr>
        <p:txBody>
          <a:bodyPr wrap="square">
            <a:spAutoFit/>
          </a:bodyPr>
          <a:lstStyle/>
          <a:p>
            <a:r>
              <a:rPr lang="it-IT" dirty="0"/>
              <a:t> </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179512" y="692696"/>
            <a:ext cx="4572000" cy="646331"/>
          </a:xfrm>
          <a:prstGeom prst="rect">
            <a:avLst/>
          </a:prstGeom>
        </p:spPr>
        <p:txBody>
          <a:bodyPr>
            <a:spAutoFit/>
          </a:bodyPr>
          <a:lstStyle/>
          <a:p>
            <a:r>
              <a:rPr lang="it-IT" dirty="0"/>
              <a:t>Ora fare l’upload del file “</a:t>
            </a:r>
            <a:r>
              <a:rPr lang="it-IT" dirty="0" err="1"/>
              <a:t>Blink</a:t>
            </a:r>
            <a:r>
              <a:rPr lang="it-IT" dirty="0"/>
              <a:t>” su Arduino facendo click sul pulsante “Upload”</a:t>
            </a:r>
          </a:p>
        </p:txBody>
      </p:sp>
      <p:pic>
        <p:nvPicPr>
          <p:cNvPr id="23554" name="Picture 2" descr="http://polinienrico.altervista.org/images/stories/galleria/arduino08.jpg"/>
          <p:cNvPicPr>
            <a:picLocks noChangeAspect="1" noChangeArrowheads="1"/>
          </p:cNvPicPr>
          <p:nvPr/>
        </p:nvPicPr>
        <p:blipFill>
          <a:blip r:embed="rId2" cstate="print"/>
          <a:srcRect/>
          <a:stretch>
            <a:fillRect/>
          </a:stretch>
        </p:blipFill>
        <p:spPr bwMode="auto">
          <a:xfrm>
            <a:off x="179512" y="1340768"/>
            <a:ext cx="4048125" cy="2592288"/>
          </a:xfrm>
          <a:prstGeom prst="rect">
            <a:avLst/>
          </a:prstGeom>
          <a:noFill/>
        </p:spPr>
      </p:pic>
      <p:sp>
        <p:nvSpPr>
          <p:cNvPr id="14" name="Rettangolo 13"/>
          <p:cNvSpPr/>
          <p:nvPr/>
        </p:nvSpPr>
        <p:spPr>
          <a:xfrm>
            <a:off x="4355976" y="2708920"/>
            <a:ext cx="4572000" cy="1477328"/>
          </a:xfrm>
          <a:prstGeom prst="rect">
            <a:avLst/>
          </a:prstGeom>
        </p:spPr>
        <p:txBody>
          <a:bodyPr>
            <a:spAutoFit/>
          </a:bodyPr>
          <a:lstStyle/>
          <a:p>
            <a:r>
              <a:rPr lang="it-IT" dirty="0"/>
              <a:t>Ci vorrà qualche secondo; durante questa operazione i led RX e TX (ricezione e trasmissione) lampeggiano, se il codice è corretto verrà scritto il messaggio “</a:t>
            </a:r>
            <a:r>
              <a:rPr lang="it-IT" dirty="0" err="1"/>
              <a:t>Done</a:t>
            </a:r>
            <a:r>
              <a:rPr lang="it-IT" dirty="0"/>
              <a:t> </a:t>
            </a:r>
            <a:r>
              <a:rPr lang="it-IT" dirty="0" err="1"/>
              <a:t>uploading</a:t>
            </a:r>
            <a:r>
              <a:rPr lang="it-IT" dirty="0"/>
              <a:t>” nella </a:t>
            </a:r>
            <a:r>
              <a:rPr lang="it-IT" dirty="0" err="1"/>
              <a:t>staus</a:t>
            </a:r>
            <a:r>
              <a:rPr lang="it-IT" dirty="0"/>
              <a:t> bar</a:t>
            </a:r>
          </a:p>
        </p:txBody>
      </p:sp>
      <p:pic>
        <p:nvPicPr>
          <p:cNvPr id="23556" name="Picture 4" descr="http://polinienrico.altervista.org/images/stories/galleria/arduino09.jpg"/>
          <p:cNvPicPr>
            <a:picLocks noChangeAspect="1" noChangeArrowheads="1"/>
          </p:cNvPicPr>
          <p:nvPr/>
        </p:nvPicPr>
        <p:blipFill>
          <a:blip r:embed="rId3" cstate="print"/>
          <a:srcRect/>
          <a:stretch>
            <a:fillRect/>
          </a:stretch>
        </p:blipFill>
        <p:spPr bwMode="auto">
          <a:xfrm>
            <a:off x="4283968" y="4293096"/>
            <a:ext cx="4680520" cy="223224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r>
              <a:rPr lang="it-IT" b="1" dirty="0"/>
              <a:t>Software</a:t>
            </a:r>
            <a:br>
              <a:rPr lang="it-IT" b="1" dirty="0"/>
            </a:br>
            <a:r>
              <a:rPr lang="it-IT" dirty="0"/>
              <a:t>”</a:t>
            </a: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611560" y="105273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9" name="Rettangolo 8"/>
          <p:cNvSpPr/>
          <p:nvPr/>
        </p:nvSpPr>
        <p:spPr>
          <a:xfrm>
            <a:off x="179512" y="548681"/>
            <a:ext cx="4464496" cy="369332"/>
          </a:xfrm>
          <a:prstGeom prst="rect">
            <a:avLst/>
          </a:prstGeom>
        </p:spPr>
        <p:txBody>
          <a:bodyPr wrap="square">
            <a:spAutoFit/>
          </a:bodyPr>
          <a:lstStyle/>
          <a:p>
            <a:r>
              <a:rPr lang="it-IT" dirty="0"/>
              <a:t> </a:t>
            </a:r>
          </a:p>
        </p:txBody>
      </p:sp>
      <p:sp>
        <p:nvSpPr>
          <p:cNvPr id="10" name="Rettangolo 9"/>
          <p:cNvSpPr/>
          <p:nvPr/>
        </p:nvSpPr>
        <p:spPr>
          <a:xfrm>
            <a:off x="4932040" y="2276872"/>
            <a:ext cx="3960440" cy="369332"/>
          </a:xfrm>
          <a:prstGeom prst="rect">
            <a:avLst/>
          </a:prstGeom>
        </p:spPr>
        <p:txBody>
          <a:bodyPr wrap="square">
            <a:spAutoFit/>
          </a:bodyPr>
          <a:lstStyle/>
          <a:p>
            <a:r>
              <a:rPr lang="it-IT" dirty="0"/>
              <a:t> </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755576" y="908720"/>
            <a:ext cx="7848872" cy="1477328"/>
          </a:xfrm>
          <a:prstGeom prst="rect">
            <a:avLst/>
          </a:prstGeom>
        </p:spPr>
        <p:txBody>
          <a:bodyPr wrap="square">
            <a:spAutoFit/>
          </a:bodyPr>
          <a:lstStyle/>
          <a:p>
            <a:r>
              <a:rPr lang="it-IT" dirty="0"/>
              <a:t>Appena terminato l’upload su Arduino, il pin 13 (Led L) che corrisponde al led arancione, incomincerà a lampeggiare</a:t>
            </a:r>
          </a:p>
          <a:p>
            <a:r>
              <a:rPr lang="it-IT" dirty="0"/>
              <a:t> </a:t>
            </a:r>
          </a:p>
          <a:p>
            <a:br>
              <a:rPr lang="it-IT" dirty="0"/>
            </a:br>
            <a:endParaRPr lang="it-IT" dirty="0"/>
          </a:p>
        </p:txBody>
      </p:sp>
      <p:pic>
        <p:nvPicPr>
          <p:cNvPr id="24578" name="Picture 2" descr="http://polinienrico.altervista.org/images/stories/galleria/arduino10.jpg"/>
          <p:cNvPicPr>
            <a:picLocks noChangeAspect="1" noChangeArrowheads="1"/>
          </p:cNvPicPr>
          <p:nvPr/>
        </p:nvPicPr>
        <p:blipFill>
          <a:blip r:embed="rId2" cstate="print"/>
          <a:srcRect/>
          <a:stretch>
            <a:fillRect/>
          </a:stretch>
        </p:blipFill>
        <p:spPr bwMode="auto">
          <a:xfrm>
            <a:off x="2483768" y="1772816"/>
            <a:ext cx="4048125" cy="303847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043608" y="476672"/>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9" name="Rettangolo 8"/>
          <p:cNvSpPr/>
          <p:nvPr/>
        </p:nvSpPr>
        <p:spPr>
          <a:xfrm>
            <a:off x="179512" y="548681"/>
            <a:ext cx="4464496" cy="369332"/>
          </a:xfrm>
          <a:prstGeom prst="rect">
            <a:avLst/>
          </a:prstGeom>
        </p:spPr>
        <p:txBody>
          <a:bodyPr wrap="square">
            <a:spAutoFit/>
          </a:bodyPr>
          <a:lstStyle/>
          <a:p>
            <a:r>
              <a:rPr lang="it-IT" dirty="0"/>
              <a:t> </a:t>
            </a:r>
          </a:p>
        </p:txBody>
      </p:sp>
      <p:sp>
        <p:nvSpPr>
          <p:cNvPr id="10" name="Rettangolo 9"/>
          <p:cNvSpPr/>
          <p:nvPr/>
        </p:nvSpPr>
        <p:spPr>
          <a:xfrm>
            <a:off x="4932040" y="2276872"/>
            <a:ext cx="3960440" cy="369332"/>
          </a:xfrm>
          <a:prstGeom prst="rect">
            <a:avLst/>
          </a:prstGeom>
        </p:spPr>
        <p:txBody>
          <a:bodyPr wrap="square">
            <a:spAutoFit/>
          </a:bodyPr>
          <a:lstStyle/>
          <a:p>
            <a:r>
              <a:rPr lang="it-IT" dirty="0"/>
              <a:t> </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755576" y="908720"/>
            <a:ext cx="7848872" cy="1138773"/>
          </a:xfrm>
          <a:prstGeom prst="rect">
            <a:avLst/>
          </a:prstGeom>
        </p:spPr>
        <p:txBody>
          <a:bodyPr wrap="square">
            <a:spAutoFit/>
          </a:bodyPr>
          <a:lstStyle/>
          <a:p>
            <a:r>
              <a:rPr lang="it-IT" sz="3200" b="1" dirty="0">
                <a:solidFill>
                  <a:srgbClr val="FF0000"/>
                </a:solidFill>
              </a:rPr>
              <a:t>Come realizzare un programma con Arduino </a:t>
            </a:r>
            <a:endParaRPr lang="it-IT" dirty="0"/>
          </a:p>
          <a:p>
            <a:br>
              <a:rPr lang="it-IT" dirty="0"/>
            </a:br>
            <a:endParaRPr lang="it-IT" dirty="0"/>
          </a:p>
        </p:txBody>
      </p:sp>
      <p:pic>
        <p:nvPicPr>
          <p:cNvPr id="26626" name="Picture 2" descr="Come programmare Arduino"/>
          <p:cNvPicPr>
            <a:picLocks noChangeAspect="1" noChangeArrowheads="1"/>
          </p:cNvPicPr>
          <p:nvPr/>
        </p:nvPicPr>
        <p:blipFill>
          <a:blip r:embed="rId2" cstate="print"/>
          <a:srcRect/>
          <a:stretch>
            <a:fillRect/>
          </a:stretch>
        </p:blipFill>
        <p:spPr bwMode="auto">
          <a:xfrm>
            <a:off x="1115616" y="2492896"/>
            <a:ext cx="6667500" cy="247650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7584" y="404664"/>
            <a:ext cx="7772400" cy="404664"/>
          </a:xfrm>
        </p:spPr>
        <p:txBody>
          <a:bodyPr>
            <a:normAutofit fontScale="90000"/>
          </a:bodyPr>
          <a:lstStyle/>
          <a:p>
            <a:br>
              <a:rPr lang="it-IT" b="1" dirty="0"/>
            </a:br>
            <a:r>
              <a:rPr lang="it-IT" sz="3100" b="1" dirty="0">
                <a:solidFill>
                  <a:srgbClr val="FF0000"/>
                </a:solidFill>
              </a:rPr>
              <a:t>Come realizzare un programma con Arduino </a:t>
            </a:r>
            <a:br>
              <a:rPr lang="it-IT"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043608" y="476672"/>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4932040" y="2276872"/>
            <a:ext cx="3960440" cy="369332"/>
          </a:xfrm>
          <a:prstGeom prst="rect">
            <a:avLst/>
          </a:prstGeom>
        </p:spPr>
        <p:txBody>
          <a:bodyPr wrap="square">
            <a:spAutoFit/>
          </a:bodyPr>
          <a:lstStyle/>
          <a:p>
            <a:r>
              <a:rPr lang="it-IT" dirty="0"/>
              <a:t> </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395536" y="116632"/>
            <a:ext cx="7848872" cy="584775"/>
          </a:xfrm>
          <a:prstGeom prst="rect">
            <a:avLst/>
          </a:prstGeom>
        </p:spPr>
        <p:txBody>
          <a:bodyPr wrap="square">
            <a:spAutoFit/>
          </a:bodyPr>
          <a:lstStyle/>
          <a:p>
            <a:r>
              <a:rPr lang="it-IT" sz="3200"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4" name="Rettangolo 13"/>
          <p:cNvSpPr/>
          <p:nvPr/>
        </p:nvSpPr>
        <p:spPr>
          <a:xfrm>
            <a:off x="1403648" y="764704"/>
            <a:ext cx="7272808" cy="461665"/>
          </a:xfrm>
          <a:prstGeom prst="rect">
            <a:avLst/>
          </a:prstGeom>
        </p:spPr>
        <p:txBody>
          <a:bodyPr wrap="square">
            <a:spAutoFit/>
          </a:bodyPr>
          <a:lstStyle/>
          <a:p>
            <a:endParaRPr lang="it-IT" sz="2400" dirty="0"/>
          </a:p>
        </p:txBody>
      </p:sp>
      <p:sp>
        <p:nvSpPr>
          <p:cNvPr id="16" name="Rettangolo 15"/>
          <p:cNvSpPr/>
          <p:nvPr/>
        </p:nvSpPr>
        <p:spPr>
          <a:xfrm>
            <a:off x="251520" y="836712"/>
            <a:ext cx="8640960" cy="1200329"/>
          </a:xfrm>
          <a:prstGeom prst="rect">
            <a:avLst/>
          </a:prstGeom>
        </p:spPr>
        <p:txBody>
          <a:bodyPr wrap="square">
            <a:spAutoFit/>
          </a:bodyPr>
          <a:lstStyle/>
          <a:p>
            <a:r>
              <a:rPr lang="it-IT" dirty="0"/>
              <a:t>Innanzitutto, apriamo il programma ed immediatamente ci ritroveremo davanti la schermata di programmazione. E' importante, se non si hai mai programmato prima, andare su Strumenti e </a:t>
            </a:r>
            <a:r>
              <a:rPr lang="it-IT" b="1" dirty="0"/>
              <a:t>selezionare la scheda</a:t>
            </a:r>
            <a:r>
              <a:rPr lang="it-IT" dirty="0"/>
              <a:t> con cui si vuole eseguire i tuoi primi programma</a:t>
            </a:r>
          </a:p>
        </p:txBody>
      </p:sp>
      <p:pic>
        <p:nvPicPr>
          <p:cNvPr id="27650" name="Picture 2" descr="Arduino Tools Board"/>
          <p:cNvPicPr>
            <a:picLocks noChangeAspect="1" noChangeArrowheads="1"/>
          </p:cNvPicPr>
          <p:nvPr/>
        </p:nvPicPr>
        <p:blipFill>
          <a:blip r:embed="rId2" cstate="print"/>
          <a:srcRect/>
          <a:stretch>
            <a:fillRect/>
          </a:stretch>
        </p:blipFill>
        <p:spPr bwMode="auto">
          <a:xfrm>
            <a:off x="1403648" y="2276873"/>
            <a:ext cx="6120680" cy="43924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71600" y="18864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251520" y="0"/>
            <a:ext cx="7560840" cy="800219"/>
          </a:xfrm>
          <a:prstGeom prst="rect">
            <a:avLst/>
          </a:prstGeom>
        </p:spPr>
        <p:txBody>
          <a:bodyPr wrap="square">
            <a:spAutoFit/>
          </a:bodyPr>
          <a:lstStyle/>
          <a:p>
            <a:r>
              <a:rPr lang="it-IT" sz="2800" b="1" dirty="0">
                <a:solidFill>
                  <a:srgbClr val="FF0000"/>
                </a:solidFill>
              </a:rPr>
              <a:t>Come realizzare un programma con Arduino </a:t>
            </a:r>
            <a:br>
              <a:rPr lang="it-IT" dirty="0"/>
            </a:br>
            <a:endParaRPr lang="it-IT" dirty="0"/>
          </a:p>
        </p:txBody>
      </p:sp>
      <p:sp>
        <p:nvSpPr>
          <p:cNvPr id="10" name="Rettangolo 9"/>
          <p:cNvSpPr/>
          <p:nvPr/>
        </p:nvSpPr>
        <p:spPr>
          <a:xfrm>
            <a:off x="0" y="836712"/>
            <a:ext cx="8964488" cy="1877437"/>
          </a:xfrm>
          <a:prstGeom prst="rect">
            <a:avLst/>
          </a:prstGeom>
        </p:spPr>
        <p:txBody>
          <a:bodyPr wrap="square">
            <a:spAutoFit/>
          </a:bodyPr>
          <a:lstStyle/>
          <a:p>
            <a:r>
              <a:rPr lang="it-IT" sz="2000" dirty="0"/>
              <a:t>Fatto ciò siamo pronti per partire! Ora puoi collegare la tua nuova </a:t>
            </a:r>
            <a:r>
              <a:rPr lang="it-IT" sz="2000" dirty="0" err="1"/>
              <a:t>board</a:t>
            </a:r>
            <a:r>
              <a:rPr lang="it-IT" sz="2000" dirty="0"/>
              <a:t> Arduino ed installare tutti i relativi driver necessari al corretto riconoscimento! Ora prova a caricare il primo sketch di esempio, prelevabile dal </a:t>
            </a:r>
            <a:r>
              <a:rPr lang="it-IT" sz="2000" dirty="0" err="1"/>
              <a:t>tab</a:t>
            </a:r>
            <a:r>
              <a:rPr lang="it-IT" sz="2000" dirty="0"/>
              <a:t> File -&gt; </a:t>
            </a:r>
            <a:r>
              <a:rPr lang="it-IT" sz="2000" dirty="0" err="1"/>
              <a:t>Examples-</a:t>
            </a:r>
            <a:r>
              <a:rPr lang="it-IT" sz="2000" dirty="0"/>
              <a:t>&gt; </a:t>
            </a:r>
            <a:r>
              <a:rPr lang="it-IT" sz="2000" dirty="0" err="1"/>
              <a:t>Basics</a:t>
            </a:r>
            <a:r>
              <a:rPr lang="it-IT" sz="2000" dirty="0"/>
              <a:t> -&gt; 3. </a:t>
            </a:r>
            <a:r>
              <a:rPr lang="it-IT" sz="2000" dirty="0" err="1"/>
              <a:t>Blink</a:t>
            </a:r>
            <a:r>
              <a:rPr lang="it-IT" sz="2000" dirty="0"/>
              <a:t>, così da analizzarne insieme la struttura.</a:t>
            </a:r>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539552" y="1052736"/>
            <a:ext cx="4464496" cy="369332"/>
          </a:xfrm>
          <a:prstGeom prst="rect">
            <a:avLst/>
          </a:prstGeom>
        </p:spPr>
        <p:txBody>
          <a:bodyPr wrap="square">
            <a:spAutoFit/>
          </a:bodyPr>
          <a:lstStyle/>
          <a:p>
            <a:r>
              <a:rPr lang="it-IT" dirty="0"/>
              <a:t> </a:t>
            </a:r>
          </a:p>
        </p:txBody>
      </p:sp>
      <p:sp>
        <p:nvSpPr>
          <p:cNvPr id="14" name="Rettangolo 13"/>
          <p:cNvSpPr/>
          <p:nvPr/>
        </p:nvSpPr>
        <p:spPr>
          <a:xfrm>
            <a:off x="1403648" y="764704"/>
            <a:ext cx="7272808" cy="461665"/>
          </a:xfrm>
          <a:prstGeom prst="rect">
            <a:avLst/>
          </a:prstGeom>
        </p:spPr>
        <p:txBody>
          <a:bodyPr wrap="square">
            <a:spAutoFit/>
          </a:bodyPr>
          <a:lstStyle/>
          <a:p>
            <a:endParaRPr lang="it-IT" sz="2400" dirty="0"/>
          </a:p>
        </p:txBody>
      </p:sp>
      <p:pic>
        <p:nvPicPr>
          <p:cNvPr id="28674" name="Picture 2" descr="Arduino examples"/>
          <p:cNvPicPr>
            <a:picLocks noChangeAspect="1" noChangeArrowheads="1"/>
          </p:cNvPicPr>
          <p:nvPr/>
        </p:nvPicPr>
        <p:blipFill>
          <a:blip r:embed="rId2" cstate="print"/>
          <a:srcRect/>
          <a:stretch>
            <a:fillRect/>
          </a:stretch>
        </p:blipFill>
        <p:spPr bwMode="auto">
          <a:xfrm>
            <a:off x="827584" y="2852936"/>
            <a:ext cx="7200800" cy="381642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188640"/>
            <a:ext cx="7772400" cy="531441"/>
          </a:xfrm>
        </p:spPr>
        <p:txBody>
          <a:bodyPr>
            <a:normAutofit fontScale="90000"/>
          </a:bodyPr>
          <a:lstStyle/>
          <a:p>
            <a:br>
              <a:rPr lang="it-IT" b="1" dirty="0"/>
            </a:br>
            <a:r>
              <a:rPr lang="it-IT" sz="3100" b="1" dirty="0">
                <a:solidFill>
                  <a:srgbClr val="FF0000"/>
                </a:solidFill>
              </a:rPr>
              <a:t>Come realizzare un programma con Arduino </a:t>
            </a:r>
            <a:br>
              <a:rPr lang="it-IT"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043608" y="476672"/>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4" name="Rettangolo 13"/>
          <p:cNvSpPr/>
          <p:nvPr/>
        </p:nvSpPr>
        <p:spPr>
          <a:xfrm>
            <a:off x="1403648" y="836712"/>
            <a:ext cx="7272808" cy="461665"/>
          </a:xfrm>
          <a:prstGeom prst="rect">
            <a:avLst/>
          </a:prstGeom>
        </p:spPr>
        <p:txBody>
          <a:bodyPr wrap="square">
            <a:spAutoFit/>
          </a:bodyPr>
          <a:lstStyle/>
          <a:p>
            <a:r>
              <a:rPr lang="it-IT" sz="2400" b="1" dirty="0">
                <a:solidFill>
                  <a:srgbClr val="FFC000"/>
                </a:solidFill>
              </a:rPr>
              <a:t>         Le funzioni </a:t>
            </a:r>
            <a:r>
              <a:rPr lang="it-IT" sz="2400" b="1" dirty="0" err="1">
                <a:solidFill>
                  <a:srgbClr val="FFC000"/>
                </a:solidFill>
              </a:rPr>
              <a:t>setup</a:t>
            </a:r>
            <a:r>
              <a:rPr lang="it-IT" sz="2400" b="1" dirty="0">
                <a:solidFill>
                  <a:srgbClr val="FFC000"/>
                </a:solidFill>
              </a:rPr>
              <a:t>() e </a:t>
            </a:r>
            <a:r>
              <a:rPr lang="it-IT" sz="2400" b="1" dirty="0" err="1">
                <a:solidFill>
                  <a:srgbClr val="FFC000"/>
                </a:solidFill>
              </a:rPr>
              <a:t>loop</a:t>
            </a:r>
            <a:r>
              <a:rPr lang="it-IT" sz="2400" b="1" dirty="0">
                <a:solidFill>
                  <a:srgbClr val="FFC000"/>
                </a:solidFill>
              </a:rPr>
              <a:t>()</a:t>
            </a:r>
          </a:p>
        </p:txBody>
      </p:sp>
      <p:sp>
        <p:nvSpPr>
          <p:cNvPr id="12" name="Rettangolo 11"/>
          <p:cNvSpPr/>
          <p:nvPr/>
        </p:nvSpPr>
        <p:spPr>
          <a:xfrm>
            <a:off x="683568" y="1340768"/>
            <a:ext cx="6840760" cy="923330"/>
          </a:xfrm>
          <a:prstGeom prst="rect">
            <a:avLst/>
          </a:prstGeom>
        </p:spPr>
        <p:txBody>
          <a:bodyPr wrap="square">
            <a:spAutoFit/>
          </a:bodyPr>
          <a:lstStyle/>
          <a:p>
            <a:r>
              <a:rPr lang="it-IT" dirty="0"/>
              <a:t>Ci sono due funzioni principali in ogni programma per Arduino: </a:t>
            </a:r>
            <a:r>
              <a:rPr lang="it-IT" dirty="0">
                <a:solidFill>
                  <a:srgbClr val="FFC000"/>
                </a:solidFill>
              </a:rPr>
              <a:t>la </a:t>
            </a:r>
            <a:r>
              <a:rPr lang="it-IT" b="1" dirty="0">
                <a:solidFill>
                  <a:srgbClr val="FFC000"/>
                </a:solidFill>
              </a:rPr>
              <a:t>funzione </a:t>
            </a:r>
            <a:r>
              <a:rPr lang="it-IT" b="1" dirty="0" err="1">
                <a:solidFill>
                  <a:srgbClr val="FFC000"/>
                </a:solidFill>
              </a:rPr>
              <a:t>setup</a:t>
            </a:r>
            <a:r>
              <a:rPr lang="it-IT" b="1" dirty="0">
                <a:solidFill>
                  <a:srgbClr val="FFC000"/>
                </a:solidFill>
              </a:rPr>
              <a:t>()</a:t>
            </a:r>
            <a:r>
              <a:rPr lang="it-IT" dirty="0">
                <a:solidFill>
                  <a:srgbClr val="FFC000"/>
                </a:solidFill>
              </a:rPr>
              <a:t> e la </a:t>
            </a:r>
            <a:r>
              <a:rPr lang="it-IT" b="1" dirty="0">
                <a:solidFill>
                  <a:srgbClr val="FFC000"/>
                </a:solidFill>
              </a:rPr>
              <a:t>funzione </a:t>
            </a:r>
            <a:r>
              <a:rPr lang="it-IT" b="1" dirty="0" err="1">
                <a:solidFill>
                  <a:srgbClr val="FFC000"/>
                </a:solidFill>
              </a:rPr>
              <a:t>loop</a:t>
            </a:r>
            <a:r>
              <a:rPr lang="it-IT" b="1" dirty="0">
                <a:solidFill>
                  <a:srgbClr val="FFC000"/>
                </a:solidFill>
              </a:rPr>
              <a:t>()</a:t>
            </a:r>
          </a:p>
          <a:p>
            <a:endParaRPr lang="it-IT" dirty="0">
              <a:solidFill>
                <a:srgbClr val="FFC000"/>
              </a:solidFill>
            </a:endParaRPr>
          </a:p>
        </p:txBody>
      </p:sp>
      <p:sp>
        <p:nvSpPr>
          <p:cNvPr id="16" name="Rettangolo 15"/>
          <p:cNvSpPr/>
          <p:nvPr/>
        </p:nvSpPr>
        <p:spPr>
          <a:xfrm>
            <a:off x="683568" y="1988840"/>
            <a:ext cx="6192688" cy="923330"/>
          </a:xfrm>
          <a:prstGeom prst="rect">
            <a:avLst/>
          </a:prstGeom>
        </p:spPr>
        <p:txBody>
          <a:bodyPr wrap="square">
            <a:spAutoFit/>
          </a:bodyPr>
          <a:lstStyle/>
          <a:p>
            <a:r>
              <a:rPr lang="it-IT" dirty="0"/>
              <a:t>La prima serve essenzialmente ad inizializzare variabili, a settare le porte necessarie al programma ed a includere le varie librerie che verranno utilizzate.</a:t>
            </a:r>
          </a:p>
        </p:txBody>
      </p:sp>
      <p:sp>
        <p:nvSpPr>
          <p:cNvPr id="17" name="Rettangolo 16"/>
          <p:cNvSpPr/>
          <p:nvPr/>
        </p:nvSpPr>
        <p:spPr>
          <a:xfrm>
            <a:off x="611560" y="3284984"/>
            <a:ext cx="4032448" cy="1200329"/>
          </a:xfrm>
          <a:prstGeom prst="rect">
            <a:avLst/>
          </a:prstGeom>
        </p:spPr>
        <p:txBody>
          <a:bodyPr wrap="square">
            <a:spAutoFit/>
          </a:bodyPr>
          <a:lstStyle/>
          <a:p>
            <a:r>
              <a:rPr lang="it-IT" dirty="0"/>
              <a:t>Questa funzione viene eseguita solo ed esclusivamente una volta dopo il reset della </a:t>
            </a:r>
            <a:r>
              <a:rPr lang="it-IT" dirty="0" err="1"/>
              <a:t>board</a:t>
            </a:r>
            <a:r>
              <a:rPr lang="it-IT" dirty="0"/>
              <a:t> o alla prima accensione della stessa.</a:t>
            </a:r>
          </a:p>
        </p:txBody>
      </p:sp>
      <p:pic>
        <p:nvPicPr>
          <p:cNvPr id="29698" name="Picture 2" descr="Impariamo a programmare con Arduino 02 - Le funzioni - Meccanismo ..."/>
          <p:cNvPicPr>
            <a:picLocks noChangeAspect="1" noChangeArrowheads="1"/>
          </p:cNvPicPr>
          <p:nvPr/>
        </p:nvPicPr>
        <p:blipFill>
          <a:blip r:embed="rId2" cstate="print"/>
          <a:srcRect/>
          <a:stretch>
            <a:fillRect/>
          </a:stretch>
        </p:blipFill>
        <p:spPr bwMode="auto">
          <a:xfrm>
            <a:off x="5076056" y="3473172"/>
            <a:ext cx="3744416" cy="3384828"/>
          </a:xfrm>
          <a:prstGeom prst="rect">
            <a:avLst/>
          </a:prstGeom>
          <a:noFill/>
        </p:spPr>
      </p:pic>
      <p:sp>
        <p:nvSpPr>
          <p:cNvPr id="18" name="Rettangolo 17"/>
          <p:cNvSpPr/>
          <p:nvPr/>
        </p:nvSpPr>
        <p:spPr>
          <a:xfrm>
            <a:off x="467544" y="5229200"/>
            <a:ext cx="4572000" cy="923330"/>
          </a:xfrm>
          <a:prstGeom prst="rect">
            <a:avLst/>
          </a:prstGeom>
        </p:spPr>
        <p:txBody>
          <a:bodyPr>
            <a:spAutoFit/>
          </a:bodyPr>
          <a:lstStyle/>
          <a:p>
            <a:r>
              <a:rPr lang="it-IT" dirty="0"/>
              <a:t>La seconda invece contiene tutto il corpo del programma che viene eseguito in </a:t>
            </a:r>
            <a:r>
              <a:rPr lang="it-IT" dirty="0" err="1"/>
              <a:t>loop</a:t>
            </a:r>
            <a:r>
              <a:rPr lang="it-IT" dirty="0"/>
              <a:t> (da qui anche il nome della funzione)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0"/>
            <a:ext cx="8060432" cy="720081"/>
          </a:xfrm>
        </p:spPr>
        <p:txBody>
          <a:bodyPr>
            <a:normAutofit fontScale="90000"/>
          </a:bodyPr>
          <a:lstStyle/>
          <a:p>
            <a:br>
              <a:rPr lang="it-IT" b="1" dirty="0"/>
            </a:br>
            <a:r>
              <a:rPr lang="it-IT" b="1" dirty="0">
                <a:solidFill>
                  <a:srgbClr val="FF0000"/>
                </a:solidFill>
              </a:rPr>
              <a:t> </a:t>
            </a:r>
            <a:r>
              <a:rPr lang="it-IT" sz="3100" b="1" dirty="0">
                <a:solidFill>
                  <a:srgbClr val="FF0000"/>
                </a:solidFill>
              </a:rPr>
              <a:t>Come realizzare un programma con Arduino </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20" name="Rettangolo 19"/>
          <p:cNvSpPr/>
          <p:nvPr/>
        </p:nvSpPr>
        <p:spPr>
          <a:xfrm>
            <a:off x="899592" y="1628800"/>
            <a:ext cx="7776864" cy="2246769"/>
          </a:xfrm>
          <a:prstGeom prst="rect">
            <a:avLst/>
          </a:prstGeom>
        </p:spPr>
        <p:txBody>
          <a:bodyPr wrap="square">
            <a:spAutoFit/>
          </a:bodyPr>
          <a:lstStyle/>
          <a:p>
            <a:r>
              <a:rPr lang="it-IT" sz="2000" dirty="0"/>
              <a:t>Prendendo come esempio il software </a:t>
            </a:r>
            <a:r>
              <a:rPr lang="it-IT" sz="2000" dirty="0" err="1"/>
              <a:t>Blink</a:t>
            </a:r>
            <a:r>
              <a:rPr lang="it-IT" sz="2000" dirty="0"/>
              <a:t>, quello più semplice che si limita a far '</a:t>
            </a:r>
            <a:r>
              <a:rPr lang="it-IT" sz="2000" dirty="0" err="1"/>
              <a:t>blinkare</a:t>
            </a:r>
            <a:r>
              <a:rPr lang="it-IT" sz="2000" dirty="0"/>
              <a:t>' (cioè accendere e spegnere ciclicamente) un led,</a:t>
            </a:r>
          </a:p>
          <a:p>
            <a:r>
              <a:rPr lang="it-IT" sz="2000" dirty="0"/>
              <a:t>si può osservare come la funzione </a:t>
            </a:r>
            <a:r>
              <a:rPr lang="it-IT" sz="2000" dirty="0" err="1"/>
              <a:t>loop</a:t>
            </a:r>
            <a:r>
              <a:rPr lang="it-IT" sz="2000" dirty="0"/>
              <a:t>() contenga due chiamate: </a:t>
            </a:r>
          </a:p>
          <a:p>
            <a:r>
              <a:rPr lang="it-IT" sz="2000" dirty="0"/>
              <a:t>la prima </a:t>
            </a:r>
            <a:r>
              <a:rPr lang="it-IT" sz="2000" i="1" dirty="0" err="1"/>
              <a:t>digitalWrite</a:t>
            </a:r>
            <a:r>
              <a:rPr lang="it-IT" sz="2000" dirty="0"/>
              <a:t> serve per settare il valore logico del led a </a:t>
            </a:r>
            <a:r>
              <a:rPr lang="it-IT" sz="2000" i="1" dirty="0"/>
              <a:t>high</a:t>
            </a:r>
            <a:r>
              <a:rPr lang="it-IT" sz="2000" dirty="0"/>
              <a:t> in modo da accenderlo, </a:t>
            </a:r>
          </a:p>
          <a:p>
            <a:r>
              <a:rPr lang="it-IT" sz="2000" dirty="0"/>
              <a:t>mentre la seconda </a:t>
            </a:r>
            <a:r>
              <a:rPr lang="it-IT" sz="2000" i="1" dirty="0" err="1"/>
              <a:t>digatalWrite</a:t>
            </a:r>
            <a:r>
              <a:rPr lang="it-IT" sz="2000" dirty="0"/>
              <a:t> lo setta a </a:t>
            </a:r>
            <a:r>
              <a:rPr lang="it-IT" sz="2000" i="1" dirty="0"/>
              <a:t>low</a:t>
            </a:r>
            <a:r>
              <a:rPr lang="it-IT" sz="2000" dirty="0"/>
              <a:t>, spegnendolo.</a:t>
            </a:r>
          </a:p>
          <a:p>
            <a:endParaRPr lang="it-IT" sz="2000" dirty="0"/>
          </a:p>
        </p:txBody>
      </p:sp>
      <p:sp>
        <p:nvSpPr>
          <p:cNvPr id="21" name="Rettangolo 20"/>
          <p:cNvSpPr/>
          <p:nvPr/>
        </p:nvSpPr>
        <p:spPr>
          <a:xfrm>
            <a:off x="971600" y="4293096"/>
            <a:ext cx="6840760" cy="1015663"/>
          </a:xfrm>
          <a:prstGeom prst="rect">
            <a:avLst/>
          </a:prstGeom>
        </p:spPr>
        <p:txBody>
          <a:bodyPr wrap="square">
            <a:spAutoFit/>
          </a:bodyPr>
          <a:lstStyle/>
          <a:p>
            <a:r>
              <a:rPr lang="it-IT" sz="2000" dirty="0"/>
              <a:t>Ogni istruzione viene terminata da un punto e virgola. Essendo il led 13 digitale ha bisogno di soli due valori di tensione per accendersi e spegnersi.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800219"/>
          </a:xfrm>
          <a:prstGeom prst="rect">
            <a:avLst/>
          </a:prstGeom>
        </p:spPr>
        <p:txBody>
          <a:bodyPr wrap="square">
            <a:spAutoFit/>
          </a:bodyPr>
          <a:lstStyle/>
          <a:p>
            <a:br>
              <a:rPr lang="it-IT" dirty="0"/>
            </a:br>
            <a:r>
              <a:rPr lang="it-IT" sz="2800" dirty="0"/>
              <a:t>                   Far lampeggiare il led con Arduino</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395536" y="188640"/>
            <a:ext cx="7848872" cy="584775"/>
          </a:xfrm>
          <a:prstGeom prst="rect">
            <a:avLst/>
          </a:prstGeom>
        </p:spPr>
        <p:txBody>
          <a:bodyPr wrap="square">
            <a:spAutoFit/>
          </a:bodyPr>
          <a:lstStyle/>
          <a:p>
            <a:r>
              <a:rPr lang="it-IT" sz="3200" dirty="0">
                <a:solidFill>
                  <a:srgbClr val="FFC000"/>
                </a:solidFill>
              </a:rPr>
              <a:t>            Esempio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2770" name="Picture 2" descr="Far lampeggiare un LED con Arduino"/>
          <p:cNvPicPr>
            <a:picLocks noChangeAspect="1" noChangeArrowheads="1"/>
          </p:cNvPicPr>
          <p:nvPr/>
        </p:nvPicPr>
        <p:blipFill>
          <a:blip r:embed="rId2" cstate="print"/>
          <a:srcRect/>
          <a:stretch>
            <a:fillRect/>
          </a:stretch>
        </p:blipFill>
        <p:spPr bwMode="auto">
          <a:xfrm>
            <a:off x="971600" y="1772816"/>
            <a:ext cx="7296811" cy="410445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Esempio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2" name="Rettangolo 11"/>
          <p:cNvSpPr/>
          <p:nvPr/>
        </p:nvSpPr>
        <p:spPr>
          <a:xfrm>
            <a:off x="1043608" y="1196752"/>
            <a:ext cx="6480720" cy="646331"/>
          </a:xfrm>
          <a:prstGeom prst="rect">
            <a:avLst/>
          </a:prstGeom>
        </p:spPr>
        <p:txBody>
          <a:bodyPr wrap="square">
            <a:spAutoFit/>
          </a:bodyPr>
          <a:lstStyle/>
          <a:p>
            <a:r>
              <a:rPr lang="it-IT" dirty="0"/>
              <a:t>elenco dei componenti e degli strumenti utili per la realizzazione del nostro progetto:</a:t>
            </a:r>
          </a:p>
        </p:txBody>
      </p:sp>
      <p:sp>
        <p:nvSpPr>
          <p:cNvPr id="14" name="Rettangolo 13"/>
          <p:cNvSpPr/>
          <p:nvPr/>
        </p:nvSpPr>
        <p:spPr>
          <a:xfrm>
            <a:off x="1043608" y="2420888"/>
            <a:ext cx="6912768" cy="3170099"/>
          </a:xfrm>
          <a:prstGeom prst="rect">
            <a:avLst/>
          </a:prstGeom>
        </p:spPr>
        <p:txBody>
          <a:bodyPr wrap="square">
            <a:spAutoFit/>
          </a:bodyPr>
          <a:lstStyle/>
          <a:p>
            <a:r>
              <a:rPr lang="it-IT" sz="2000" dirty="0"/>
              <a:t>Una Scheda Arduino (nel mio caso Arduino Uno)</a:t>
            </a:r>
          </a:p>
          <a:p>
            <a:r>
              <a:rPr lang="it-IT" sz="2000" dirty="0"/>
              <a:t>Un Cavo USB da USB-A a USB-B (per intenderci lo stesso che utilizziamo per il collegamento delle stampanti al computer)</a:t>
            </a:r>
          </a:p>
          <a:p>
            <a:r>
              <a:rPr lang="it-IT" sz="2000" dirty="0"/>
              <a:t>Compilatore Arduino (se non lo avete già installato consultate il </a:t>
            </a:r>
            <a:r>
              <a:rPr lang="it-IT" sz="2000" dirty="0">
                <a:hlinkClick r:id="rId2"/>
              </a:rPr>
              <a:t>precedente articolo</a:t>
            </a:r>
            <a:r>
              <a:rPr lang="it-IT" sz="2000" dirty="0"/>
              <a:t>)</a:t>
            </a:r>
          </a:p>
          <a:p>
            <a:r>
              <a:rPr lang="it-IT" sz="2000" dirty="0"/>
              <a:t>Una </a:t>
            </a:r>
            <a:r>
              <a:rPr lang="it-IT" sz="2000" dirty="0" err="1"/>
              <a:t>Bread</a:t>
            </a:r>
            <a:r>
              <a:rPr lang="it-IT" sz="2000" dirty="0"/>
              <a:t> </a:t>
            </a:r>
            <a:r>
              <a:rPr lang="it-IT" sz="2000" dirty="0" err="1"/>
              <a:t>Board</a:t>
            </a:r>
            <a:endParaRPr lang="it-IT" sz="2000" dirty="0"/>
          </a:p>
          <a:p>
            <a:r>
              <a:rPr lang="it-IT" sz="2000" dirty="0"/>
              <a:t>Un resistore da 330 Ohm</a:t>
            </a:r>
          </a:p>
          <a:p>
            <a:r>
              <a:rPr lang="it-IT" sz="2000" dirty="0"/>
              <a:t>Un diodo LED</a:t>
            </a:r>
          </a:p>
          <a:p>
            <a:r>
              <a:rPr lang="it-IT" sz="2000" dirty="0"/>
              <a:t>Cavetti di collegamento</a:t>
            </a:r>
          </a:p>
          <a:p>
            <a:r>
              <a:rPr lang="it-IT" sz="2000" dirty="0"/>
              <a:t>Conoscenze basilari di elettronica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908720"/>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Esempio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2" name="Rettangolo 11"/>
          <p:cNvSpPr/>
          <p:nvPr/>
        </p:nvSpPr>
        <p:spPr>
          <a:xfrm>
            <a:off x="683568" y="908720"/>
            <a:ext cx="7848872" cy="923330"/>
          </a:xfrm>
          <a:prstGeom prst="rect">
            <a:avLst/>
          </a:prstGeom>
        </p:spPr>
        <p:txBody>
          <a:bodyPr wrap="square">
            <a:spAutoFit/>
          </a:bodyPr>
          <a:lstStyle/>
          <a:p>
            <a:r>
              <a:rPr lang="it-IT" dirty="0"/>
              <a:t> andiamo a metter su il nostro Sketch; trattandosi del lampeggiamento di un semplice LED il programma non sarà molto laborioso, ma andiamo comunque ad analizzarne i particolari.</a:t>
            </a:r>
          </a:p>
        </p:txBody>
      </p:sp>
      <p:sp>
        <p:nvSpPr>
          <p:cNvPr id="30722" name="Rectangle 2"/>
          <p:cNvSpPr>
            <a:spLocks noChangeArrowheads="1"/>
          </p:cNvSpPr>
          <p:nvPr/>
        </p:nvSpPr>
        <p:spPr bwMode="auto">
          <a:xfrm>
            <a:off x="395536" y="2595547"/>
            <a:ext cx="8064896" cy="3139321"/>
          </a:xfrm>
          <a:prstGeom prst="rect">
            <a:avLst/>
          </a:prstGeom>
          <a:solidFill>
            <a:srgbClr val="F9F2F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rgbClr val="000000"/>
                </a:solidFill>
                <a:effectLst/>
                <a:latin typeface="raleway"/>
                <a:cs typeface="Arial" pitchFamily="34" charset="0"/>
              </a:rPr>
              <a:t> sketch completo:</a:t>
            </a:r>
            <a:endParaRPr kumimoji="0" lang="it-IT"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a:ln>
                  <a:noFill/>
                </a:ln>
                <a:solidFill>
                  <a:srgbClr val="C7254E"/>
                </a:solidFill>
                <a:effectLst/>
                <a:latin typeface="Menlo"/>
                <a:cs typeface="Arial" pitchFamily="34" charset="0"/>
              </a:rPr>
              <a:t>//faccio lampeggiare un LED</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#define</a:t>
            </a:r>
            <a:r>
              <a:rPr kumimoji="0" lang="it-IT" sz="1400" b="0" i="0" u="none" strike="noStrike" cap="none" normalizeH="0" baseline="0" dirty="0">
                <a:ln>
                  <a:noFill/>
                </a:ln>
                <a:solidFill>
                  <a:srgbClr val="C7254E"/>
                </a:solidFill>
                <a:effectLst/>
                <a:latin typeface="Menlo"/>
                <a:cs typeface="Arial" pitchFamily="34" charset="0"/>
              </a:rPr>
              <a:t> LED 13//LED collegato al PIN digitale 13</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void</a:t>
            </a:r>
            <a:r>
              <a:rPr kumimoji="0" lang="it-IT" sz="1400" b="0" i="0" u="none" strike="noStrike" cap="none" normalizeH="0" baseline="0" dirty="0">
                <a:ln>
                  <a:noFill/>
                </a:ln>
                <a:solidFill>
                  <a:srgbClr val="C7254E"/>
                </a:solidFill>
                <a:effectLst/>
                <a:latin typeface="Menlo"/>
                <a:cs typeface="Arial" pitchFamily="34" charset="0"/>
              </a:rPr>
              <a:t> </a:t>
            </a:r>
            <a:r>
              <a:rPr kumimoji="0" lang="it-IT" sz="1400" b="0" i="0" u="none" strike="noStrike" cap="none" normalizeH="0" baseline="0" dirty="0" err="1">
                <a:ln>
                  <a:noFill/>
                </a:ln>
                <a:solidFill>
                  <a:srgbClr val="C7254E"/>
                </a:solidFill>
                <a:effectLst/>
                <a:latin typeface="Menlo"/>
                <a:cs typeface="Arial" pitchFamily="34" charset="0"/>
              </a:rPr>
              <a:t>setup</a:t>
            </a:r>
            <a:r>
              <a:rPr kumimoji="0" lang="it-IT" sz="1400" b="0" i="0" u="none" strike="noStrike" cap="none" normalizeH="0" baseline="0" dirty="0">
                <a:ln>
                  <a:noFill/>
                </a:ln>
                <a:solidFill>
                  <a:srgbClr val="C7254E"/>
                </a:solidFill>
                <a:effectLst/>
                <a:latin typeface="Menlo"/>
                <a:cs typeface="Arial" pitchFamily="34" charset="0"/>
              </a:rPr>
              <a: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a:ln>
                  <a:noFill/>
                </a:ln>
                <a:solidFill>
                  <a:srgbClr val="C7254E"/>
                </a:solidFill>
                <a:effectLst/>
                <a:latin typeface="Menlo"/>
                <a:cs typeface="Arial" pitchFamily="34" charset="0"/>
              </a:rPr>
              <a: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pinMode</a:t>
            </a:r>
            <a:r>
              <a:rPr kumimoji="0" lang="it-IT" sz="1400" b="0" i="0" u="none" strike="noStrike" cap="none" normalizeH="0" baseline="0" dirty="0">
                <a:ln>
                  <a:noFill/>
                </a:ln>
                <a:solidFill>
                  <a:srgbClr val="C7254E"/>
                </a:solidFill>
                <a:effectLst/>
                <a:latin typeface="Menlo"/>
                <a:cs typeface="Arial" pitchFamily="34" charset="0"/>
              </a:rPr>
              <a:t>(LED,OUTPUT);//imposto il LED come output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a:ln>
                  <a:noFill/>
                </a:ln>
                <a:solidFill>
                  <a:srgbClr val="C7254E"/>
                </a:solidFill>
                <a:effectLst/>
                <a:latin typeface="Menlo"/>
                <a:cs typeface="Arial" pitchFamily="34" charset="0"/>
              </a:rPr>
              <a: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void</a:t>
            </a:r>
            <a:r>
              <a:rPr kumimoji="0" lang="it-IT" sz="1400" b="0" i="0" u="none" strike="noStrike" cap="none" normalizeH="0" baseline="0" dirty="0">
                <a:ln>
                  <a:noFill/>
                </a:ln>
                <a:solidFill>
                  <a:srgbClr val="C7254E"/>
                </a:solidFill>
                <a:effectLst/>
                <a:latin typeface="Menlo"/>
                <a:cs typeface="Arial" pitchFamily="34" charset="0"/>
              </a:rPr>
              <a:t> </a:t>
            </a:r>
            <a:r>
              <a:rPr kumimoji="0" lang="it-IT" sz="1400" b="0" i="0" u="none" strike="noStrike" cap="none" normalizeH="0" baseline="0" dirty="0" err="1">
                <a:ln>
                  <a:noFill/>
                </a:ln>
                <a:solidFill>
                  <a:srgbClr val="C7254E"/>
                </a:solidFill>
                <a:effectLst/>
                <a:latin typeface="Menlo"/>
                <a:cs typeface="Arial" pitchFamily="34" charset="0"/>
              </a:rPr>
              <a:t>loop</a:t>
            </a:r>
            <a:r>
              <a:rPr kumimoji="0" lang="it-IT" sz="1400" b="0" i="0" u="none" strike="noStrike" cap="none" normalizeH="0" baseline="0" dirty="0">
                <a:ln>
                  <a:noFill/>
                </a:ln>
                <a:solidFill>
                  <a:srgbClr val="C7254E"/>
                </a:solidFill>
                <a:effectLst/>
                <a:latin typeface="Menlo"/>
                <a:cs typeface="Arial" pitchFamily="34" charset="0"/>
              </a:rPr>
              <a: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a:ln>
                  <a:noFill/>
                </a:ln>
                <a:solidFill>
                  <a:srgbClr val="C7254E"/>
                </a:solidFill>
                <a:effectLst/>
                <a:latin typeface="Menlo"/>
                <a:cs typeface="Arial" pitchFamily="34" charset="0"/>
              </a:rPr>
              <a:t>{</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digitalWrite</a:t>
            </a:r>
            <a:r>
              <a:rPr kumimoji="0" lang="it-IT" sz="1400" b="0" i="0" u="none" strike="noStrike" cap="none" normalizeH="0" baseline="0" dirty="0">
                <a:ln>
                  <a:noFill/>
                </a:ln>
                <a:solidFill>
                  <a:srgbClr val="C7254E"/>
                </a:solidFill>
                <a:effectLst/>
                <a:latin typeface="Menlo"/>
                <a:cs typeface="Arial" pitchFamily="34" charset="0"/>
              </a:rPr>
              <a:t>(LED,HIGH);//LED acceso</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delay</a:t>
            </a:r>
            <a:r>
              <a:rPr kumimoji="0" lang="it-IT" sz="1400" b="0" i="0" u="none" strike="noStrike" cap="none" normalizeH="0" baseline="0" dirty="0">
                <a:ln>
                  <a:noFill/>
                </a:ln>
                <a:solidFill>
                  <a:srgbClr val="C7254E"/>
                </a:solidFill>
                <a:effectLst/>
                <a:latin typeface="Menlo"/>
                <a:cs typeface="Arial" pitchFamily="34" charset="0"/>
              </a:rPr>
              <a:t>(1500);//aspetta 1,5 secondi</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digitalWrite</a:t>
            </a:r>
            <a:r>
              <a:rPr kumimoji="0" lang="it-IT" sz="1400" b="0" i="0" u="none" strike="noStrike" cap="none" normalizeH="0" baseline="0" dirty="0">
                <a:ln>
                  <a:noFill/>
                </a:ln>
                <a:solidFill>
                  <a:srgbClr val="C7254E"/>
                </a:solidFill>
                <a:effectLst/>
                <a:latin typeface="Menlo"/>
                <a:cs typeface="Arial" pitchFamily="34" charset="0"/>
              </a:rPr>
              <a:t>(LED,LOW);//LED spento</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err="1">
                <a:ln>
                  <a:noFill/>
                </a:ln>
                <a:solidFill>
                  <a:srgbClr val="C7254E"/>
                </a:solidFill>
                <a:effectLst/>
                <a:latin typeface="Menlo"/>
                <a:cs typeface="Arial" pitchFamily="34" charset="0"/>
              </a:rPr>
              <a:t>delay</a:t>
            </a:r>
            <a:r>
              <a:rPr kumimoji="0" lang="it-IT" sz="1400" b="0" i="0" u="none" strike="noStrike" cap="none" normalizeH="0" baseline="0" dirty="0">
                <a:ln>
                  <a:noFill/>
                </a:ln>
                <a:solidFill>
                  <a:srgbClr val="C7254E"/>
                </a:solidFill>
                <a:effectLst/>
                <a:latin typeface="Menlo"/>
                <a:cs typeface="Arial" pitchFamily="34" charset="0"/>
              </a:rPr>
              <a:t>(1500);//aspetta 1,5 secondi</a:t>
            </a:r>
            <a:br>
              <a:rPr kumimoji="0" lang="it-IT" sz="1400" b="0" i="0" u="none" strike="noStrike" cap="none" normalizeH="0" baseline="0" dirty="0">
                <a:ln>
                  <a:noFill/>
                </a:ln>
                <a:solidFill>
                  <a:srgbClr val="C7254E"/>
                </a:solidFill>
                <a:effectLst/>
                <a:latin typeface="Menlo"/>
                <a:cs typeface="Arial" pitchFamily="34" charset="0"/>
              </a:rPr>
            </a:br>
            <a:r>
              <a:rPr kumimoji="0" lang="it-IT" sz="1400" b="0" i="0" u="none" strike="noStrike" cap="none" normalizeH="0" baseline="0" dirty="0">
                <a:ln>
                  <a:noFill/>
                </a:ln>
                <a:solidFill>
                  <a:srgbClr val="C7254E"/>
                </a:solidFill>
                <a:effectLst/>
                <a:latin typeface="Menlo"/>
                <a:cs typeface="Arial" pitchFamily="34" charset="0"/>
              </a:rPr>
              <a:t>}</a:t>
            </a:r>
            <a:endParaRPr kumimoji="0" lang="it-IT"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Esempio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179512" y="692696"/>
            <a:ext cx="8784976" cy="616530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Come si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2" name="Rettangolo 11"/>
          <p:cNvSpPr/>
          <p:nvPr/>
        </p:nvSpPr>
        <p:spPr>
          <a:xfrm>
            <a:off x="611560" y="1556792"/>
            <a:ext cx="7848872" cy="369332"/>
          </a:xfrm>
          <a:prstGeom prst="rect">
            <a:avLst/>
          </a:prstGeom>
        </p:spPr>
        <p:txBody>
          <a:bodyPr wrap="square">
            <a:spAutoFit/>
          </a:bodyPr>
          <a:lstStyle/>
          <a:p>
            <a:r>
              <a:rPr lang="it-IT" dirty="0"/>
              <a:t> </a:t>
            </a:r>
          </a:p>
        </p:txBody>
      </p:sp>
      <p:pic>
        <p:nvPicPr>
          <p:cNvPr id="14" name="Immagine 13" descr="arduino-blink-project (1).png"/>
          <p:cNvPicPr>
            <a:picLocks noChangeAspect="1"/>
          </p:cNvPicPr>
          <p:nvPr/>
        </p:nvPicPr>
        <p:blipFill>
          <a:blip r:embed="rId2" cstate="print"/>
          <a:stretch>
            <a:fillRect/>
          </a:stretch>
        </p:blipFill>
        <p:spPr>
          <a:xfrm>
            <a:off x="2051720" y="1556792"/>
            <a:ext cx="2800350" cy="4572000"/>
          </a:xfrm>
          <a:prstGeom prst="rect">
            <a:avLst/>
          </a:prstGeom>
        </p:spPr>
      </p:pic>
      <p:sp>
        <p:nvSpPr>
          <p:cNvPr id="16" name="Rettangolo 15"/>
          <p:cNvSpPr/>
          <p:nvPr/>
        </p:nvSpPr>
        <p:spPr>
          <a:xfrm>
            <a:off x="1331640" y="980728"/>
            <a:ext cx="5184576" cy="369332"/>
          </a:xfrm>
          <a:prstGeom prst="rect">
            <a:avLst/>
          </a:prstGeom>
        </p:spPr>
        <p:txBody>
          <a:bodyPr wrap="square">
            <a:spAutoFit/>
          </a:bodyPr>
          <a:lstStyle/>
          <a:p>
            <a:r>
              <a:rPr lang="it-IT" b="1" dirty="0"/>
              <a:t>            SCHEMA </a:t>
            </a:r>
            <a:r>
              <a:rPr lang="it-IT" b="1" dirty="0" err="1"/>
              <a:t>DI</a:t>
            </a:r>
            <a:r>
              <a:rPr lang="it-IT" b="1" dirty="0"/>
              <a:t> COLLEGAMENTO:</a:t>
            </a:r>
            <a:endParaRPr lang="it-IT" dirty="0"/>
          </a:p>
        </p:txBody>
      </p:sp>
      <p:cxnSp>
        <p:nvCxnSpPr>
          <p:cNvPr id="17" name="Connettore 2 16"/>
          <p:cNvCxnSpPr/>
          <p:nvPr/>
        </p:nvCxnSpPr>
        <p:spPr>
          <a:xfrm flipH="1">
            <a:off x="4427984" y="4437112"/>
            <a:ext cx="266429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flipH="1" flipV="1">
            <a:off x="3563888" y="1628800"/>
            <a:ext cx="2520280"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flipH="1" flipV="1">
            <a:off x="3491880" y="2852936"/>
            <a:ext cx="3312368"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p:nvPr/>
        </p:nvCxnSpPr>
        <p:spPr>
          <a:xfrm flipH="1">
            <a:off x="3203848" y="2348880"/>
            <a:ext cx="2808312"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CasellaDiTesto 26"/>
          <p:cNvSpPr txBox="1"/>
          <p:nvPr/>
        </p:nvSpPr>
        <p:spPr>
          <a:xfrm>
            <a:off x="6228184" y="1556792"/>
            <a:ext cx="1296144" cy="369332"/>
          </a:xfrm>
          <a:prstGeom prst="rect">
            <a:avLst/>
          </a:prstGeom>
          <a:noFill/>
        </p:spPr>
        <p:txBody>
          <a:bodyPr wrap="square" rtlCol="0">
            <a:spAutoFit/>
          </a:bodyPr>
          <a:lstStyle/>
          <a:p>
            <a:r>
              <a:rPr lang="it-IT" dirty="0"/>
              <a:t>Diodo led</a:t>
            </a:r>
          </a:p>
        </p:txBody>
      </p:sp>
      <p:sp>
        <p:nvSpPr>
          <p:cNvPr id="29" name="CasellaDiTesto 28"/>
          <p:cNvSpPr txBox="1"/>
          <p:nvPr/>
        </p:nvSpPr>
        <p:spPr>
          <a:xfrm>
            <a:off x="6804248" y="4149080"/>
            <a:ext cx="1296144" cy="646331"/>
          </a:xfrm>
          <a:prstGeom prst="rect">
            <a:avLst/>
          </a:prstGeom>
          <a:noFill/>
        </p:spPr>
        <p:txBody>
          <a:bodyPr wrap="square" rtlCol="0">
            <a:spAutoFit/>
          </a:bodyPr>
          <a:lstStyle/>
          <a:p>
            <a:r>
              <a:rPr lang="it-IT" dirty="0"/>
              <a:t>Scheda Arduino </a:t>
            </a:r>
          </a:p>
        </p:txBody>
      </p:sp>
      <p:sp>
        <p:nvSpPr>
          <p:cNvPr id="31" name="CasellaDiTesto 30"/>
          <p:cNvSpPr txBox="1"/>
          <p:nvPr/>
        </p:nvSpPr>
        <p:spPr>
          <a:xfrm>
            <a:off x="6012160" y="2204864"/>
            <a:ext cx="1512168" cy="369332"/>
          </a:xfrm>
          <a:prstGeom prst="rect">
            <a:avLst/>
          </a:prstGeom>
          <a:noFill/>
        </p:spPr>
        <p:txBody>
          <a:bodyPr wrap="square" rtlCol="0">
            <a:spAutoFit/>
          </a:bodyPr>
          <a:lstStyle/>
          <a:p>
            <a:r>
              <a:rPr lang="it-IT" dirty="0" err="1"/>
              <a:t>Bread</a:t>
            </a:r>
            <a:r>
              <a:rPr lang="it-IT" dirty="0"/>
              <a:t> </a:t>
            </a:r>
            <a:r>
              <a:rPr lang="it-IT" dirty="0" err="1"/>
              <a:t>board</a:t>
            </a:r>
            <a:endParaRPr lang="it-IT" dirty="0"/>
          </a:p>
        </p:txBody>
      </p:sp>
      <p:sp>
        <p:nvSpPr>
          <p:cNvPr id="32" name="CasellaDiTesto 31"/>
          <p:cNvSpPr txBox="1"/>
          <p:nvPr/>
        </p:nvSpPr>
        <p:spPr>
          <a:xfrm>
            <a:off x="6516216" y="2996952"/>
            <a:ext cx="2088232" cy="646331"/>
          </a:xfrm>
          <a:prstGeom prst="rect">
            <a:avLst/>
          </a:prstGeom>
          <a:noFill/>
        </p:spPr>
        <p:txBody>
          <a:bodyPr wrap="square" rtlCol="0">
            <a:spAutoFit/>
          </a:bodyPr>
          <a:lstStyle/>
          <a:p>
            <a:r>
              <a:rPr lang="it-IT" dirty="0"/>
              <a:t>resistore da 330 Ohm</a:t>
            </a:r>
          </a:p>
        </p:txBody>
      </p:sp>
      <p:cxnSp>
        <p:nvCxnSpPr>
          <p:cNvPr id="33" name="Connettore 2 32"/>
          <p:cNvCxnSpPr/>
          <p:nvPr/>
        </p:nvCxnSpPr>
        <p:spPr>
          <a:xfrm flipV="1">
            <a:off x="467544" y="4437112"/>
            <a:ext cx="1584176"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CasellaDiTesto 37"/>
          <p:cNvSpPr txBox="1"/>
          <p:nvPr/>
        </p:nvSpPr>
        <p:spPr>
          <a:xfrm>
            <a:off x="0" y="4365104"/>
            <a:ext cx="1440160" cy="369332"/>
          </a:xfrm>
          <a:prstGeom prst="rect">
            <a:avLst/>
          </a:prstGeom>
          <a:noFill/>
        </p:spPr>
        <p:txBody>
          <a:bodyPr wrap="square" rtlCol="0">
            <a:spAutoFit/>
          </a:bodyPr>
          <a:lstStyle/>
          <a:p>
            <a:r>
              <a:rPr lang="it-IT" dirty="0"/>
              <a:t>Ingresso usb</a:t>
            </a:r>
          </a:p>
        </p:txBody>
      </p:sp>
      <p:cxnSp>
        <p:nvCxnSpPr>
          <p:cNvPr id="39" name="Connettore 2 38"/>
          <p:cNvCxnSpPr/>
          <p:nvPr/>
        </p:nvCxnSpPr>
        <p:spPr>
          <a:xfrm flipV="1">
            <a:off x="539552" y="5517232"/>
            <a:ext cx="1512168"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CasellaDiTesto 40"/>
          <p:cNvSpPr txBox="1"/>
          <p:nvPr/>
        </p:nvSpPr>
        <p:spPr>
          <a:xfrm>
            <a:off x="251520" y="5661248"/>
            <a:ext cx="1799984" cy="369332"/>
          </a:xfrm>
          <a:prstGeom prst="rect">
            <a:avLst/>
          </a:prstGeom>
          <a:noFill/>
        </p:spPr>
        <p:txBody>
          <a:bodyPr wrap="square" rtlCol="0">
            <a:spAutoFit/>
          </a:bodyPr>
          <a:lstStyle/>
          <a:p>
            <a:r>
              <a:rPr lang="it-IT" dirty="0"/>
              <a:t>Alimentazione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646331"/>
          </a:xfrm>
          <a:prstGeom prst="rect">
            <a:avLst/>
          </a:prstGeom>
        </p:spPr>
        <p:txBody>
          <a:bodyPr wrap="square">
            <a:spAutoFit/>
          </a:bodyPr>
          <a:lstStyle/>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188640"/>
            <a:ext cx="7848872" cy="584775"/>
          </a:xfrm>
          <a:prstGeom prst="rect">
            <a:avLst/>
          </a:prstGeom>
        </p:spPr>
        <p:txBody>
          <a:bodyPr wrap="square">
            <a:spAutoFit/>
          </a:bodyPr>
          <a:lstStyle/>
          <a:p>
            <a:r>
              <a:rPr lang="it-IT" sz="3200" dirty="0">
                <a:solidFill>
                  <a:srgbClr val="FFC000"/>
                </a:solidFill>
              </a:rPr>
              <a:t>          Come si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2" name="Rettangolo 11"/>
          <p:cNvSpPr/>
          <p:nvPr/>
        </p:nvSpPr>
        <p:spPr>
          <a:xfrm>
            <a:off x="611560" y="1556792"/>
            <a:ext cx="7848872" cy="369332"/>
          </a:xfrm>
          <a:prstGeom prst="rect">
            <a:avLst/>
          </a:prstGeom>
        </p:spPr>
        <p:txBody>
          <a:bodyPr wrap="square">
            <a:spAutoFit/>
          </a:bodyPr>
          <a:lstStyle/>
          <a:p>
            <a:r>
              <a:rPr lang="it-IT" dirty="0"/>
              <a:t> </a:t>
            </a:r>
          </a:p>
        </p:txBody>
      </p:sp>
      <p:sp>
        <p:nvSpPr>
          <p:cNvPr id="16" name="Rettangolo 15"/>
          <p:cNvSpPr/>
          <p:nvPr/>
        </p:nvSpPr>
        <p:spPr>
          <a:xfrm>
            <a:off x="1331640" y="692696"/>
            <a:ext cx="5184576" cy="400110"/>
          </a:xfrm>
          <a:prstGeom prst="rect">
            <a:avLst/>
          </a:prstGeom>
        </p:spPr>
        <p:txBody>
          <a:bodyPr wrap="square">
            <a:spAutoFit/>
          </a:bodyPr>
          <a:lstStyle/>
          <a:p>
            <a:r>
              <a:rPr lang="it-IT" sz="2000" b="1" dirty="0"/>
              <a:t>            Ora spiegammo il codice riga per riga</a:t>
            </a:r>
            <a:endParaRPr lang="it-IT" sz="2000" dirty="0"/>
          </a:p>
        </p:txBody>
      </p:sp>
      <p:sp>
        <p:nvSpPr>
          <p:cNvPr id="17" name="Rettangolo 16"/>
          <p:cNvSpPr/>
          <p:nvPr/>
        </p:nvSpPr>
        <p:spPr>
          <a:xfrm>
            <a:off x="179512" y="1124744"/>
            <a:ext cx="7704856" cy="923330"/>
          </a:xfrm>
          <a:prstGeom prst="rect">
            <a:avLst/>
          </a:prstGeom>
        </p:spPr>
        <p:txBody>
          <a:bodyPr wrap="square">
            <a:spAutoFit/>
          </a:bodyPr>
          <a:lstStyle/>
          <a:p>
            <a:r>
              <a:rPr lang="it-IT" dirty="0"/>
              <a:t>Dinnanzi tutto ci imbattiamo nella dicitura </a:t>
            </a:r>
            <a:r>
              <a:rPr lang="it-IT" u="sng" dirty="0">
                <a:solidFill>
                  <a:srgbClr val="FFC000"/>
                </a:solidFill>
              </a:rPr>
              <a:t>“</a:t>
            </a:r>
            <a:r>
              <a:rPr lang="it-IT" u="sng" dirty="0" err="1">
                <a:solidFill>
                  <a:srgbClr val="FFC000"/>
                </a:solidFill>
              </a:rPr>
              <a:t>#define</a:t>
            </a:r>
            <a:r>
              <a:rPr lang="it-IT" u="sng" dirty="0">
                <a:solidFill>
                  <a:srgbClr val="FFC000"/>
                </a:solidFill>
              </a:rPr>
              <a:t>” </a:t>
            </a:r>
            <a:r>
              <a:rPr lang="it-IT" dirty="0"/>
              <a:t>alla seconda riga di sketch; utilizziamo questa funzione ogni qual volta dovremo indicare dei dati fissi, ovvero che non subiscono variazioni durante l’esecuzione del programma;</a:t>
            </a:r>
          </a:p>
        </p:txBody>
      </p:sp>
      <p:pic>
        <p:nvPicPr>
          <p:cNvPr id="37890" name="Picture 2" descr="https://www.tecnogalaxy.it/blog/wp-content/uploads/2018/08/ard1.png"/>
          <p:cNvPicPr>
            <a:picLocks noChangeAspect="1" noChangeArrowheads="1"/>
          </p:cNvPicPr>
          <p:nvPr/>
        </p:nvPicPr>
        <p:blipFill>
          <a:blip r:embed="rId2" cstate="print"/>
          <a:srcRect/>
          <a:stretch>
            <a:fillRect/>
          </a:stretch>
        </p:blipFill>
        <p:spPr bwMode="auto">
          <a:xfrm>
            <a:off x="2843808" y="2132856"/>
            <a:ext cx="6300192" cy="4725145"/>
          </a:xfrm>
          <a:prstGeom prst="rect">
            <a:avLst/>
          </a:prstGeom>
          <a:noFill/>
        </p:spPr>
      </p:pic>
      <p:sp>
        <p:nvSpPr>
          <p:cNvPr id="19" name="Rettangolo 18"/>
          <p:cNvSpPr/>
          <p:nvPr/>
        </p:nvSpPr>
        <p:spPr>
          <a:xfrm>
            <a:off x="179512" y="3573016"/>
            <a:ext cx="2736304" cy="2308324"/>
          </a:xfrm>
          <a:prstGeom prst="rect">
            <a:avLst/>
          </a:prstGeom>
        </p:spPr>
        <p:txBody>
          <a:bodyPr wrap="square">
            <a:spAutoFit/>
          </a:bodyPr>
          <a:lstStyle/>
          <a:p>
            <a:r>
              <a:rPr lang="it-IT" dirty="0"/>
              <a:t>nel nostro caso, quindi, con </a:t>
            </a:r>
            <a:r>
              <a:rPr lang="it-IT" dirty="0">
                <a:solidFill>
                  <a:srgbClr val="FFC000"/>
                </a:solidFill>
              </a:rPr>
              <a:t>“</a:t>
            </a:r>
            <a:r>
              <a:rPr lang="it-IT" dirty="0" err="1">
                <a:solidFill>
                  <a:srgbClr val="FFC000"/>
                </a:solidFill>
              </a:rPr>
              <a:t>#define</a:t>
            </a:r>
            <a:r>
              <a:rPr lang="it-IT" dirty="0">
                <a:solidFill>
                  <a:srgbClr val="FFC000"/>
                </a:solidFill>
              </a:rPr>
              <a:t>” </a:t>
            </a:r>
            <a:r>
              <a:rPr lang="it-IT" dirty="0"/>
              <a:t>abbiamo creato un etichetta nominata “LED” che, precedentemente alla compilazione del programma, verrà sostituita con il numero 13.</a:t>
            </a:r>
          </a:p>
        </p:txBody>
      </p:sp>
      <p:pic>
        <p:nvPicPr>
          <p:cNvPr id="20" name="Picture 2" descr="https://www.tecnogalaxy.it/blog/wp-content/uploads/2018/08/ard1.png"/>
          <p:cNvPicPr>
            <a:picLocks noChangeAspect="1" noChangeArrowheads="1"/>
          </p:cNvPicPr>
          <p:nvPr/>
        </p:nvPicPr>
        <p:blipFill>
          <a:blip r:embed="rId2" cstate="print"/>
          <a:srcRect/>
          <a:stretch>
            <a:fillRect/>
          </a:stretch>
        </p:blipFill>
        <p:spPr bwMode="auto">
          <a:xfrm>
            <a:off x="2843808" y="2132855"/>
            <a:ext cx="6300192" cy="4725145"/>
          </a:xfrm>
          <a:prstGeom prst="rect">
            <a:avLst/>
          </a:prstGeom>
          <a:noFill/>
        </p:spPr>
      </p:pic>
      <p:cxnSp>
        <p:nvCxnSpPr>
          <p:cNvPr id="21" name="Connettore 2 20"/>
          <p:cNvCxnSpPr/>
          <p:nvPr/>
        </p:nvCxnSpPr>
        <p:spPr>
          <a:xfrm flipH="1" flipV="1">
            <a:off x="4932040" y="2996952"/>
            <a:ext cx="2592288"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0" name="Rettangolo 9"/>
          <p:cNvSpPr/>
          <p:nvPr/>
        </p:nvSpPr>
        <p:spPr>
          <a:xfrm>
            <a:off x="0" y="836712"/>
            <a:ext cx="8964488" cy="923330"/>
          </a:xfrm>
          <a:prstGeom prst="rect">
            <a:avLst/>
          </a:prstGeom>
        </p:spPr>
        <p:txBody>
          <a:bodyPr wrap="square">
            <a:spAutoFit/>
          </a:bodyPr>
          <a:lstStyle/>
          <a:p>
            <a:r>
              <a:rPr lang="it-IT" dirty="0"/>
              <a:t>Alla riga successiva, più precisamente alla riga 3, troviamo invece il </a:t>
            </a:r>
            <a:r>
              <a:rPr lang="it-IT" dirty="0">
                <a:solidFill>
                  <a:srgbClr val="FFC000"/>
                </a:solidFill>
              </a:rPr>
              <a:t>“</a:t>
            </a:r>
            <a:r>
              <a:rPr lang="it-IT" dirty="0" err="1">
                <a:solidFill>
                  <a:srgbClr val="FFC000"/>
                </a:solidFill>
              </a:rPr>
              <a:t>void</a:t>
            </a:r>
            <a:r>
              <a:rPr lang="it-IT" dirty="0">
                <a:solidFill>
                  <a:srgbClr val="FFC000"/>
                </a:solidFill>
              </a:rPr>
              <a:t> </a:t>
            </a:r>
            <a:r>
              <a:rPr lang="it-IT" dirty="0" err="1">
                <a:solidFill>
                  <a:srgbClr val="FFC000"/>
                </a:solidFill>
              </a:rPr>
              <a:t>setup</a:t>
            </a:r>
            <a:r>
              <a:rPr lang="it-IT" dirty="0">
                <a:solidFill>
                  <a:srgbClr val="FFC000"/>
                </a:solidFill>
              </a:rPr>
              <a:t>()”; </a:t>
            </a:r>
            <a:r>
              <a:rPr lang="it-IT" dirty="0"/>
              <a:t>con quest’ultimo forniamo alla scheda Arduino tutte le istruzioni fondamentali per l’esecuzione del programma</a:t>
            </a:r>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5" name="Rettangolo 14"/>
          <p:cNvSpPr/>
          <p:nvPr/>
        </p:nvSpPr>
        <p:spPr>
          <a:xfrm>
            <a:off x="467544" y="0"/>
            <a:ext cx="7848872" cy="584775"/>
          </a:xfrm>
          <a:prstGeom prst="rect">
            <a:avLst/>
          </a:prstGeom>
        </p:spPr>
        <p:txBody>
          <a:bodyPr wrap="square">
            <a:spAutoFit/>
          </a:bodyPr>
          <a:lstStyle/>
          <a:p>
            <a:r>
              <a:rPr lang="it-IT" sz="3200" dirty="0">
                <a:solidFill>
                  <a:srgbClr val="FFC000"/>
                </a:solidFill>
              </a:rPr>
              <a:t>          Come si programma Arduino</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3131840" y="1412776"/>
            <a:ext cx="6012160" cy="5301208"/>
          </a:xfrm>
          <a:prstGeom prst="rect">
            <a:avLst/>
          </a:prstGeom>
          <a:noFill/>
        </p:spPr>
      </p:pic>
      <p:sp>
        <p:nvSpPr>
          <p:cNvPr id="12" name="Rettangolo 11"/>
          <p:cNvSpPr/>
          <p:nvPr/>
        </p:nvSpPr>
        <p:spPr>
          <a:xfrm>
            <a:off x="0" y="3212976"/>
            <a:ext cx="3131840" cy="2308324"/>
          </a:xfrm>
          <a:prstGeom prst="rect">
            <a:avLst/>
          </a:prstGeom>
        </p:spPr>
        <p:txBody>
          <a:bodyPr wrap="square">
            <a:spAutoFit/>
          </a:bodyPr>
          <a:lstStyle/>
          <a:p>
            <a:r>
              <a:rPr lang="it-IT" dirty="0"/>
              <a:t>come l’individuazione degli input e degli output; a differenza del “</a:t>
            </a:r>
            <a:r>
              <a:rPr lang="it-IT" dirty="0" err="1">
                <a:solidFill>
                  <a:srgbClr val="00B050"/>
                </a:solidFill>
              </a:rPr>
              <a:t>void</a:t>
            </a:r>
            <a:r>
              <a:rPr lang="it-IT" dirty="0">
                <a:solidFill>
                  <a:srgbClr val="00B050"/>
                </a:solidFill>
              </a:rPr>
              <a:t> </a:t>
            </a:r>
            <a:r>
              <a:rPr lang="it-IT" dirty="0" err="1">
                <a:solidFill>
                  <a:srgbClr val="00B050"/>
                </a:solidFill>
              </a:rPr>
              <a:t>loop</a:t>
            </a:r>
            <a:r>
              <a:rPr lang="it-IT" dirty="0">
                <a:solidFill>
                  <a:srgbClr val="00B050"/>
                </a:solidFill>
              </a:rPr>
              <a:t>()”, </a:t>
            </a:r>
            <a:r>
              <a:rPr lang="it-IT" dirty="0"/>
              <a:t>che andremo ad analizzare tra poco, il “</a:t>
            </a:r>
            <a:r>
              <a:rPr lang="it-IT" dirty="0" err="1"/>
              <a:t>void</a:t>
            </a:r>
            <a:r>
              <a:rPr lang="it-IT" dirty="0"/>
              <a:t> </a:t>
            </a:r>
            <a:r>
              <a:rPr lang="it-IT" dirty="0" err="1"/>
              <a:t>setup</a:t>
            </a:r>
            <a:r>
              <a:rPr lang="it-IT" dirty="0"/>
              <a:t>()” esegue i comandi una sola volta, quando viene fornita alimentazione alla scheda.</a:t>
            </a:r>
          </a:p>
        </p:txBody>
      </p:sp>
      <p:cxnSp>
        <p:nvCxnSpPr>
          <p:cNvPr id="14" name="Connettore 2 13"/>
          <p:cNvCxnSpPr/>
          <p:nvPr/>
        </p:nvCxnSpPr>
        <p:spPr>
          <a:xfrm flipH="1">
            <a:off x="3707904" y="2276872"/>
            <a:ext cx="244827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flipH="1" flipV="1">
            <a:off x="3635896" y="2924944"/>
            <a:ext cx="2808312"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2699792" y="908720"/>
            <a:ext cx="6444208" cy="5949280"/>
          </a:xfrm>
          <a:prstGeom prst="rect">
            <a:avLst/>
          </a:prstGeom>
          <a:noFill/>
        </p:spPr>
      </p:pic>
      <p:sp>
        <p:nvSpPr>
          <p:cNvPr id="14" name="Rettangolo 13"/>
          <p:cNvSpPr/>
          <p:nvPr/>
        </p:nvSpPr>
        <p:spPr>
          <a:xfrm>
            <a:off x="467544" y="188640"/>
            <a:ext cx="7344816" cy="646331"/>
          </a:xfrm>
          <a:prstGeom prst="rect">
            <a:avLst/>
          </a:prstGeom>
        </p:spPr>
        <p:txBody>
          <a:bodyPr wrap="square">
            <a:spAutoFit/>
          </a:bodyPr>
          <a:lstStyle/>
          <a:p>
            <a:r>
              <a:rPr lang="it-IT" dirty="0"/>
              <a:t>Proprio nel “</a:t>
            </a:r>
            <a:r>
              <a:rPr lang="it-IT" dirty="0" err="1"/>
              <a:t>void</a:t>
            </a:r>
            <a:r>
              <a:rPr lang="it-IT" dirty="0"/>
              <a:t> </a:t>
            </a:r>
            <a:r>
              <a:rPr lang="it-IT" dirty="0" err="1"/>
              <a:t>setup</a:t>
            </a:r>
            <a:r>
              <a:rPr lang="it-IT" dirty="0"/>
              <a:t>()” viene contenuta un altro tipo d’istruzione, il “</a:t>
            </a:r>
            <a:r>
              <a:rPr lang="it-IT" dirty="0" err="1"/>
              <a:t>pinMode</a:t>
            </a:r>
            <a:r>
              <a:rPr lang="it-IT" dirty="0"/>
              <a:t>”; nel nostro sketch possiamo individuarlo alla riga 5.</a:t>
            </a:r>
          </a:p>
        </p:txBody>
      </p:sp>
      <p:sp>
        <p:nvSpPr>
          <p:cNvPr id="16" name="Rettangolo 15"/>
          <p:cNvSpPr/>
          <p:nvPr/>
        </p:nvSpPr>
        <p:spPr>
          <a:xfrm>
            <a:off x="179512" y="2636912"/>
            <a:ext cx="2520280" cy="2031325"/>
          </a:xfrm>
          <a:prstGeom prst="rect">
            <a:avLst/>
          </a:prstGeom>
        </p:spPr>
        <p:txBody>
          <a:bodyPr wrap="square">
            <a:spAutoFit/>
          </a:bodyPr>
          <a:lstStyle/>
          <a:p>
            <a:r>
              <a:rPr lang="it-IT" dirty="0"/>
              <a:t>Questo comando è utile appunto per indicare al programma se intendiamo utilizzare un determinato pin come input o come output; nel nostro caso,</a:t>
            </a:r>
          </a:p>
        </p:txBody>
      </p:sp>
      <p:cxnSp>
        <p:nvCxnSpPr>
          <p:cNvPr id="17" name="Connettore 2 16"/>
          <p:cNvCxnSpPr/>
          <p:nvPr/>
        </p:nvCxnSpPr>
        <p:spPr>
          <a:xfrm flipH="1">
            <a:off x="3347864" y="2132856"/>
            <a:ext cx="266429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flipH="1">
            <a:off x="4860032" y="2276872"/>
            <a:ext cx="1296144"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0"/>
            <a:ext cx="7772400" cy="720081"/>
          </a:xfrm>
        </p:spPr>
        <p:txBody>
          <a:bodyPr>
            <a:normAutofit fontScale="90000"/>
          </a:bodyPr>
          <a:lstStyle/>
          <a:p>
            <a:br>
              <a:rPr lang="it-IT" b="1" dirty="0"/>
            </a:br>
            <a:r>
              <a:rPr lang="it-IT" dirty="0"/>
              <a:t> </a:t>
            </a:r>
            <a:r>
              <a:rPr lang="it-IT" sz="2200" dirty="0"/>
              <a:t>Abbiamo specificato al programma che vogliamo utilizzare il </a:t>
            </a:r>
            <a:r>
              <a:rPr lang="it-IT" sz="2200" dirty="0" err="1"/>
              <a:t>digital</a:t>
            </a:r>
            <a:r>
              <a:rPr lang="it-IT" sz="2200" dirty="0"/>
              <a:t> pin 13 come output (lì dove andremo a collegare il nostro diodo LED). </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15616" y="260648"/>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2627784" y="764704"/>
            <a:ext cx="6516216" cy="5949280"/>
          </a:xfrm>
          <a:prstGeom prst="rect">
            <a:avLst/>
          </a:prstGeom>
          <a:noFill/>
        </p:spPr>
      </p:pic>
      <p:sp>
        <p:nvSpPr>
          <p:cNvPr id="10" name="Rettangolo 9"/>
          <p:cNvSpPr/>
          <p:nvPr/>
        </p:nvSpPr>
        <p:spPr>
          <a:xfrm>
            <a:off x="0" y="908720"/>
            <a:ext cx="2699792" cy="1754326"/>
          </a:xfrm>
          <a:prstGeom prst="rect">
            <a:avLst/>
          </a:prstGeom>
        </p:spPr>
        <p:txBody>
          <a:bodyPr wrap="square">
            <a:spAutoFit/>
          </a:bodyPr>
          <a:lstStyle/>
          <a:p>
            <a:r>
              <a:rPr lang="it-IT" dirty="0"/>
              <a:t>Eccoci quindi alla riga 7 dello sketch dove troviamo il “</a:t>
            </a:r>
            <a:r>
              <a:rPr lang="it-IT" dirty="0" err="1"/>
              <a:t>void</a:t>
            </a:r>
            <a:r>
              <a:rPr lang="it-IT" dirty="0"/>
              <a:t> </a:t>
            </a:r>
            <a:r>
              <a:rPr lang="it-IT" dirty="0" err="1"/>
              <a:t>loop</a:t>
            </a:r>
            <a:r>
              <a:rPr lang="it-IT" dirty="0"/>
              <a:t>()”; ad esso seguono quindi tutte le info utili all’esecuzione del programma</a:t>
            </a:r>
          </a:p>
        </p:txBody>
      </p:sp>
      <p:sp>
        <p:nvSpPr>
          <p:cNvPr id="12" name="Rettangolo 11"/>
          <p:cNvSpPr/>
          <p:nvPr/>
        </p:nvSpPr>
        <p:spPr>
          <a:xfrm>
            <a:off x="0" y="3717032"/>
            <a:ext cx="2699792" cy="2585323"/>
          </a:xfrm>
          <a:prstGeom prst="rect">
            <a:avLst/>
          </a:prstGeom>
        </p:spPr>
        <p:txBody>
          <a:bodyPr wrap="square">
            <a:spAutoFit/>
          </a:bodyPr>
          <a:lstStyle/>
          <a:p>
            <a:r>
              <a:rPr lang="it-IT" dirty="0"/>
              <a:t> questi codici vengono quindi ripetuti in ordine e, quando la programmazione termina, vengono ripetuti da capo. Questo ciclo andrà avanti </a:t>
            </a:r>
            <a:r>
              <a:rPr lang="it-IT" dirty="0" err="1"/>
              <a:t>finchè</a:t>
            </a:r>
            <a:r>
              <a:rPr lang="it-IT" dirty="0"/>
              <a:t> le scheda Arduino sarà collegata ad una fonte di alimentazione.</a:t>
            </a:r>
          </a:p>
        </p:txBody>
      </p:sp>
      <p:cxnSp>
        <p:nvCxnSpPr>
          <p:cNvPr id="17" name="Connettore 2 16"/>
          <p:cNvCxnSpPr/>
          <p:nvPr/>
        </p:nvCxnSpPr>
        <p:spPr>
          <a:xfrm flipH="1">
            <a:off x="3275856" y="2420888"/>
            <a:ext cx="2736304"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188640"/>
            <a:ext cx="7772400" cy="720081"/>
          </a:xfrm>
        </p:spPr>
        <p:txBody>
          <a:bodyPr>
            <a:normAutofit fontScale="90000"/>
          </a:bodyPr>
          <a:lstStyle/>
          <a:p>
            <a:br>
              <a:rPr lang="it-IT" b="1" dirty="0"/>
            </a:br>
            <a:r>
              <a:rPr lang="it-IT" sz="2200" dirty="0"/>
              <a:t>Subito dopo quindi, sia alla riga 9 che alla riga 11, troviamo l’istruzione “</a:t>
            </a:r>
            <a:r>
              <a:rPr lang="it-IT" sz="2200" dirty="0" err="1"/>
              <a:t>digitalWrite</a:t>
            </a:r>
            <a:r>
              <a:rPr lang="it-IT" sz="2200" dirty="0"/>
              <a:t>”; essa, nel nostri caso, serve ad indicare quale stato vogliamo far assumere all’output; quando esso sarà HIGH </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2627784" y="1196752"/>
            <a:ext cx="6516216" cy="5661248"/>
          </a:xfrm>
          <a:prstGeom prst="rect">
            <a:avLst/>
          </a:prstGeom>
          <a:noFill/>
        </p:spPr>
      </p:pic>
      <p:sp>
        <p:nvSpPr>
          <p:cNvPr id="14" name="Rettangolo 13"/>
          <p:cNvSpPr/>
          <p:nvPr/>
        </p:nvSpPr>
        <p:spPr>
          <a:xfrm>
            <a:off x="0" y="1268760"/>
            <a:ext cx="2627784" cy="2031325"/>
          </a:xfrm>
          <a:prstGeom prst="rect">
            <a:avLst/>
          </a:prstGeom>
        </p:spPr>
        <p:txBody>
          <a:bodyPr wrap="square">
            <a:spAutoFit/>
          </a:bodyPr>
          <a:lstStyle/>
          <a:p>
            <a:r>
              <a:rPr lang="it-IT" dirty="0"/>
              <a:t>sull’uscita verrà fornita una tensione di 5V, mentre quando sarà LOW, la tensione in uscita sarà pari a 0V. Un comando successivo a queste due istruzioni è il </a:t>
            </a:r>
            <a:r>
              <a:rPr lang="it-IT" dirty="0" err="1"/>
              <a:t>delay</a:t>
            </a:r>
            <a:r>
              <a:rPr lang="it-IT" dirty="0"/>
              <a:t>,</a:t>
            </a:r>
          </a:p>
        </p:txBody>
      </p:sp>
      <p:sp>
        <p:nvSpPr>
          <p:cNvPr id="15" name="Rettangolo 14"/>
          <p:cNvSpPr/>
          <p:nvPr/>
        </p:nvSpPr>
        <p:spPr>
          <a:xfrm>
            <a:off x="0" y="3284984"/>
            <a:ext cx="2627784" cy="2862322"/>
          </a:xfrm>
          <a:prstGeom prst="rect">
            <a:avLst/>
          </a:prstGeom>
        </p:spPr>
        <p:txBody>
          <a:bodyPr wrap="square">
            <a:spAutoFit/>
          </a:bodyPr>
          <a:lstStyle/>
          <a:p>
            <a:r>
              <a:rPr lang="it-IT" dirty="0" err="1"/>
              <a:t>Delay</a:t>
            </a:r>
            <a:r>
              <a:rPr lang="it-IT" dirty="0"/>
              <a:t> che noi abbiamo impostato a 1500 (corrispondente a 1,5 secondi); questo parametro può essere modificato a nostro piacimento e servirà ad intervallare l’accensione del diodo LED dallo spegnimento e viceversa.</a:t>
            </a:r>
          </a:p>
        </p:txBody>
      </p:sp>
      <p:cxnSp>
        <p:nvCxnSpPr>
          <p:cNvPr id="16" name="Connettore 2 15"/>
          <p:cNvCxnSpPr/>
          <p:nvPr/>
        </p:nvCxnSpPr>
        <p:spPr>
          <a:xfrm flipH="1">
            <a:off x="4211960" y="2204864"/>
            <a:ext cx="2160240" cy="7920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flipH="1">
            <a:off x="4067944" y="3356992"/>
            <a:ext cx="252028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188640"/>
            <a:ext cx="7772400" cy="720081"/>
          </a:xfrm>
        </p:spPr>
        <p:txBody>
          <a:bodyPr>
            <a:normAutofit fontScale="90000"/>
          </a:bodyPr>
          <a:lstStyle/>
          <a:p>
            <a:br>
              <a:rPr lang="it-IT" b="1" dirty="0"/>
            </a:br>
            <a:r>
              <a:rPr lang="it-IT" sz="2200" dirty="0"/>
              <a:t>Subito dopo quindi, sia alla riga 9 che alla riga 11, troviamo l’istruzione “</a:t>
            </a:r>
            <a:r>
              <a:rPr lang="it-IT" sz="2200" dirty="0" err="1"/>
              <a:t>digitalWrite</a:t>
            </a:r>
            <a:r>
              <a:rPr lang="it-IT" sz="2200" dirty="0"/>
              <a:t>”; essa, nel nostri caso, serve ad indicare quale stato vogliamo far assumere all’output; quando esso sarà HIGH </a:t>
            </a: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pic>
        <p:nvPicPr>
          <p:cNvPr id="35842" name="Picture 2" descr="https://www.tecnogalaxy.it/blog/wp-content/uploads/2018/08/ard1.png"/>
          <p:cNvPicPr>
            <a:picLocks noChangeAspect="1" noChangeArrowheads="1"/>
          </p:cNvPicPr>
          <p:nvPr/>
        </p:nvPicPr>
        <p:blipFill>
          <a:blip r:embed="rId2" cstate="print"/>
          <a:srcRect/>
          <a:stretch>
            <a:fillRect/>
          </a:stretch>
        </p:blipFill>
        <p:spPr bwMode="auto">
          <a:xfrm>
            <a:off x="2627784" y="1196752"/>
            <a:ext cx="6516216" cy="5661248"/>
          </a:xfrm>
          <a:prstGeom prst="rect">
            <a:avLst/>
          </a:prstGeom>
          <a:noFill/>
        </p:spPr>
      </p:pic>
      <p:sp>
        <p:nvSpPr>
          <p:cNvPr id="14" name="Rettangolo 13"/>
          <p:cNvSpPr/>
          <p:nvPr/>
        </p:nvSpPr>
        <p:spPr>
          <a:xfrm>
            <a:off x="0" y="1268760"/>
            <a:ext cx="2627784" cy="2031325"/>
          </a:xfrm>
          <a:prstGeom prst="rect">
            <a:avLst/>
          </a:prstGeom>
        </p:spPr>
        <p:txBody>
          <a:bodyPr wrap="square">
            <a:spAutoFit/>
          </a:bodyPr>
          <a:lstStyle/>
          <a:p>
            <a:r>
              <a:rPr lang="it-IT" dirty="0"/>
              <a:t>sull’uscita verrà fornita una tensione di 5V, mentre quando sarà LOW, la tensione in uscita sarà pari a 0V. Un comando successivo a queste due istruzioni è il </a:t>
            </a:r>
            <a:r>
              <a:rPr lang="it-IT" dirty="0" err="1"/>
              <a:t>delay</a:t>
            </a:r>
            <a:r>
              <a:rPr lang="it-IT" dirty="0"/>
              <a:t>,</a:t>
            </a:r>
          </a:p>
        </p:txBody>
      </p:sp>
      <p:sp>
        <p:nvSpPr>
          <p:cNvPr id="15" name="Rettangolo 14"/>
          <p:cNvSpPr/>
          <p:nvPr/>
        </p:nvSpPr>
        <p:spPr>
          <a:xfrm>
            <a:off x="0" y="3573016"/>
            <a:ext cx="2627784" cy="2862322"/>
          </a:xfrm>
          <a:prstGeom prst="rect">
            <a:avLst/>
          </a:prstGeom>
        </p:spPr>
        <p:txBody>
          <a:bodyPr wrap="square">
            <a:spAutoFit/>
          </a:bodyPr>
          <a:lstStyle/>
          <a:p>
            <a:r>
              <a:rPr lang="it-IT" dirty="0" err="1"/>
              <a:t>Delay</a:t>
            </a:r>
            <a:r>
              <a:rPr lang="it-IT" dirty="0"/>
              <a:t> che noi abbiamo impostato a 1500 (corrispondente a 1,5 secondi); questo parametro può essere modificato a nostro piacimento e servirà ad intervallare l’accensione del diodo LED dallo spegnimento e viceversa.</a:t>
            </a:r>
          </a:p>
        </p:txBody>
      </p:sp>
      <p:cxnSp>
        <p:nvCxnSpPr>
          <p:cNvPr id="10" name="Connettore 2 9"/>
          <p:cNvCxnSpPr/>
          <p:nvPr/>
        </p:nvCxnSpPr>
        <p:spPr>
          <a:xfrm flipH="1">
            <a:off x="4139952" y="2348880"/>
            <a:ext cx="2160240" cy="7920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18864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2" name="Rettangolo 11"/>
          <p:cNvSpPr/>
          <p:nvPr/>
        </p:nvSpPr>
        <p:spPr>
          <a:xfrm>
            <a:off x="467544" y="476672"/>
            <a:ext cx="7704856" cy="1477328"/>
          </a:xfrm>
          <a:prstGeom prst="rect">
            <a:avLst/>
          </a:prstGeom>
        </p:spPr>
        <p:txBody>
          <a:bodyPr wrap="square">
            <a:spAutoFit/>
          </a:bodyPr>
          <a:lstStyle/>
          <a:p>
            <a:r>
              <a:rPr lang="it-IT" dirty="0"/>
              <a:t>Importante sottolineare che bisogna prestare particolare attenzione alla corretta apertura e chiusura delle parentesi graffe e all’inserimento dei punti e virgola; sono particolari che spesso sfuggono, soprattutto all’occhio dei meno esperti, ma facilmente individuabili anche grazie al compilatore che nella fase di verifica individuerà automaticamente eventuali errori.</a:t>
            </a:r>
          </a:p>
        </p:txBody>
      </p:sp>
      <p:sp>
        <p:nvSpPr>
          <p:cNvPr id="16" name="Rettangolo 15"/>
          <p:cNvSpPr/>
          <p:nvPr/>
        </p:nvSpPr>
        <p:spPr>
          <a:xfrm>
            <a:off x="251520" y="2132856"/>
            <a:ext cx="8136904" cy="646331"/>
          </a:xfrm>
          <a:prstGeom prst="rect">
            <a:avLst/>
          </a:prstGeom>
        </p:spPr>
        <p:txBody>
          <a:bodyPr wrap="square">
            <a:spAutoFit/>
          </a:bodyPr>
          <a:lstStyle/>
          <a:p>
            <a:r>
              <a:rPr lang="it-IT" dirty="0"/>
              <a:t>Se invece la programmazione sarà corretta, quando andrete a compilare, comparirà, in basso della pagina, un messaggio del genere:</a:t>
            </a:r>
          </a:p>
        </p:txBody>
      </p:sp>
      <p:pic>
        <p:nvPicPr>
          <p:cNvPr id="38920" name="Picture 8" descr="https://www.tecnogalaxy.it/blog/wp-content/uploads/2018/08/Schermata-del-2018-08-14-17-49-05-1.png"/>
          <p:cNvPicPr>
            <a:picLocks noChangeAspect="1" noChangeArrowheads="1"/>
          </p:cNvPicPr>
          <p:nvPr/>
        </p:nvPicPr>
        <p:blipFill>
          <a:blip r:embed="rId2" cstate="print"/>
          <a:srcRect/>
          <a:stretch>
            <a:fillRect/>
          </a:stretch>
        </p:blipFill>
        <p:spPr bwMode="auto">
          <a:xfrm>
            <a:off x="323528" y="3429000"/>
            <a:ext cx="8568952" cy="113347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188640"/>
            <a:ext cx="7772400" cy="720081"/>
          </a:xfrm>
        </p:spPr>
        <p:txBody>
          <a:bodyPr>
            <a:normAutofit fontScale="90000"/>
          </a:bodyPr>
          <a:lstStyle/>
          <a:p>
            <a:br>
              <a:rPr lang="it-IT" b="1" dirty="0"/>
            </a:br>
            <a:br>
              <a:rPr lang="it-IT" b="1" dirty="0"/>
            </a:br>
            <a:endParaRPr lang="it-IT" b="1" dirty="0">
              <a:solidFill>
                <a:srgbClr val="FF0000"/>
              </a:solidFill>
            </a:endParaRPr>
          </a:p>
        </p:txBody>
      </p:sp>
      <p:sp>
        <p:nvSpPr>
          <p:cNvPr id="3" name="Sottotitolo 2"/>
          <p:cNvSpPr>
            <a:spLocks noGrp="1"/>
          </p:cNvSpPr>
          <p:nvPr>
            <p:ph type="subTitle" idx="1"/>
          </p:nvPr>
        </p:nvSpPr>
        <p:spPr>
          <a:xfrm>
            <a:off x="0" y="-45719"/>
            <a:ext cx="45719" cy="45719"/>
          </a:xfrm>
        </p:spPr>
        <p:txBody>
          <a:bodyPr>
            <a:normAutofit fontScale="25000" lnSpcReduction="20000"/>
          </a:bodyPr>
          <a:lstStyle/>
          <a:p>
            <a:endParaRPr lang="it-IT" sz="4000" b="1" dirty="0">
              <a:solidFill>
                <a:srgbClr val="FFC000"/>
              </a:solidFill>
            </a:endParaRP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3" name="Rettangolo 12"/>
          <p:cNvSpPr/>
          <p:nvPr/>
        </p:nvSpPr>
        <p:spPr>
          <a:xfrm>
            <a:off x="467544" y="1556792"/>
            <a:ext cx="4464496" cy="369332"/>
          </a:xfrm>
          <a:prstGeom prst="rect">
            <a:avLst/>
          </a:prstGeom>
        </p:spPr>
        <p:txBody>
          <a:bodyPr wrap="square">
            <a:spAutoFit/>
          </a:bodyPr>
          <a:lstStyle/>
          <a:p>
            <a:r>
              <a:rPr lang="it-IT" dirty="0"/>
              <a:t> </a:t>
            </a:r>
          </a:p>
        </p:txBody>
      </p:sp>
      <p:sp>
        <p:nvSpPr>
          <p:cNvPr id="17" name="Rettangolo 16"/>
          <p:cNvSpPr/>
          <p:nvPr/>
        </p:nvSpPr>
        <p:spPr>
          <a:xfrm>
            <a:off x="827584" y="692696"/>
            <a:ext cx="7560840" cy="830997"/>
          </a:xfrm>
          <a:prstGeom prst="rect">
            <a:avLst/>
          </a:prstGeom>
        </p:spPr>
        <p:txBody>
          <a:bodyPr wrap="square">
            <a:spAutoFit/>
          </a:bodyPr>
          <a:lstStyle/>
          <a:p>
            <a:r>
              <a:rPr lang="it-IT" sz="2400" b="1" dirty="0">
                <a:solidFill>
                  <a:srgbClr val="00B050"/>
                </a:solidFill>
              </a:rPr>
              <a:t>A questo punto, quindi, possiamo procedere con l’installazione del programma nella scheda Arduino:</a:t>
            </a:r>
          </a:p>
        </p:txBody>
      </p:sp>
      <p:pic>
        <p:nvPicPr>
          <p:cNvPr id="44034" name="Picture 2" descr="https://www.tecnogalaxy.it/blog/wp-content/uploads/2018/08/Schermata-del-2018-08-14-17-50-20-1.png"/>
          <p:cNvPicPr>
            <a:picLocks noChangeAspect="1" noChangeArrowheads="1"/>
          </p:cNvPicPr>
          <p:nvPr/>
        </p:nvPicPr>
        <p:blipFill>
          <a:blip r:embed="rId2" cstate="print"/>
          <a:srcRect/>
          <a:stretch>
            <a:fillRect/>
          </a:stretch>
        </p:blipFill>
        <p:spPr bwMode="auto">
          <a:xfrm>
            <a:off x="179512" y="2420888"/>
            <a:ext cx="8784976" cy="113347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br>
              <a:rPr lang="it-IT" dirty="0"/>
            </a:br>
            <a:br>
              <a:rPr lang="it-IT" dirty="0"/>
            </a:br>
            <a:endParaRPr lang="it-IT" dirty="0"/>
          </a:p>
        </p:txBody>
      </p:sp>
      <p:sp>
        <p:nvSpPr>
          <p:cNvPr id="10" name="Sottotitolo 9"/>
          <p:cNvSpPr>
            <a:spLocks noGrp="1"/>
          </p:cNvSpPr>
          <p:nvPr>
            <p:ph type="subTitle" idx="1"/>
          </p:nvPr>
        </p:nvSpPr>
        <p:spPr>
          <a:xfrm>
            <a:off x="827584" y="836712"/>
            <a:ext cx="6400800" cy="838944"/>
          </a:xfrm>
        </p:spPr>
        <p:txBody>
          <a:bodyPr/>
          <a:lstStyle/>
          <a:p>
            <a:r>
              <a:rPr lang="it-IT" dirty="0"/>
              <a:t>    Realizzazione del circuito</a:t>
            </a: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7" name="Rettangolo 16"/>
          <p:cNvSpPr/>
          <p:nvPr/>
        </p:nvSpPr>
        <p:spPr>
          <a:xfrm>
            <a:off x="1259632" y="332656"/>
            <a:ext cx="5724128" cy="523220"/>
          </a:xfrm>
          <a:prstGeom prst="rect">
            <a:avLst/>
          </a:prstGeom>
        </p:spPr>
        <p:txBody>
          <a:bodyPr wrap="square">
            <a:spAutoFit/>
          </a:bodyPr>
          <a:lstStyle/>
          <a:p>
            <a:r>
              <a:rPr lang="it-IT" sz="2400" b="1" dirty="0">
                <a:solidFill>
                  <a:srgbClr val="FFC000"/>
                </a:solidFill>
              </a:rPr>
              <a:t>                </a:t>
            </a:r>
            <a:r>
              <a:rPr lang="it-IT" sz="2800" b="1" dirty="0">
                <a:solidFill>
                  <a:srgbClr val="FFC000"/>
                </a:solidFill>
              </a:rPr>
              <a:t>Ci avviamo alla conclusione..</a:t>
            </a:r>
          </a:p>
        </p:txBody>
      </p:sp>
      <p:pic>
        <p:nvPicPr>
          <p:cNvPr id="45058" name="Picture 2" descr="https://www.tecnogalaxy.it/blog/wp-content/uploads/2018/08/WhatsApp-Image-2018-08-22-at-12.26.25-300x225.jpeg"/>
          <p:cNvPicPr>
            <a:picLocks noChangeAspect="1" noChangeArrowheads="1"/>
          </p:cNvPicPr>
          <p:nvPr/>
        </p:nvPicPr>
        <p:blipFill>
          <a:blip r:embed="rId2" cstate="print"/>
          <a:srcRect/>
          <a:stretch>
            <a:fillRect/>
          </a:stretch>
        </p:blipFill>
        <p:spPr bwMode="auto">
          <a:xfrm>
            <a:off x="1835696" y="1196752"/>
            <a:ext cx="4896544" cy="3096344"/>
          </a:xfrm>
          <a:prstGeom prst="rect">
            <a:avLst/>
          </a:prstGeom>
          <a:ln>
            <a:noFill/>
          </a:ln>
          <a:effectLst>
            <a:softEdge rad="112500"/>
          </a:effectLst>
        </p:spPr>
      </p:pic>
      <p:sp>
        <p:nvSpPr>
          <p:cNvPr id="12" name="Rettangolo 11"/>
          <p:cNvSpPr/>
          <p:nvPr/>
        </p:nvSpPr>
        <p:spPr>
          <a:xfrm>
            <a:off x="107504" y="4653136"/>
            <a:ext cx="8640960" cy="1938992"/>
          </a:xfrm>
          <a:prstGeom prst="rect">
            <a:avLst/>
          </a:prstGeom>
        </p:spPr>
        <p:txBody>
          <a:bodyPr wrap="square">
            <a:spAutoFit/>
          </a:bodyPr>
          <a:lstStyle/>
          <a:p>
            <a:r>
              <a:rPr lang="it-IT" sz="2400" b="1" dirty="0"/>
              <a:t>Ora è il momento di comporre il nostro circuito; </a:t>
            </a:r>
          </a:p>
          <a:p>
            <a:r>
              <a:rPr lang="it-IT" sz="2400" b="1" dirty="0">
                <a:solidFill>
                  <a:srgbClr val="FFC000"/>
                </a:solidFill>
              </a:rPr>
              <a:t>il procedimento è abbastanza semplice: </a:t>
            </a:r>
            <a:r>
              <a:rPr lang="it-IT" sz="2400" b="1" dirty="0"/>
              <a:t>colleghiamo il </a:t>
            </a:r>
            <a:r>
              <a:rPr lang="it-IT" sz="2400" b="1" dirty="0" err="1"/>
              <a:t>digital</a:t>
            </a:r>
            <a:r>
              <a:rPr lang="it-IT" sz="2400" b="1" dirty="0"/>
              <a:t> pin 13 al resistore da 330 Ohm e, subito dopo, in serie, inseriamo il nostro LED, facendo attenzione alla sua polarizzazione (anodo al positivo e catodo a massa);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br>
              <a:rPr lang="it-IT" dirty="0"/>
            </a:br>
            <a:br>
              <a:rPr lang="it-IT" dirty="0"/>
            </a:br>
            <a:endParaRPr lang="it-IT" dirty="0"/>
          </a:p>
        </p:txBody>
      </p:sp>
      <p:sp>
        <p:nvSpPr>
          <p:cNvPr id="10" name="Sottotitolo 9"/>
          <p:cNvSpPr>
            <a:spLocks noGrp="1"/>
          </p:cNvSpPr>
          <p:nvPr>
            <p:ph type="subTitle" idx="1"/>
          </p:nvPr>
        </p:nvSpPr>
        <p:spPr>
          <a:xfrm>
            <a:off x="827584" y="836712"/>
            <a:ext cx="6400800" cy="838944"/>
          </a:xfrm>
        </p:spPr>
        <p:txBody>
          <a:bodyPr/>
          <a:lstStyle/>
          <a:p>
            <a:r>
              <a:rPr lang="it-IT" dirty="0"/>
              <a:t>Realizzazione del circuito</a:t>
            </a: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7" name="Rettangolo 16"/>
          <p:cNvSpPr/>
          <p:nvPr/>
        </p:nvSpPr>
        <p:spPr>
          <a:xfrm>
            <a:off x="1259632" y="332656"/>
            <a:ext cx="5724128" cy="461665"/>
          </a:xfrm>
          <a:prstGeom prst="rect">
            <a:avLst/>
          </a:prstGeom>
        </p:spPr>
        <p:txBody>
          <a:bodyPr wrap="square">
            <a:spAutoFit/>
          </a:bodyPr>
          <a:lstStyle/>
          <a:p>
            <a:r>
              <a:rPr lang="it-IT" sz="2400" b="1" dirty="0">
                <a:solidFill>
                  <a:srgbClr val="FFC000"/>
                </a:solidFill>
              </a:rPr>
              <a:t>                Ci avviamo alla conclusione..</a:t>
            </a:r>
          </a:p>
        </p:txBody>
      </p:sp>
      <p:pic>
        <p:nvPicPr>
          <p:cNvPr id="45058" name="Picture 2" descr="https://www.tecnogalaxy.it/blog/wp-content/uploads/2018/08/WhatsApp-Image-2018-08-22-at-12.26.25-300x225.jpeg"/>
          <p:cNvPicPr>
            <a:picLocks noChangeAspect="1" noChangeArrowheads="1"/>
          </p:cNvPicPr>
          <p:nvPr/>
        </p:nvPicPr>
        <p:blipFill>
          <a:blip r:embed="rId2" cstate="print"/>
          <a:srcRect/>
          <a:stretch>
            <a:fillRect/>
          </a:stretch>
        </p:blipFill>
        <p:spPr bwMode="auto">
          <a:xfrm>
            <a:off x="1691680" y="1340768"/>
            <a:ext cx="5472608" cy="3384376"/>
          </a:xfrm>
          <a:prstGeom prst="rect">
            <a:avLst/>
          </a:prstGeom>
          <a:noFill/>
        </p:spPr>
      </p:pic>
      <p:sp>
        <p:nvSpPr>
          <p:cNvPr id="9" name="Rettangolo 8"/>
          <p:cNvSpPr/>
          <p:nvPr/>
        </p:nvSpPr>
        <p:spPr>
          <a:xfrm>
            <a:off x="0" y="4797152"/>
            <a:ext cx="8748464" cy="646331"/>
          </a:xfrm>
          <a:prstGeom prst="rect">
            <a:avLst/>
          </a:prstGeom>
        </p:spPr>
        <p:txBody>
          <a:bodyPr wrap="square">
            <a:spAutoFit/>
          </a:bodyPr>
          <a:lstStyle/>
          <a:p>
            <a:r>
              <a:rPr lang="it-IT" b="1" dirty="0"/>
              <a:t>Importante: Per distinguere anodo dal catodo basterà osservare la lunghezza delle due “</a:t>
            </a:r>
            <a:r>
              <a:rPr lang="it-IT" b="1" dirty="0" err="1"/>
              <a:t>gambine</a:t>
            </a:r>
            <a:r>
              <a:rPr lang="it-IT" b="1" dirty="0"/>
              <a:t>” </a:t>
            </a:r>
            <a:r>
              <a:rPr lang="it-IT" b="1" dirty="0">
                <a:solidFill>
                  <a:srgbClr val="FFC000"/>
                </a:solidFill>
              </a:rPr>
              <a:t>del LED; </a:t>
            </a:r>
            <a:r>
              <a:rPr lang="it-IT" b="1" dirty="0"/>
              <a:t>quella più lunga sarà l’anodo, quella più corta il catodo</a:t>
            </a:r>
          </a:p>
        </p:txBody>
      </p:sp>
      <p:sp>
        <p:nvSpPr>
          <p:cNvPr id="13" name="Rettangolo 12"/>
          <p:cNvSpPr/>
          <p:nvPr/>
        </p:nvSpPr>
        <p:spPr>
          <a:xfrm>
            <a:off x="179512" y="5517232"/>
            <a:ext cx="8964488" cy="923330"/>
          </a:xfrm>
          <a:prstGeom prst="rect">
            <a:avLst/>
          </a:prstGeom>
        </p:spPr>
        <p:txBody>
          <a:bodyPr wrap="square">
            <a:spAutoFit/>
          </a:bodyPr>
          <a:lstStyle/>
          <a:p>
            <a:r>
              <a:rPr lang="it-IT" b="1" dirty="0"/>
              <a:t>Se le </a:t>
            </a:r>
            <a:r>
              <a:rPr lang="it-IT" b="1" dirty="0" err="1"/>
              <a:t>gambine</a:t>
            </a:r>
            <a:r>
              <a:rPr lang="it-IT" b="1" dirty="0"/>
              <a:t> risultano essere tagliate, e quindi non è possibile la distinzione anodo-catodo con il metodo appena spiegato, allora osservate con attenzione l’involucro esteriore del diodo LED; la </a:t>
            </a:r>
            <a:r>
              <a:rPr lang="it-IT" b="1" dirty="0" err="1"/>
              <a:t>gambina</a:t>
            </a:r>
            <a:r>
              <a:rPr lang="it-IT" b="1" dirty="0"/>
              <a:t> più vicina al bordo piatto è il catodo.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br>
              <a:rPr lang="it-IT" dirty="0"/>
            </a:br>
            <a:br>
              <a:rPr lang="it-IT" dirty="0"/>
            </a:br>
            <a:endParaRPr lang="it-IT" dirty="0"/>
          </a:p>
        </p:txBody>
      </p:sp>
      <p:sp>
        <p:nvSpPr>
          <p:cNvPr id="10" name="Sottotitolo 9"/>
          <p:cNvSpPr>
            <a:spLocks noGrp="1"/>
          </p:cNvSpPr>
          <p:nvPr>
            <p:ph type="subTitle" idx="1"/>
          </p:nvPr>
        </p:nvSpPr>
        <p:spPr>
          <a:xfrm>
            <a:off x="827584" y="836712"/>
            <a:ext cx="6400800" cy="838944"/>
          </a:xfrm>
        </p:spPr>
        <p:txBody>
          <a:bodyPr/>
          <a:lstStyle/>
          <a:p>
            <a:r>
              <a:rPr lang="it-IT" dirty="0"/>
              <a:t>Realizzazione del circuito</a:t>
            </a:r>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7" name="Rettangolo 16"/>
          <p:cNvSpPr/>
          <p:nvPr/>
        </p:nvSpPr>
        <p:spPr>
          <a:xfrm>
            <a:off x="1259632" y="332656"/>
            <a:ext cx="5724128" cy="461665"/>
          </a:xfrm>
          <a:prstGeom prst="rect">
            <a:avLst/>
          </a:prstGeom>
        </p:spPr>
        <p:txBody>
          <a:bodyPr wrap="square">
            <a:spAutoFit/>
          </a:bodyPr>
          <a:lstStyle/>
          <a:p>
            <a:r>
              <a:rPr lang="it-IT" sz="2400" b="1" dirty="0">
                <a:solidFill>
                  <a:srgbClr val="FFC000"/>
                </a:solidFill>
              </a:rPr>
              <a:t>                Ci avviamo alla conclusione..</a:t>
            </a:r>
          </a:p>
        </p:txBody>
      </p:sp>
      <p:pic>
        <p:nvPicPr>
          <p:cNvPr id="45058" name="Picture 2" descr="https://www.tecnogalaxy.it/blog/wp-content/uploads/2018/08/WhatsApp-Image-2018-08-22-at-12.26.25-300x225.jpeg"/>
          <p:cNvPicPr>
            <a:picLocks noChangeAspect="1" noChangeArrowheads="1"/>
          </p:cNvPicPr>
          <p:nvPr/>
        </p:nvPicPr>
        <p:blipFill>
          <a:blip r:embed="rId2" cstate="print"/>
          <a:srcRect/>
          <a:stretch>
            <a:fillRect/>
          </a:stretch>
        </p:blipFill>
        <p:spPr bwMode="auto">
          <a:xfrm>
            <a:off x="1691680" y="1340768"/>
            <a:ext cx="5472608" cy="3384376"/>
          </a:xfrm>
          <a:prstGeom prst="rect">
            <a:avLst/>
          </a:prstGeom>
          <a:ln>
            <a:noFill/>
          </a:ln>
          <a:effectLst>
            <a:softEdge rad="112500"/>
          </a:effectLst>
        </p:spPr>
      </p:pic>
      <p:sp>
        <p:nvSpPr>
          <p:cNvPr id="13" name="Rettangolo 12"/>
          <p:cNvSpPr/>
          <p:nvPr/>
        </p:nvSpPr>
        <p:spPr>
          <a:xfrm>
            <a:off x="179512" y="5085184"/>
            <a:ext cx="8964488" cy="1200329"/>
          </a:xfrm>
          <a:prstGeom prst="rect">
            <a:avLst/>
          </a:prstGeom>
        </p:spPr>
        <p:txBody>
          <a:bodyPr wrap="square">
            <a:spAutoFit/>
          </a:bodyPr>
          <a:lstStyle/>
          <a:p>
            <a:r>
              <a:rPr lang="it-IT" b="1" dirty="0"/>
              <a:t>Infine, per chiudere il circuito, colleghiamo appunto il catodo del LED a massa, su uno dei due pin GND di Arduino, come mostrato nella seguente immagine. Se avrete svolto correttamente tutti i procedimenti il LED inizierà a lampeggiare con la frequenza da noi impostata.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br>
              <a:rPr lang="it-IT" dirty="0"/>
            </a:br>
            <a:br>
              <a:rPr lang="it-IT" dirty="0"/>
            </a:br>
            <a:endParaRPr lang="it-IT" dirty="0"/>
          </a:p>
        </p:txBody>
      </p:sp>
      <p:sp>
        <p:nvSpPr>
          <p:cNvPr id="10" name="Sottotitolo 9"/>
          <p:cNvSpPr>
            <a:spLocks noGrp="1"/>
          </p:cNvSpPr>
          <p:nvPr>
            <p:ph type="subTitle" idx="1"/>
          </p:nvPr>
        </p:nvSpPr>
        <p:spPr>
          <a:xfrm>
            <a:off x="1691680" y="260648"/>
            <a:ext cx="6400800" cy="838944"/>
          </a:xfrm>
        </p:spPr>
        <p:txBody>
          <a:bodyPr>
            <a:normAutofit fontScale="92500" lnSpcReduction="20000"/>
          </a:bodyPr>
          <a:lstStyle/>
          <a:p>
            <a:r>
              <a:rPr lang="it-IT" b="1" dirty="0">
                <a:solidFill>
                  <a:srgbClr val="FFC000"/>
                </a:solidFill>
              </a:rPr>
              <a:t>Un compagno di scuola di nome Arduino</a:t>
            </a:r>
          </a:p>
          <a:p>
            <a:endParaRPr lang="it-IT" dirty="0"/>
          </a:p>
        </p:txBody>
      </p:sp>
      <p:sp>
        <p:nvSpPr>
          <p:cNvPr id="5" name="Rettangolo 4"/>
          <p:cNvSpPr/>
          <p:nvPr/>
        </p:nvSpPr>
        <p:spPr>
          <a:xfrm>
            <a:off x="1187624" y="332656"/>
            <a:ext cx="5184576" cy="1200329"/>
          </a:xfrm>
          <a:prstGeom prst="rect">
            <a:avLst/>
          </a:prstGeom>
        </p:spPr>
        <p:txBody>
          <a:bodyPr wrap="square">
            <a:spAutoFit/>
          </a:bodyPr>
          <a:lstStyle/>
          <a:p>
            <a:br>
              <a:rPr lang="it-IT" b="1" dirty="0"/>
            </a:br>
            <a:endParaRPr lang="it-IT" dirty="0"/>
          </a:p>
          <a:p>
            <a:br>
              <a:rPr lang="it-IT" dirty="0"/>
            </a:br>
            <a:endParaRPr lang="it-IT" dirty="0"/>
          </a:p>
        </p:txBody>
      </p:sp>
      <p:sp>
        <p:nvSpPr>
          <p:cNvPr id="11" name="Rettangolo 10"/>
          <p:cNvSpPr/>
          <p:nvPr/>
        </p:nvSpPr>
        <p:spPr>
          <a:xfrm>
            <a:off x="4751512" y="2204864"/>
            <a:ext cx="4392488" cy="646331"/>
          </a:xfrm>
          <a:prstGeom prst="rect">
            <a:avLst/>
          </a:prstGeom>
        </p:spPr>
        <p:txBody>
          <a:bodyPr wrap="square">
            <a:spAutoFit/>
          </a:bodyPr>
          <a:lstStyle/>
          <a:p>
            <a:br>
              <a:rPr lang="it-IT" dirty="0"/>
            </a:br>
            <a:r>
              <a:rPr lang="it-IT" dirty="0"/>
              <a:t> </a:t>
            </a:r>
          </a:p>
        </p:txBody>
      </p:sp>
      <p:sp>
        <p:nvSpPr>
          <p:cNvPr id="17" name="Rettangolo 16"/>
          <p:cNvSpPr/>
          <p:nvPr/>
        </p:nvSpPr>
        <p:spPr>
          <a:xfrm>
            <a:off x="1259632" y="332656"/>
            <a:ext cx="5724128" cy="461665"/>
          </a:xfrm>
          <a:prstGeom prst="rect">
            <a:avLst/>
          </a:prstGeom>
        </p:spPr>
        <p:txBody>
          <a:bodyPr wrap="square">
            <a:spAutoFit/>
          </a:bodyPr>
          <a:lstStyle/>
          <a:p>
            <a:r>
              <a:rPr lang="it-IT" sz="2400" b="1" dirty="0">
                <a:solidFill>
                  <a:srgbClr val="FFC000"/>
                </a:solidFill>
              </a:rPr>
              <a:t>                </a:t>
            </a:r>
          </a:p>
        </p:txBody>
      </p:sp>
      <p:pic>
        <p:nvPicPr>
          <p:cNvPr id="9" name="Immagine 8" descr="bf9e4e5933adacbe9eaa7e61fd930b6e.png"/>
          <p:cNvPicPr>
            <a:picLocks noChangeAspect="1"/>
          </p:cNvPicPr>
          <p:nvPr/>
        </p:nvPicPr>
        <p:blipFill>
          <a:blip r:embed="rId2" cstate="print"/>
          <a:stretch>
            <a:fillRect/>
          </a:stretch>
        </p:blipFill>
        <p:spPr>
          <a:xfrm rot="21295121">
            <a:off x="70798" y="245585"/>
            <a:ext cx="2239163" cy="1698089"/>
          </a:xfrm>
          <a:prstGeom prst="rect">
            <a:avLst/>
          </a:prstGeom>
        </p:spPr>
      </p:pic>
      <p:pic>
        <p:nvPicPr>
          <p:cNvPr id="12" name="Immagine 11" descr="z2.jfif"/>
          <p:cNvPicPr>
            <a:picLocks noChangeAspect="1"/>
          </p:cNvPicPr>
          <p:nvPr/>
        </p:nvPicPr>
        <p:blipFill>
          <a:blip r:embed="rId3" cstate="print"/>
          <a:stretch>
            <a:fillRect/>
          </a:stretch>
        </p:blipFill>
        <p:spPr>
          <a:xfrm>
            <a:off x="5724128" y="1412776"/>
            <a:ext cx="2857500" cy="16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Immagine 13" descr="z1.jfif"/>
          <p:cNvPicPr>
            <a:picLocks noChangeAspect="1"/>
          </p:cNvPicPr>
          <p:nvPr/>
        </p:nvPicPr>
        <p:blipFill>
          <a:blip r:embed="rId4" cstate="print"/>
          <a:stretch>
            <a:fillRect/>
          </a:stretch>
        </p:blipFill>
        <p:spPr>
          <a:xfrm>
            <a:off x="1115616" y="4077072"/>
            <a:ext cx="2033480" cy="1622301"/>
          </a:xfrm>
          <a:prstGeom prst="rect">
            <a:avLst/>
          </a:prstGeom>
          <a:ln>
            <a:noFill/>
          </a:ln>
          <a:effectLst>
            <a:softEdge rad="112500"/>
          </a:effectLst>
        </p:spPr>
      </p:pic>
      <p:pic>
        <p:nvPicPr>
          <p:cNvPr id="46082" name="Picture 2" descr="banzi_arduino"/>
          <p:cNvPicPr>
            <a:picLocks noChangeAspect="1" noChangeArrowheads="1"/>
          </p:cNvPicPr>
          <p:nvPr/>
        </p:nvPicPr>
        <p:blipFill>
          <a:blip r:embed="rId5" cstate="print"/>
          <a:srcRect/>
          <a:stretch>
            <a:fillRect/>
          </a:stretch>
        </p:blipFill>
        <p:spPr bwMode="auto">
          <a:xfrm>
            <a:off x="5940152" y="3717032"/>
            <a:ext cx="2857500" cy="2143125"/>
          </a:xfrm>
          <a:prstGeom prst="rect">
            <a:avLst/>
          </a:prstGeom>
          <a:ln>
            <a:noFill/>
          </a:ln>
          <a:effectLst>
            <a:softEdge rad="112500"/>
          </a:effectLst>
        </p:spPr>
      </p:pic>
      <p:sp>
        <p:nvSpPr>
          <p:cNvPr id="16" name="Rettangolo 15"/>
          <p:cNvSpPr/>
          <p:nvPr/>
        </p:nvSpPr>
        <p:spPr>
          <a:xfrm>
            <a:off x="6012160" y="3356992"/>
            <a:ext cx="2808400" cy="369332"/>
          </a:xfrm>
          <a:prstGeom prst="rect">
            <a:avLst/>
          </a:prstGeom>
        </p:spPr>
        <p:txBody>
          <a:bodyPr wrap="square">
            <a:spAutoFit/>
          </a:bodyPr>
          <a:lstStyle/>
          <a:p>
            <a:r>
              <a:rPr lang="it-IT" b="1" dirty="0">
                <a:solidFill>
                  <a:srgbClr val="FF0000"/>
                </a:solidFill>
              </a:rPr>
              <a:t>Orgoglio tutto Italiano</a:t>
            </a:r>
          </a:p>
        </p:txBody>
      </p:sp>
      <p:sp>
        <p:nvSpPr>
          <p:cNvPr id="18" name="Rettangolo 17"/>
          <p:cNvSpPr/>
          <p:nvPr/>
        </p:nvSpPr>
        <p:spPr>
          <a:xfrm>
            <a:off x="0" y="2132856"/>
            <a:ext cx="5544616"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it-IT"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ATURALBORN" pitchFamily="2" charset="2"/>
              </a:rPr>
              <a:t>Oggi Arduino è largamente usato in migliaia di scuole in tutto il mondo, grazie alla disponibilità di Starter Kit, progetti integrati che rendono facilissimo l’ingresso nel mondo della robotica. Il limite? Solo la fantasia dei nostri ragazzi.</a:t>
            </a:r>
          </a:p>
        </p:txBody>
      </p:sp>
      <p:sp>
        <p:nvSpPr>
          <p:cNvPr id="19" name="Rettangolo 18"/>
          <p:cNvSpPr/>
          <p:nvPr/>
        </p:nvSpPr>
        <p:spPr>
          <a:xfrm>
            <a:off x="5508104" y="5805264"/>
            <a:ext cx="3635896" cy="923330"/>
          </a:xfrm>
          <a:prstGeom prst="rect">
            <a:avLst/>
          </a:prstGeom>
        </p:spPr>
        <p:txBody>
          <a:bodyPr wrap="square">
            <a:spAutoFit/>
          </a:bodyPr>
          <a:lstStyle/>
          <a:p>
            <a:r>
              <a:rPr lang="it-IT" dirty="0">
                <a:solidFill>
                  <a:srgbClr val="FF0000"/>
                </a:solidFill>
                <a:latin typeface="NATURALBORN" pitchFamily="2" charset="2"/>
              </a:rPr>
              <a:t>Tutto nasce da una intuizione di </a:t>
            </a:r>
            <a:r>
              <a:rPr lang="it-IT" b="1" dirty="0">
                <a:solidFill>
                  <a:srgbClr val="FF0000"/>
                </a:solidFill>
                <a:latin typeface="NATURALBORN" pitchFamily="2" charset="2"/>
              </a:rPr>
              <a:t>Massimo</a:t>
            </a:r>
            <a:r>
              <a:rPr lang="it-IT" dirty="0">
                <a:solidFill>
                  <a:srgbClr val="FF0000"/>
                </a:solidFill>
                <a:latin typeface="NATURALBORN" pitchFamily="2" charset="2"/>
              </a:rPr>
              <a:t> </a:t>
            </a:r>
            <a:r>
              <a:rPr lang="it-IT" b="1" dirty="0" err="1">
                <a:solidFill>
                  <a:srgbClr val="FF0000"/>
                </a:solidFill>
                <a:latin typeface="NATURALBORN" pitchFamily="2" charset="2"/>
              </a:rPr>
              <a:t>Banzi</a:t>
            </a:r>
            <a:r>
              <a:rPr lang="it-IT" dirty="0">
                <a:solidFill>
                  <a:srgbClr val="FF0000"/>
                </a:solidFill>
                <a:latin typeface="NATURALBORN" pitchFamily="2" charset="2"/>
              </a:rPr>
              <a:t>, ingegnere, </a:t>
            </a:r>
          </a:p>
          <a:p>
            <a:r>
              <a:rPr lang="it-IT" dirty="0">
                <a:solidFill>
                  <a:srgbClr val="FF0000"/>
                </a:solidFill>
                <a:latin typeface="NATURALBORN" pitchFamily="2" charset="2"/>
              </a:rPr>
              <a:t> di Ivrea </a:t>
            </a:r>
          </a:p>
        </p:txBody>
      </p:sp>
      <p:sp>
        <p:nvSpPr>
          <p:cNvPr id="20" name="CasellaDiTesto 19"/>
          <p:cNvSpPr txBox="1"/>
          <p:nvPr/>
        </p:nvSpPr>
        <p:spPr>
          <a:xfrm>
            <a:off x="467544" y="5733256"/>
            <a:ext cx="3384376" cy="923330"/>
          </a:xfrm>
          <a:prstGeom prst="rect">
            <a:avLst/>
          </a:prstGeom>
          <a:noFill/>
        </p:spPr>
        <p:txBody>
          <a:bodyPr wrap="square" rtlCol="0">
            <a:spAutoFit/>
          </a:bodyPr>
          <a:lstStyle/>
          <a:p>
            <a:r>
              <a:rPr lang="it-IT" dirty="0">
                <a:solidFill>
                  <a:srgbClr val="FFC000"/>
                </a:solidFill>
                <a:latin typeface="NATURALBORN" pitchFamily="2" charset="2"/>
              </a:rPr>
              <a:t>PVP realizzato dai Prof. Vito Antonio D’Onofrio e Prof. Antonio Turi</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1540</TotalTime>
  <Words>2248</Words>
  <Application>Microsoft Macintosh PowerPoint</Application>
  <PresentationFormat>Presentazione su schermo (4:3)</PresentationFormat>
  <Paragraphs>264</Paragraphs>
  <Slides>34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34</vt:i4>
      </vt:variant>
    </vt:vector>
  </HeadingPairs>
  <TitlesOfParts>
    <vt:vector size="40" baseType="lpstr">
      <vt:lpstr>Arial</vt:lpstr>
      <vt:lpstr>Calibri</vt:lpstr>
      <vt:lpstr>Menlo</vt:lpstr>
      <vt:lpstr>NATURALBORN</vt:lpstr>
      <vt:lpstr>raleway</vt:lpstr>
      <vt:lpstr>Tema di Office</vt:lpstr>
      <vt:lpstr>Arduino </vt:lpstr>
      <vt:lpstr>Arduino  gli inventori..</vt:lpstr>
      <vt:lpstr>Che cos’è Arduino</vt:lpstr>
      <vt:lpstr>Che cos’è Arduino</vt:lpstr>
      <vt:lpstr>Che cos’è Arduino</vt:lpstr>
      <vt:lpstr>Che cos’è Arduino</vt:lpstr>
      <vt:lpstr>Conoscere arduino</vt:lpstr>
      <vt:lpstr>Software </vt:lpstr>
      <vt:lpstr> Software </vt:lpstr>
      <vt:lpstr> Software </vt:lpstr>
      <vt:lpstr> Software ”</vt:lpstr>
      <vt:lpstr> Software ”</vt:lpstr>
      <vt:lpstr>  </vt:lpstr>
      <vt:lpstr> Come realizzare un programma con Arduino   </vt:lpstr>
      <vt:lpstr>  </vt:lpstr>
      <vt:lpstr> Come realizzare un programma con Arduino  </vt:lpstr>
      <vt:lpstr>  Come realizzare un programma con Arduino  </vt:lpstr>
      <vt:lpstr>  </vt:lpstr>
      <vt:lpstr>  </vt:lpstr>
      <vt:lpstr>  </vt:lpstr>
      <vt:lpstr>  </vt:lpstr>
      <vt:lpstr>  </vt:lpstr>
      <vt:lpstr>  </vt:lpstr>
      <vt:lpstr>  </vt:lpstr>
      <vt:lpstr>  </vt:lpstr>
      <vt:lpstr>  Abbiamo specificato al programma che vogliamo utilizzare il digital pin 13 come output (lì dove andremo a collegare il nostro diodo LED).  </vt:lpstr>
      <vt:lpstr> Subito dopo quindi, sia alla riga 9 che alla riga 11, troviamo l’istruzione “digitalWrite”; essa, nel nostri caso, serve ad indicare quale stato vogliamo far assumere all’output; quando esso sarà HIGH  </vt:lpstr>
      <vt:lpstr> Subito dopo quindi, sia alla riga 9 che alla riga 11, troviamo l’istruzione “digitalWrite”; essa, nel nostri caso, serve ad indicare quale stato vogliamo far assumere all’output; quando esso sarà HIGH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Arduino</dc:title>
  <dc:creator>Utente Windows</dc:creator>
  <cp:lastModifiedBy>Microsoft Office User</cp:lastModifiedBy>
  <cp:revision>26</cp:revision>
  <dcterms:created xsi:type="dcterms:W3CDTF">2020-04-05T10:38:57Z</dcterms:created>
  <dcterms:modified xsi:type="dcterms:W3CDTF">2023-05-31T15:47:42Z</dcterms:modified>
</cp:coreProperties>
</file>