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PT Sans Narrow"/>
      <p:regular r:id="rId14"/>
      <p:bold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TSansNarrow-bold.fntdata"/><Relationship Id="rId14" Type="http://schemas.openxmlformats.org/officeDocument/2006/relationships/font" Target="fonts/PTSansNarrow-regular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slide" Target="slides/slide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2.xml"/><Relationship Id="rId18" Type="http://schemas.openxmlformats.org/officeDocument/2006/relationships/font" Target="fonts/OpenSans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a9f99076a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a9f99076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a9f99076a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a9f99076a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a9f99076a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a9f99076a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9f99076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9f99076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9f99076a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9f99076a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9f99076a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9f99076a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8797aa8f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8797aa8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797aa8f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797aa8f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courseweb.ischool.illinois.edu/~jevogel2/lis506/evaluation.html" TargetMode="External"/><Relationship Id="rId4" Type="http://schemas.openxmlformats.org/officeDocument/2006/relationships/hyperlink" Target="https://gjamissen.files.wordpress.com/2009/07/digital-storytelling-assessment-rubric-2012-2013.pdf" TargetMode="External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proprofs.com/quiz-school/story.php?title=sar-cavaliere" TargetMode="External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Digital Story Telling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Milano 20 novembre 2018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7025900" y="4441825"/>
            <a:ext cx="5951400" cy="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Raina Luca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Descrizione metodologia 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311700" y="1266325"/>
            <a:ext cx="4841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/>
              <a:t>Raccontare storie mediante tecnologie è pratica antica e consolidata. Al cambiare delle tecnologie sono cambiati i mezzi di comunicazione e di coinvolgimento lasciando inalterata l’enfasi emotiva e narrativa. Nato con il Center of Digital  Storytelling (1993) il DST si proponeva come obiettivo principale  ‘il racconto del sé e [...] per amplificare la voce di una comunità’. Successivamente evolutosi può definirsi come uno strumento attraverso il quale gli </a:t>
            </a:r>
            <a:r>
              <a:rPr b="1" lang="it" sz="1200"/>
              <a:t>insegnanti possono trasmettere o esemplificare contenuti utilizzando narrazioni, metafore e ancoraggi al vissuto sfruttando in modo sinergico una tecnologia web based combinando immagini</a:t>
            </a:r>
            <a:r>
              <a:rPr lang="it" sz="1200"/>
              <a:t> (fisse o in movimento), una </a:t>
            </a:r>
            <a:r>
              <a:rPr b="1" lang="it" sz="1200"/>
              <a:t>voce narrante</a:t>
            </a:r>
            <a:r>
              <a:rPr lang="it" sz="1200"/>
              <a:t> (registrata o scritta) e una </a:t>
            </a:r>
            <a:r>
              <a:rPr b="1" lang="it" sz="1200"/>
              <a:t>colonna sonora</a:t>
            </a:r>
            <a:r>
              <a:rPr lang="it" sz="1200"/>
              <a:t> (suoni e/o musica) con </a:t>
            </a:r>
            <a:r>
              <a:rPr b="1" lang="it" sz="1200"/>
              <a:t>elementi narratologici pensati per una fruizione pubblica.  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 amt="36000"/>
          </a:blip>
          <a:stretch>
            <a:fillRect/>
          </a:stretch>
        </p:blipFill>
        <p:spPr>
          <a:xfrm>
            <a:off x="5577950" y="649350"/>
            <a:ext cx="3455249" cy="2099174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" name="Google Shape;76;p14"/>
          <p:cNvSpPr/>
          <p:nvPr/>
        </p:nvSpPr>
        <p:spPr>
          <a:xfrm>
            <a:off x="5577950" y="2927350"/>
            <a:ext cx="3455100" cy="18309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Si distingue in DST :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Multimediale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Interattivo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Multicanale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 tempo reale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just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5"/>
          <p:cNvPicPr preferRelativeResize="0"/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2772025" y="1152425"/>
            <a:ext cx="3746250" cy="37462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Ruolo del docente ruolo dello studente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400850" y="1266325"/>
            <a:ext cx="4134000" cy="3098100"/>
          </a:xfrm>
          <a:prstGeom prst="rect">
            <a:avLst/>
          </a:prstGeom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Il </a:t>
            </a:r>
            <a:r>
              <a:rPr b="1" lang="it" sz="1400"/>
              <a:t>docente</a:t>
            </a:r>
            <a:r>
              <a:rPr lang="it" sz="1400"/>
              <a:t> ha il compito di </a:t>
            </a:r>
            <a:r>
              <a:rPr b="1" lang="it" sz="1400"/>
              <a:t>elicitare gli elementi narratologici e comunicativi</a:t>
            </a:r>
            <a:r>
              <a:rPr lang="it" sz="1400"/>
              <a:t> alla base di ogni narrazione. Coinvolgere e motivare gli studenti nella produzione di storie capaci di </a:t>
            </a:r>
            <a:r>
              <a:rPr b="1" lang="it" sz="1400"/>
              <a:t>emozionare</a:t>
            </a:r>
            <a:r>
              <a:rPr lang="it" sz="1400"/>
              <a:t>, </a:t>
            </a:r>
            <a:r>
              <a:rPr b="1" lang="it" sz="1400"/>
              <a:t>sensibilizzare</a:t>
            </a:r>
            <a:r>
              <a:rPr lang="it" sz="1400"/>
              <a:t> o </a:t>
            </a:r>
            <a:r>
              <a:rPr b="1" lang="it" sz="1400"/>
              <a:t>catturare un pubblico</a:t>
            </a:r>
            <a:r>
              <a:rPr lang="it" sz="1400"/>
              <a:t>. Supervisionare il lavoro dell’alunno o dei gruppi. Guidare nella scelta del </a:t>
            </a:r>
            <a:r>
              <a:rPr b="1" lang="it" sz="1400"/>
              <a:t>canale</a:t>
            </a:r>
            <a:r>
              <a:rPr lang="it" sz="1400"/>
              <a:t> più adeguato alla narrazione da costruire, assicurarsi della corretta fruizione di contenuti open e di una adeguata delivery. Propone un approccio </a:t>
            </a:r>
            <a:r>
              <a:rPr b="1" lang="it" sz="1400"/>
              <a:t>TPACK</a:t>
            </a:r>
            <a:r>
              <a:rPr lang="it" sz="1400"/>
              <a:t> e </a:t>
            </a:r>
            <a:r>
              <a:rPr b="1" lang="it" sz="1400"/>
              <a:t>SAMR alla tecnologia.</a:t>
            </a:r>
            <a:endParaRPr b="1" sz="14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4758275" y="1266325"/>
            <a:ext cx="4074000" cy="3098100"/>
          </a:xfrm>
          <a:prstGeom prst="rect">
            <a:avLst/>
          </a:prstGeom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Gli </a:t>
            </a:r>
            <a:r>
              <a:rPr b="1" lang="it" sz="1400"/>
              <a:t>alunni</a:t>
            </a:r>
            <a:r>
              <a:rPr lang="it" sz="1400"/>
              <a:t> devono scegliere un tema; definire il genere; definire la struttura della storia, raccogliere contenuti selezionandoli e discriminando le fonti; creare i contenuti multimediali.</a:t>
            </a:r>
            <a:endParaRPr sz="14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it" sz="1400"/>
              <a:t>E’ buona prassi coinvolgere gli alunni in un </a:t>
            </a:r>
            <a:r>
              <a:rPr b="1" lang="it" sz="1400"/>
              <a:t>doppio processo di produzione e fruizione</a:t>
            </a:r>
            <a:r>
              <a:rPr lang="it" sz="1400"/>
              <a:t>, magari lavorando in gruppi che  si alternano nella scrittura e lettura della storia, promuovendo l’autovalutazione o la valutazione tra pari.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Setting d’aula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Non sono richiesti particolari setting d’aula. Sarebbe auspicabile concedere piena libertà agli alunni (fruizione degli spazi in modo autonomo, assetto variabile) sia per avere i giusti setting d’azione sia per utilizzare ambienti congeniali. La presenza di un laboratorio con greenscreen garantirebbe piena creatività nella realizzazione di contenuti digitali.</a:t>
            </a:r>
            <a:endParaRPr sz="14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it" sz="1400"/>
              <a:t>Provocazione</a:t>
            </a:r>
            <a:r>
              <a:rPr lang="it" sz="1400"/>
              <a:t>: è veramente necessaria un’aula?</a:t>
            </a:r>
            <a:endParaRPr sz="1400"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25" y="2511450"/>
            <a:ext cx="3288850" cy="2466625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Modalità di valutazione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Vengono valutate: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Le competenze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L’uniformità di stile (nel caso si tratti di un elaborato a più mani); armonia efficacia dei contenuti; 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Se possibile richiesta di consulenti /pubblico esterno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Possibili rubriche di valutazione: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Esempio 1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Esempio 2	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400"/>
              <a:t>Provocazione</a:t>
            </a:r>
            <a:r>
              <a:rPr lang="it" sz="1400"/>
              <a:t>: quando una storia funziona?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0575" y="3015425"/>
            <a:ext cx="2731999" cy="18185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9371" y="1362550"/>
            <a:ext cx="4370649" cy="337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266325"/>
            <a:ext cx="4489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Connettività:</a:t>
            </a:r>
            <a:endParaRPr sz="1400"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requisito imprescindibile ADSL/Fibra</a:t>
            </a:r>
            <a:endParaRPr sz="1400"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Ogni applicativo online e web based che permette il trattamento di immagini digitali, digitalizzazione  e modificazione del suono, testo e animazioni.</a:t>
            </a:r>
            <a:endParaRPr sz="1400"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Si ricorre agli applicativi web based per praticità, economia e usabilità.</a:t>
            </a:r>
            <a:endParaRPr sz="1400"/>
          </a:p>
        </p:txBody>
      </p:sp>
      <p:sp>
        <p:nvSpPr>
          <p:cNvPr id="105" name="Google Shape;105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/>
              <a:t>Strumenti e/o tecnologie necessarie per lo svolgimento del metodo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Positività e criticità del metodo/metodologia</a:t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0375" y="1069475"/>
            <a:ext cx="3913625" cy="391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Benefici ad ampio spettro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Potenziamento delle competenze di comunicazione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Competenze digitali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Un esempio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783F04"/>
              </a:buClr>
              <a:buSzPts val="1800"/>
              <a:buChar char="●"/>
            </a:pPr>
            <a:r>
              <a:rPr i="1" lang="it" u="sng">
                <a:solidFill>
                  <a:srgbClr val="783F0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Vuoi essere un cavaliere?</a:t>
            </a:r>
            <a:endParaRPr i="1">
              <a:solidFill>
                <a:srgbClr val="783F0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783F0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783F04"/>
                </a:solidFill>
              </a:rPr>
              <a:t>Digital storytelling con contenuti</a:t>
            </a:r>
            <a:endParaRPr b="1">
              <a:solidFill>
                <a:srgbClr val="783F0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Estrema semplicità (TPACK)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Narrazione interattiva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Competenze digitali; 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Storiche (selezione delle fonti);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Relazionali</a:t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6500" y="1508950"/>
            <a:ext cx="4295801" cy="32218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Bibliografia di Riferimento</a:t>
            </a:r>
            <a:endParaRPr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Di Blas </a:t>
            </a:r>
            <a:r>
              <a:rPr lang="it"/>
              <a:t>N. (2016)</a:t>
            </a:r>
            <a:r>
              <a:rPr lang="it"/>
              <a:t>; </a:t>
            </a:r>
            <a:r>
              <a:rPr i="1" lang="it"/>
              <a:t>Storytelling Digitale a scuola</a:t>
            </a:r>
            <a:r>
              <a:rPr lang="it"/>
              <a:t>; </a:t>
            </a:r>
            <a:r>
              <a:rPr lang="it"/>
              <a:t>MAGGIOLI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Ferraro G. (2015); </a:t>
            </a:r>
            <a:r>
              <a:rPr i="1" lang="it"/>
              <a:t>Teorie della narrazione. Dai racconti tradizionali all'odierno «storytelling»; </a:t>
            </a:r>
            <a:r>
              <a:rPr lang="it"/>
              <a:t>CAROCCI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it"/>
              <a:t>Petrucco C. (2009); </a:t>
            </a:r>
            <a:r>
              <a:rPr i="1" lang="it"/>
              <a:t>Narrare con il digital storytelling a scuola e nelle organizzazioni; </a:t>
            </a:r>
            <a:r>
              <a:rPr lang="it"/>
              <a:t>CAROCCI</a:t>
            </a:r>
            <a:endParaRPr i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8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74" y="2914400"/>
            <a:ext cx="2718000" cy="20356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