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46"/>
  </p:normalViewPr>
  <p:slideViewPr>
    <p:cSldViewPr snapToGrid="0" snapToObjects="1">
      <p:cViewPr varScale="1">
        <p:scale>
          <a:sx n="116" d="100"/>
          <a:sy n="116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EFE86F-8FEC-2146-88C7-0D45050218AB}" type="doc">
      <dgm:prSet loTypeId="urn:microsoft.com/office/officeart/2009/3/layout/Descending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A849303-7805-C948-9CED-37CD0D6A92CB}">
      <dgm:prSet phldrT="[Testo]"/>
      <dgm:spPr/>
      <dgm:t>
        <a:bodyPr/>
        <a:lstStyle/>
        <a:p>
          <a:r>
            <a:rPr lang="it-IT" dirty="0"/>
            <a:t>Legge 1859 del 31 dicembre (1962)</a:t>
          </a:r>
        </a:p>
      </dgm:t>
    </dgm:pt>
    <dgm:pt modelId="{792383B7-177D-164E-8E2A-EF9DB5AC330D}" type="parTrans" cxnId="{7153A75C-1018-3D4E-BEA2-B7332022121F}">
      <dgm:prSet/>
      <dgm:spPr/>
      <dgm:t>
        <a:bodyPr/>
        <a:lstStyle/>
        <a:p>
          <a:endParaRPr lang="it-IT"/>
        </a:p>
      </dgm:t>
    </dgm:pt>
    <dgm:pt modelId="{5D98F736-586F-A443-9BA5-BD0179D5FC5F}" type="sibTrans" cxnId="{7153A75C-1018-3D4E-BEA2-B7332022121F}">
      <dgm:prSet/>
      <dgm:spPr/>
      <dgm:t>
        <a:bodyPr/>
        <a:lstStyle/>
        <a:p>
          <a:endParaRPr lang="it-IT"/>
        </a:p>
      </dgm:t>
    </dgm:pt>
    <dgm:pt modelId="{78C73B2D-6168-2840-8F91-78AC5CF16C7A}">
      <dgm:prSet phldrT="[Testo]"/>
      <dgm:spPr/>
      <dgm:t>
        <a:bodyPr/>
        <a:lstStyle/>
        <a:p>
          <a:r>
            <a:rPr lang="it-IT" dirty="0"/>
            <a:t>«</a:t>
          </a:r>
          <a:r>
            <a:rPr lang="it-IT" i="1" dirty="0"/>
            <a:t>Lettera a una professoressa</a:t>
          </a:r>
          <a:r>
            <a:rPr lang="it-IT" dirty="0"/>
            <a:t>», Don Milani (1967)</a:t>
          </a:r>
        </a:p>
      </dgm:t>
    </dgm:pt>
    <dgm:pt modelId="{16E3DF46-8916-294F-B7A9-8B3338E6EB9B}" type="parTrans" cxnId="{182F84E6-869C-F445-8B38-9852639A828E}">
      <dgm:prSet/>
      <dgm:spPr/>
      <dgm:t>
        <a:bodyPr/>
        <a:lstStyle/>
        <a:p>
          <a:endParaRPr lang="it-IT"/>
        </a:p>
      </dgm:t>
    </dgm:pt>
    <dgm:pt modelId="{C7DF91E4-ECCD-DE47-BEA4-E7074C80417E}" type="sibTrans" cxnId="{182F84E6-869C-F445-8B38-9852639A828E}">
      <dgm:prSet/>
      <dgm:spPr/>
      <dgm:t>
        <a:bodyPr/>
        <a:lstStyle/>
        <a:p>
          <a:endParaRPr lang="it-IT"/>
        </a:p>
      </dgm:t>
    </dgm:pt>
    <dgm:pt modelId="{5C0AF640-E24D-924C-AF0C-F672DAD3200D}">
      <dgm:prSet phldrT="[Testo]"/>
      <dgm:spPr/>
      <dgm:t>
        <a:bodyPr/>
        <a:lstStyle/>
        <a:p>
          <a:r>
            <a:rPr lang="it-IT" dirty="0"/>
            <a:t>Movimento di Cooperazione Educativa </a:t>
          </a:r>
        </a:p>
      </dgm:t>
    </dgm:pt>
    <dgm:pt modelId="{FE42AD9A-79F5-1749-B087-6714FD824E7F}" type="parTrans" cxnId="{520BF7A3-76B0-9A4F-996E-084AE37F7A9C}">
      <dgm:prSet/>
      <dgm:spPr/>
      <dgm:t>
        <a:bodyPr/>
        <a:lstStyle/>
        <a:p>
          <a:endParaRPr lang="it-IT"/>
        </a:p>
      </dgm:t>
    </dgm:pt>
    <dgm:pt modelId="{0E9A00E2-992A-EF49-BC53-04194283A713}" type="sibTrans" cxnId="{520BF7A3-76B0-9A4F-996E-084AE37F7A9C}">
      <dgm:prSet/>
      <dgm:spPr/>
      <dgm:t>
        <a:bodyPr/>
        <a:lstStyle/>
        <a:p>
          <a:endParaRPr lang="it-IT"/>
        </a:p>
      </dgm:t>
    </dgm:pt>
    <dgm:pt modelId="{34BDE66B-BEAE-1E4E-B73D-70A56D06C61A}">
      <dgm:prSet phldrT="[Testo]"/>
      <dgm:spPr/>
      <dgm:t>
        <a:bodyPr/>
        <a:lstStyle/>
        <a:p>
          <a:r>
            <a:rPr lang="it-IT" dirty="0"/>
            <a:t>GISCEL «Dieci T</a:t>
          </a:r>
          <a:r>
            <a:rPr lang="it-IT" i="1" dirty="0"/>
            <a:t>esi per l’educazione linguistica democratica</a:t>
          </a:r>
          <a:r>
            <a:rPr lang="it-IT" dirty="0"/>
            <a:t>»(1975)</a:t>
          </a:r>
        </a:p>
      </dgm:t>
    </dgm:pt>
    <dgm:pt modelId="{7AF813DC-16E0-FB44-84A9-9E33131F97E6}" type="parTrans" cxnId="{1302BB48-1E45-C541-9AE4-7F4DA70FD038}">
      <dgm:prSet/>
      <dgm:spPr/>
      <dgm:t>
        <a:bodyPr/>
        <a:lstStyle/>
        <a:p>
          <a:endParaRPr lang="it-IT"/>
        </a:p>
      </dgm:t>
    </dgm:pt>
    <dgm:pt modelId="{12175470-9CBE-8640-950F-ADB0250E9FD7}" type="sibTrans" cxnId="{1302BB48-1E45-C541-9AE4-7F4DA70FD038}">
      <dgm:prSet/>
      <dgm:spPr/>
      <dgm:t>
        <a:bodyPr/>
        <a:lstStyle/>
        <a:p>
          <a:endParaRPr lang="it-IT"/>
        </a:p>
      </dgm:t>
    </dgm:pt>
    <dgm:pt modelId="{C34EC86D-C3C0-A043-B1C8-180AEF8BF1BF}">
      <dgm:prSet phldrT="[Testo]"/>
      <dgm:spPr/>
      <dgm:t>
        <a:bodyPr/>
        <a:lstStyle/>
        <a:p>
          <a:r>
            <a:rPr lang="it-IT" dirty="0"/>
            <a:t>«Indicazioni nazionali per il curriculo della scuola dell’infanzia </a:t>
          </a:r>
        </a:p>
        <a:p>
          <a:r>
            <a:rPr lang="it-IT" dirty="0"/>
            <a:t>e del primo ciclo d’istruzione» (MIUR, 2012) </a:t>
          </a:r>
        </a:p>
      </dgm:t>
    </dgm:pt>
    <dgm:pt modelId="{141E582E-7465-C543-BF61-C2BE5251EDDD}" type="parTrans" cxnId="{3145BCC2-69A9-F145-B61F-B3EB2B87A9EC}">
      <dgm:prSet/>
      <dgm:spPr/>
      <dgm:t>
        <a:bodyPr/>
        <a:lstStyle/>
        <a:p>
          <a:endParaRPr lang="it-IT"/>
        </a:p>
      </dgm:t>
    </dgm:pt>
    <dgm:pt modelId="{C0D86253-BAE5-DA47-A019-F959A7919E5F}" type="sibTrans" cxnId="{3145BCC2-69A9-F145-B61F-B3EB2B87A9EC}">
      <dgm:prSet/>
      <dgm:spPr/>
      <dgm:t>
        <a:bodyPr/>
        <a:lstStyle/>
        <a:p>
          <a:endParaRPr lang="it-IT"/>
        </a:p>
      </dgm:t>
    </dgm:pt>
    <dgm:pt modelId="{98F89084-D8C6-A941-A114-10480BEF41F2}">
      <dgm:prSet/>
      <dgm:spPr/>
      <dgm:t>
        <a:bodyPr/>
        <a:lstStyle/>
        <a:p>
          <a:endParaRPr lang="it-IT"/>
        </a:p>
      </dgm:t>
    </dgm:pt>
    <dgm:pt modelId="{CD972B72-D914-454D-B923-7FF4302F8790}" type="parTrans" cxnId="{E39E7437-D151-7142-8A8A-B6E1F1C792AD}">
      <dgm:prSet/>
      <dgm:spPr/>
      <dgm:t>
        <a:bodyPr/>
        <a:lstStyle/>
        <a:p>
          <a:endParaRPr lang="it-IT"/>
        </a:p>
      </dgm:t>
    </dgm:pt>
    <dgm:pt modelId="{D6E173B4-FF6F-B441-9E88-AB547DE1449E}" type="sibTrans" cxnId="{E39E7437-D151-7142-8A8A-B6E1F1C792AD}">
      <dgm:prSet/>
      <dgm:spPr/>
      <dgm:t>
        <a:bodyPr/>
        <a:lstStyle/>
        <a:p>
          <a:endParaRPr lang="it-IT"/>
        </a:p>
      </dgm:t>
    </dgm:pt>
    <dgm:pt modelId="{7E788FAA-FFA3-424B-A4A8-AD721FB890C6}">
      <dgm:prSet phldrT="[Testo]"/>
      <dgm:spPr/>
      <dgm:t>
        <a:bodyPr/>
        <a:lstStyle/>
        <a:p>
          <a:r>
            <a:rPr lang="it-IT" dirty="0"/>
            <a:t>«</a:t>
          </a:r>
          <a:r>
            <a:rPr lang="en-GB" noProof="0" dirty="0"/>
            <a:t>Education</a:t>
          </a:r>
          <a:r>
            <a:rPr lang="it-IT" dirty="0"/>
            <a:t> and Training», 2020</a:t>
          </a:r>
        </a:p>
      </dgm:t>
    </dgm:pt>
    <dgm:pt modelId="{8B598F55-BD2B-6A4E-97A1-2690765322F4}" type="parTrans" cxnId="{ADA71C31-36D0-994B-9F7D-D347C1BA9145}">
      <dgm:prSet/>
      <dgm:spPr/>
      <dgm:t>
        <a:bodyPr/>
        <a:lstStyle/>
        <a:p>
          <a:endParaRPr lang="it-IT"/>
        </a:p>
      </dgm:t>
    </dgm:pt>
    <dgm:pt modelId="{7F0562EE-F11F-A940-B8F0-A3EB8DA08220}" type="sibTrans" cxnId="{ADA71C31-36D0-994B-9F7D-D347C1BA9145}">
      <dgm:prSet/>
      <dgm:spPr/>
      <dgm:t>
        <a:bodyPr/>
        <a:lstStyle/>
        <a:p>
          <a:endParaRPr lang="it-IT"/>
        </a:p>
      </dgm:t>
    </dgm:pt>
    <dgm:pt modelId="{CD05E6BB-2AE7-694B-91D3-88BA7A43A90B}" type="pres">
      <dgm:prSet presAssocID="{78EFE86F-8FEC-2146-88C7-0D45050218AB}" presName="Name0" presStyleCnt="0">
        <dgm:presLayoutVars>
          <dgm:chMax val="7"/>
          <dgm:chPref val="5"/>
        </dgm:presLayoutVars>
      </dgm:prSet>
      <dgm:spPr/>
    </dgm:pt>
    <dgm:pt modelId="{9027282F-50D6-8A42-99D0-9B2961AD59F7}" type="pres">
      <dgm:prSet presAssocID="{78EFE86F-8FEC-2146-88C7-0D45050218AB}" presName="arrowNode" presStyleLbl="node1" presStyleIdx="0" presStyleCnt="1" custLinFactNeighborX="2435" custLinFactNeighborY="-1904"/>
      <dgm:spPr/>
    </dgm:pt>
    <dgm:pt modelId="{B1F0BC98-2A03-BF41-95E2-E5CC4343CDF8}" type="pres">
      <dgm:prSet presAssocID="{CA849303-7805-C948-9CED-37CD0D6A92CB}" presName="txNode1" presStyleLbl="revTx" presStyleIdx="0" presStyleCnt="7" custScaleX="325355">
        <dgm:presLayoutVars>
          <dgm:bulletEnabled val="1"/>
        </dgm:presLayoutVars>
      </dgm:prSet>
      <dgm:spPr/>
    </dgm:pt>
    <dgm:pt modelId="{20C24808-8DFF-1841-B453-DD253A4D2C6C}" type="pres">
      <dgm:prSet presAssocID="{78C73B2D-6168-2840-8F91-78AC5CF16C7A}" presName="txNode2" presStyleLbl="revTx" presStyleIdx="1" presStyleCnt="7" custScaleX="250204" custLinFactNeighborX="71986" custLinFactNeighborY="9366">
        <dgm:presLayoutVars>
          <dgm:bulletEnabled val="1"/>
        </dgm:presLayoutVars>
      </dgm:prSet>
      <dgm:spPr/>
    </dgm:pt>
    <dgm:pt modelId="{45BFC397-E1AF-3044-BD94-C4AE0A70E6E6}" type="pres">
      <dgm:prSet presAssocID="{C7DF91E4-ECCD-DE47-BEA4-E7074C80417E}" presName="dotNode2" presStyleCnt="0"/>
      <dgm:spPr/>
    </dgm:pt>
    <dgm:pt modelId="{8F65BFC2-4D00-2A45-BC01-A446F711E71B}" type="pres">
      <dgm:prSet presAssocID="{C7DF91E4-ECCD-DE47-BEA4-E7074C80417E}" presName="dotRepeatNode" presStyleLbl="fgShp" presStyleIdx="0" presStyleCnt="5"/>
      <dgm:spPr/>
    </dgm:pt>
    <dgm:pt modelId="{3276872C-A581-7442-B273-F48B5D96A958}" type="pres">
      <dgm:prSet presAssocID="{5C0AF640-E24D-924C-AF0C-F672DAD3200D}" presName="txNode3" presStyleLbl="revTx" presStyleIdx="2" presStyleCnt="7" custScaleX="223875" custLinFactNeighborX="-58302" custLinFactNeighborY="1937">
        <dgm:presLayoutVars>
          <dgm:bulletEnabled val="1"/>
        </dgm:presLayoutVars>
      </dgm:prSet>
      <dgm:spPr/>
    </dgm:pt>
    <dgm:pt modelId="{750D71DE-2024-7D40-B296-643EFF62ABC6}" type="pres">
      <dgm:prSet presAssocID="{0E9A00E2-992A-EF49-BC53-04194283A713}" presName="dotNode3" presStyleCnt="0"/>
      <dgm:spPr/>
    </dgm:pt>
    <dgm:pt modelId="{C03B3497-1D75-FF4D-A710-037EF58FE992}" type="pres">
      <dgm:prSet presAssocID="{0E9A00E2-992A-EF49-BC53-04194283A713}" presName="dotRepeatNode" presStyleLbl="fgShp" presStyleIdx="1" presStyleCnt="5"/>
      <dgm:spPr/>
    </dgm:pt>
    <dgm:pt modelId="{26F4032E-47A8-9748-898D-75FDBA910BDC}" type="pres">
      <dgm:prSet presAssocID="{34BDE66B-BEAE-1E4E-B73D-70A56D06C61A}" presName="txNode4" presStyleLbl="revTx" presStyleIdx="3" presStyleCnt="7" custScaleX="299040" custLinFactX="9399" custLinFactNeighborX="100000" custLinFactNeighborY="-1">
        <dgm:presLayoutVars>
          <dgm:bulletEnabled val="1"/>
        </dgm:presLayoutVars>
      </dgm:prSet>
      <dgm:spPr/>
    </dgm:pt>
    <dgm:pt modelId="{308BB581-8563-BC4B-A349-A2D0D9839ADE}" type="pres">
      <dgm:prSet presAssocID="{12175470-9CBE-8640-950F-ADB0250E9FD7}" presName="dotNode4" presStyleCnt="0"/>
      <dgm:spPr/>
    </dgm:pt>
    <dgm:pt modelId="{F5D51244-F79E-9047-95DF-D7305CD47B82}" type="pres">
      <dgm:prSet presAssocID="{12175470-9CBE-8640-950F-ADB0250E9FD7}" presName="dotRepeatNode" presStyleLbl="fgShp" presStyleIdx="2" presStyleCnt="5"/>
      <dgm:spPr/>
    </dgm:pt>
    <dgm:pt modelId="{011B47AA-96C6-DB4B-BF5B-043CDEE29822}" type="pres">
      <dgm:prSet presAssocID="{C34EC86D-C3C0-A043-B1C8-180AEF8BF1BF}" presName="txNode5" presStyleLbl="revTx" presStyleIdx="4" presStyleCnt="7" custScaleX="221422" custScaleY="128060" custLinFactNeighborX="-82971" custLinFactNeighborY="-1936">
        <dgm:presLayoutVars>
          <dgm:bulletEnabled val="1"/>
        </dgm:presLayoutVars>
      </dgm:prSet>
      <dgm:spPr/>
    </dgm:pt>
    <dgm:pt modelId="{A364836C-D0AD-E644-A188-F13A97E9BE7C}" type="pres">
      <dgm:prSet presAssocID="{C0D86253-BAE5-DA47-A019-F959A7919E5F}" presName="dotNode5" presStyleCnt="0"/>
      <dgm:spPr/>
    </dgm:pt>
    <dgm:pt modelId="{08942744-B401-BE43-B43A-59215CCBC07D}" type="pres">
      <dgm:prSet presAssocID="{C0D86253-BAE5-DA47-A019-F959A7919E5F}" presName="dotRepeatNode" presStyleLbl="fgShp" presStyleIdx="3" presStyleCnt="5"/>
      <dgm:spPr/>
    </dgm:pt>
    <dgm:pt modelId="{2CF7CAD5-EADD-E247-8C15-518EA8E7F973}" type="pres">
      <dgm:prSet presAssocID="{98F89084-D8C6-A941-A114-10480BEF41F2}" presName="txNode6" presStyleLbl="revTx" presStyleIdx="5" presStyleCnt="7" custScaleX="299040" custLinFactX="9399" custLinFactNeighborX="100000" custLinFactNeighborY="-1">
        <dgm:presLayoutVars>
          <dgm:bulletEnabled val="1"/>
        </dgm:presLayoutVars>
      </dgm:prSet>
      <dgm:spPr/>
    </dgm:pt>
    <dgm:pt modelId="{D6E5F83B-AC1B-B041-B545-CCB880884C29}" type="pres">
      <dgm:prSet presAssocID="{D6E173B4-FF6F-B441-9E88-AB547DE1449E}" presName="dotNode6" presStyleCnt="0"/>
      <dgm:spPr/>
    </dgm:pt>
    <dgm:pt modelId="{6E2B0BEF-9086-EC4B-B28C-F79CE0841744}" type="pres">
      <dgm:prSet presAssocID="{D6E173B4-FF6F-B441-9E88-AB547DE1449E}" presName="dotRepeatNode" presStyleLbl="fgShp" presStyleIdx="4" presStyleCnt="5"/>
      <dgm:spPr/>
    </dgm:pt>
    <dgm:pt modelId="{6644B899-2492-0646-8AB5-7501ABBFBAA2}" type="pres">
      <dgm:prSet presAssocID="{7E788FAA-FFA3-424B-A4A8-AD721FB890C6}" presName="txNode7" presStyleLbl="revTx" presStyleIdx="6" presStyleCnt="7" custScaleX="376650" custScaleY="97340" custLinFactNeighborX="-15930" custLinFactNeighborY="-1936">
        <dgm:presLayoutVars>
          <dgm:bulletEnabled val="1"/>
        </dgm:presLayoutVars>
      </dgm:prSet>
      <dgm:spPr/>
    </dgm:pt>
  </dgm:ptLst>
  <dgm:cxnLst>
    <dgm:cxn modelId="{DD11DE01-816C-C54F-B39E-C6D80C18D6CC}" type="presOf" srcId="{5C0AF640-E24D-924C-AF0C-F672DAD3200D}" destId="{3276872C-A581-7442-B273-F48B5D96A958}" srcOrd="0" destOrd="0" presId="urn:microsoft.com/office/officeart/2009/3/layout/DescendingProcess"/>
    <dgm:cxn modelId="{44204E18-BE8B-AA40-A947-FB68FCCCE8C6}" type="presOf" srcId="{78EFE86F-8FEC-2146-88C7-0D45050218AB}" destId="{CD05E6BB-2AE7-694B-91D3-88BA7A43A90B}" srcOrd="0" destOrd="0" presId="urn:microsoft.com/office/officeart/2009/3/layout/DescendingProcess"/>
    <dgm:cxn modelId="{63B94819-C33B-6348-8B64-5F9A9BE362F7}" type="presOf" srcId="{C0D86253-BAE5-DA47-A019-F959A7919E5F}" destId="{08942744-B401-BE43-B43A-59215CCBC07D}" srcOrd="0" destOrd="0" presId="urn:microsoft.com/office/officeart/2009/3/layout/DescendingProcess"/>
    <dgm:cxn modelId="{46B17521-F5AA-CD4C-B1A6-73B986477245}" type="presOf" srcId="{7E788FAA-FFA3-424B-A4A8-AD721FB890C6}" destId="{6644B899-2492-0646-8AB5-7501ABBFBAA2}" srcOrd="0" destOrd="0" presId="urn:microsoft.com/office/officeart/2009/3/layout/DescendingProcess"/>
    <dgm:cxn modelId="{ADA71C31-36D0-994B-9F7D-D347C1BA9145}" srcId="{78EFE86F-8FEC-2146-88C7-0D45050218AB}" destId="{7E788FAA-FFA3-424B-A4A8-AD721FB890C6}" srcOrd="6" destOrd="0" parTransId="{8B598F55-BD2B-6A4E-97A1-2690765322F4}" sibTransId="{7F0562EE-F11F-A940-B8F0-A3EB8DA08220}"/>
    <dgm:cxn modelId="{E39E7437-D151-7142-8A8A-B6E1F1C792AD}" srcId="{78EFE86F-8FEC-2146-88C7-0D45050218AB}" destId="{98F89084-D8C6-A941-A114-10480BEF41F2}" srcOrd="5" destOrd="0" parTransId="{CD972B72-D914-454D-B923-7FF4302F8790}" sibTransId="{D6E173B4-FF6F-B441-9E88-AB547DE1449E}"/>
    <dgm:cxn modelId="{1302BB48-1E45-C541-9AE4-7F4DA70FD038}" srcId="{78EFE86F-8FEC-2146-88C7-0D45050218AB}" destId="{34BDE66B-BEAE-1E4E-B73D-70A56D06C61A}" srcOrd="3" destOrd="0" parTransId="{7AF813DC-16E0-FB44-84A9-9E33131F97E6}" sibTransId="{12175470-9CBE-8640-950F-ADB0250E9FD7}"/>
    <dgm:cxn modelId="{A2CF9A4F-2E76-C745-AA34-7BAD6565E589}" type="presOf" srcId="{D6E173B4-FF6F-B441-9E88-AB547DE1449E}" destId="{6E2B0BEF-9086-EC4B-B28C-F79CE0841744}" srcOrd="0" destOrd="0" presId="urn:microsoft.com/office/officeart/2009/3/layout/DescendingProcess"/>
    <dgm:cxn modelId="{0A8C445C-24A3-4B4F-AED9-E24D08E089A0}" type="presOf" srcId="{78C73B2D-6168-2840-8F91-78AC5CF16C7A}" destId="{20C24808-8DFF-1841-B453-DD253A4D2C6C}" srcOrd="0" destOrd="0" presId="urn:microsoft.com/office/officeart/2009/3/layout/DescendingProcess"/>
    <dgm:cxn modelId="{7153A75C-1018-3D4E-BEA2-B7332022121F}" srcId="{78EFE86F-8FEC-2146-88C7-0D45050218AB}" destId="{CA849303-7805-C948-9CED-37CD0D6A92CB}" srcOrd="0" destOrd="0" parTransId="{792383B7-177D-164E-8E2A-EF9DB5AC330D}" sibTransId="{5D98F736-586F-A443-9BA5-BD0179D5FC5F}"/>
    <dgm:cxn modelId="{E70DB974-001D-C940-BFA6-2A3D7322D66A}" type="presOf" srcId="{12175470-9CBE-8640-950F-ADB0250E9FD7}" destId="{F5D51244-F79E-9047-95DF-D7305CD47B82}" srcOrd="0" destOrd="0" presId="urn:microsoft.com/office/officeart/2009/3/layout/DescendingProcess"/>
    <dgm:cxn modelId="{A086F68B-7DE7-5543-A154-13F1EC73F12E}" type="presOf" srcId="{C34EC86D-C3C0-A043-B1C8-180AEF8BF1BF}" destId="{011B47AA-96C6-DB4B-BF5B-043CDEE29822}" srcOrd="0" destOrd="0" presId="urn:microsoft.com/office/officeart/2009/3/layout/DescendingProcess"/>
    <dgm:cxn modelId="{C25CA298-8FA4-554E-942E-E0D9FFA6266B}" type="presOf" srcId="{0E9A00E2-992A-EF49-BC53-04194283A713}" destId="{C03B3497-1D75-FF4D-A710-037EF58FE992}" srcOrd="0" destOrd="0" presId="urn:microsoft.com/office/officeart/2009/3/layout/DescendingProcess"/>
    <dgm:cxn modelId="{520BF7A3-76B0-9A4F-996E-084AE37F7A9C}" srcId="{78EFE86F-8FEC-2146-88C7-0D45050218AB}" destId="{5C0AF640-E24D-924C-AF0C-F672DAD3200D}" srcOrd="2" destOrd="0" parTransId="{FE42AD9A-79F5-1749-B087-6714FD824E7F}" sibTransId="{0E9A00E2-992A-EF49-BC53-04194283A713}"/>
    <dgm:cxn modelId="{F80302A9-4065-8A4F-A9AB-2BCA792B9B2A}" type="presOf" srcId="{CA849303-7805-C948-9CED-37CD0D6A92CB}" destId="{B1F0BC98-2A03-BF41-95E2-E5CC4343CDF8}" srcOrd="0" destOrd="0" presId="urn:microsoft.com/office/officeart/2009/3/layout/DescendingProcess"/>
    <dgm:cxn modelId="{00A751B0-C22E-3445-B9C1-C636B189E4E3}" type="presOf" srcId="{34BDE66B-BEAE-1E4E-B73D-70A56D06C61A}" destId="{26F4032E-47A8-9748-898D-75FDBA910BDC}" srcOrd="0" destOrd="0" presId="urn:microsoft.com/office/officeart/2009/3/layout/DescendingProcess"/>
    <dgm:cxn modelId="{3145BCC2-69A9-F145-B61F-B3EB2B87A9EC}" srcId="{78EFE86F-8FEC-2146-88C7-0D45050218AB}" destId="{C34EC86D-C3C0-A043-B1C8-180AEF8BF1BF}" srcOrd="4" destOrd="0" parTransId="{141E582E-7465-C543-BF61-C2BE5251EDDD}" sibTransId="{C0D86253-BAE5-DA47-A019-F959A7919E5F}"/>
    <dgm:cxn modelId="{F385AADE-FD5A-BF43-B80B-79FAD8145789}" type="presOf" srcId="{C7DF91E4-ECCD-DE47-BEA4-E7074C80417E}" destId="{8F65BFC2-4D00-2A45-BC01-A446F711E71B}" srcOrd="0" destOrd="0" presId="urn:microsoft.com/office/officeart/2009/3/layout/DescendingProcess"/>
    <dgm:cxn modelId="{182F84E6-869C-F445-8B38-9852639A828E}" srcId="{78EFE86F-8FEC-2146-88C7-0D45050218AB}" destId="{78C73B2D-6168-2840-8F91-78AC5CF16C7A}" srcOrd="1" destOrd="0" parTransId="{16E3DF46-8916-294F-B7A9-8B3338E6EB9B}" sibTransId="{C7DF91E4-ECCD-DE47-BEA4-E7074C80417E}"/>
    <dgm:cxn modelId="{4A4148FE-AA03-D441-8DD6-3BD4876AD138}" type="presOf" srcId="{98F89084-D8C6-A941-A114-10480BEF41F2}" destId="{2CF7CAD5-EADD-E247-8C15-518EA8E7F973}" srcOrd="0" destOrd="0" presId="urn:microsoft.com/office/officeart/2009/3/layout/DescendingProcess"/>
    <dgm:cxn modelId="{04A2BF02-414F-0746-ABDC-C85D8DFFD9D9}" type="presParOf" srcId="{CD05E6BB-2AE7-694B-91D3-88BA7A43A90B}" destId="{9027282F-50D6-8A42-99D0-9B2961AD59F7}" srcOrd="0" destOrd="0" presId="urn:microsoft.com/office/officeart/2009/3/layout/DescendingProcess"/>
    <dgm:cxn modelId="{21A51E02-0EEB-BC4E-A052-6265C0AD1C42}" type="presParOf" srcId="{CD05E6BB-2AE7-694B-91D3-88BA7A43A90B}" destId="{B1F0BC98-2A03-BF41-95E2-E5CC4343CDF8}" srcOrd="1" destOrd="0" presId="urn:microsoft.com/office/officeart/2009/3/layout/DescendingProcess"/>
    <dgm:cxn modelId="{F06E3824-57FB-894B-BBA8-5AD6A759B14E}" type="presParOf" srcId="{CD05E6BB-2AE7-694B-91D3-88BA7A43A90B}" destId="{20C24808-8DFF-1841-B453-DD253A4D2C6C}" srcOrd="2" destOrd="0" presId="urn:microsoft.com/office/officeart/2009/3/layout/DescendingProcess"/>
    <dgm:cxn modelId="{801BE1E0-229E-DA43-A222-9DE2E2E14691}" type="presParOf" srcId="{CD05E6BB-2AE7-694B-91D3-88BA7A43A90B}" destId="{45BFC397-E1AF-3044-BD94-C4AE0A70E6E6}" srcOrd="3" destOrd="0" presId="urn:microsoft.com/office/officeart/2009/3/layout/DescendingProcess"/>
    <dgm:cxn modelId="{382A6476-EFAD-EF47-9DC2-329E7915B1AC}" type="presParOf" srcId="{45BFC397-E1AF-3044-BD94-C4AE0A70E6E6}" destId="{8F65BFC2-4D00-2A45-BC01-A446F711E71B}" srcOrd="0" destOrd="0" presId="urn:microsoft.com/office/officeart/2009/3/layout/DescendingProcess"/>
    <dgm:cxn modelId="{3431A36F-176D-6943-9780-6506DFED49C0}" type="presParOf" srcId="{CD05E6BB-2AE7-694B-91D3-88BA7A43A90B}" destId="{3276872C-A581-7442-B273-F48B5D96A958}" srcOrd="4" destOrd="0" presId="urn:microsoft.com/office/officeart/2009/3/layout/DescendingProcess"/>
    <dgm:cxn modelId="{C7FBD84F-BDD1-7A40-BFA0-FF3CB5E63D28}" type="presParOf" srcId="{CD05E6BB-2AE7-694B-91D3-88BA7A43A90B}" destId="{750D71DE-2024-7D40-B296-643EFF62ABC6}" srcOrd="5" destOrd="0" presId="urn:microsoft.com/office/officeart/2009/3/layout/DescendingProcess"/>
    <dgm:cxn modelId="{0F7FF6F9-2CF2-2846-B0A1-7D191EEB997C}" type="presParOf" srcId="{750D71DE-2024-7D40-B296-643EFF62ABC6}" destId="{C03B3497-1D75-FF4D-A710-037EF58FE992}" srcOrd="0" destOrd="0" presId="urn:microsoft.com/office/officeart/2009/3/layout/DescendingProcess"/>
    <dgm:cxn modelId="{C0CA20FB-1640-9B40-9B39-A0BB2B21F4F7}" type="presParOf" srcId="{CD05E6BB-2AE7-694B-91D3-88BA7A43A90B}" destId="{26F4032E-47A8-9748-898D-75FDBA910BDC}" srcOrd="6" destOrd="0" presId="urn:microsoft.com/office/officeart/2009/3/layout/DescendingProcess"/>
    <dgm:cxn modelId="{FF523B53-739E-B440-BA06-353C712D93FC}" type="presParOf" srcId="{CD05E6BB-2AE7-694B-91D3-88BA7A43A90B}" destId="{308BB581-8563-BC4B-A349-A2D0D9839ADE}" srcOrd="7" destOrd="0" presId="urn:microsoft.com/office/officeart/2009/3/layout/DescendingProcess"/>
    <dgm:cxn modelId="{76441E9A-0904-F544-BF7F-9566C4F23405}" type="presParOf" srcId="{308BB581-8563-BC4B-A349-A2D0D9839ADE}" destId="{F5D51244-F79E-9047-95DF-D7305CD47B82}" srcOrd="0" destOrd="0" presId="urn:microsoft.com/office/officeart/2009/3/layout/DescendingProcess"/>
    <dgm:cxn modelId="{A58954AF-0344-9747-B9F0-DCACF8D4C9FD}" type="presParOf" srcId="{CD05E6BB-2AE7-694B-91D3-88BA7A43A90B}" destId="{011B47AA-96C6-DB4B-BF5B-043CDEE29822}" srcOrd="8" destOrd="0" presId="urn:microsoft.com/office/officeart/2009/3/layout/DescendingProcess"/>
    <dgm:cxn modelId="{53409273-025B-D140-8AB5-63EC94740618}" type="presParOf" srcId="{CD05E6BB-2AE7-694B-91D3-88BA7A43A90B}" destId="{A364836C-D0AD-E644-A188-F13A97E9BE7C}" srcOrd="9" destOrd="0" presId="urn:microsoft.com/office/officeart/2009/3/layout/DescendingProcess"/>
    <dgm:cxn modelId="{F30FBC9D-00CF-564C-A05E-420E2DB8A67C}" type="presParOf" srcId="{A364836C-D0AD-E644-A188-F13A97E9BE7C}" destId="{08942744-B401-BE43-B43A-59215CCBC07D}" srcOrd="0" destOrd="0" presId="urn:microsoft.com/office/officeart/2009/3/layout/DescendingProcess"/>
    <dgm:cxn modelId="{6CC96722-4F29-1D4D-824F-D2990C2983AC}" type="presParOf" srcId="{CD05E6BB-2AE7-694B-91D3-88BA7A43A90B}" destId="{2CF7CAD5-EADD-E247-8C15-518EA8E7F973}" srcOrd="10" destOrd="0" presId="urn:microsoft.com/office/officeart/2009/3/layout/DescendingProcess"/>
    <dgm:cxn modelId="{E99E7F74-82F9-E247-B18E-B0B2E7B375E6}" type="presParOf" srcId="{CD05E6BB-2AE7-694B-91D3-88BA7A43A90B}" destId="{D6E5F83B-AC1B-B041-B545-CCB880884C29}" srcOrd="11" destOrd="0" presId="urn:microsoft.com/office/officeart/2009/3/layout/DescendingProcess"/>
    <dgm:cxn modelId="{46C2EC08-74AA-1B4D-8395-9E23377D934C}" type="presParOf" srcId="{D6E5F83B-AC1B-B041-B545-CCB880884C29}" destId="{6E2B0BEF-9086-EC4B-B28C-F79CE0841744}" srcOrd="0" destOrd="0" presId="urn:microsoft.com/office/officeart/2009/3/layout/DescendingProcess"/>
    <dgm:cxn modelId="{3D2A76BA-BBAC-BE49-BF23-ACA27AA1F941}" type="presParOf" srcId="{CD05E6BB-2AE7-694B-91D3-88BA7A43A90B}" destId="{6644B899-2492-0646-8AB5-7501ABBFBAA2}" srcOrd="12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27282F-50D6-8A42-99D0-9B2961AD59F7}">
      <dsp:nvSpPr>
        <dsp:cNvPr id="0" name=""/>
        <dsp:cNvSpPr/>
      </dsp:nvSpPr>
      <dsp:spPr>
        <a:xfrm rot="4396374">
          <a:off x="2797119" y="773199"/>
          <a:ext cx="3354263" cy="2339180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65BFC2-4D00-2A45-BC01-A446F711E71B}">
      <dsp:nvSpPr>
        <dsp:cNvPr id="0" name=""/>
        <dsp:cNvSpPr/>
      </dsp:nvSpPr>
      <dsp:spPr>
        <a:xfrm>
          <a:off x="3862315" y="1004033"/>
          <a:ext cx="84705" cy="84705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3B3497-1D75-FF4D-A710-037EF58FE992}">
      <dsp:nvSpPr>
        <dsp:cNvPr id="0" name=""/>
        <dsp:cNvSpPr/>
      </dsp:nvSpPr>
      <dsp:spPr>
        <a:xfrm>
          <a:off x="4268358" y="1288069"/>
          <a:ext cx="84705" cy="84705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D51244-F79E-9047-95DF-D7305CD47B82}">
      <dsp:nvSpPr>
        <dsp:cNvPr id="0" name=""/>
        <dsp:cNvSpPr/>
      </dsp:nvSpPr>
      <dsp:spPr>
        <a:xfrm>
          <a:off x="4610290" y="1619121"/>
          <a:ext cx="84705" cy="84705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F0BC98-2A03-BF41-95E2-E5CC4343CDF8}">
      <dsp:nvSpPr>
        <dsp:cNvPr id="0" name=""/>
        <dsp:cNvSpPr/>
      </dsp:nvSpPr>
      <dsp:spPr>
        <a:xfrm>
          <a:off x="712286" y="0"/>
          <a:ext cx="5145265" cy="621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/>
            <a:t>Legge 1859 del 31 dicembre (1962)</a:t>
          </a:r>
        </a:p>
      </dsp:txBody>
      <dsp:txXfrm>
        <a:off x="712286" y="0"/>
        <a:ext cx="5145265" cy="621692"/>
      </dsp:txXfrm>
    </dsp:sp>
    <dsp:sp modelId="{20C24808-8DFF-1841-B453-DD253A4D2C6C}">
      <dsp:nvSpPr>
        <dsp:cNvPr id="0" name=""/>
        <dsp:cNvSpPr/>
      </dsp:nvSpPr>
      <dsp:spPr>
        <a:xfrm>
          <a:off x="4300241" y="793768"/>
          <a:ext cx="5988675" cy="621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 dirty="0"/>
            <a:t>«</a:t>
          </a:r>
          <a:r>
            <a:rPr lang="it-IT" sz="1500" i="1" kern="1200" dirty="0"/>
            <a:t>Lettera a una professoressa</a:t>
          </a:r>
          <a:r>
            <a:rPr lang="it-IT" sz="1500" kern="1200" dirty="0"/>
            <a:t>», Don Milani (1967)</a:t>
          </a:r>
        </a:p>
      </dsp:txBody>
      <dsp:txXfrm>
        <a:off x="4300241" y="793768"/>
        <a:ext cx="5988675" cy="621692"/>
      </dsp:txXfrm>
    </dsp:sp>
    <dsp:sp modelId="{3276872C-A581-7442-B273-F48B5D96A958}">
      <dsp:nvSpPr>
        <dsp:cNvPr id="0" name=""/>
        <dsp:cNvSpPr/>
      </dsp:nvSpPr>
      <dsp:spPr>
        <a:xfrm>
          <a:off x="798266" y="1031618"/>
          <a:ext cx="3157679" cy="621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Movimento di Cooperazione Educativa </a:t>
          </a:r>
        </a:p>
      </dsp:txBody>
      <dsp:txXfrm>
        <a:off x="798266" y="1031618"/>
        <a:ext cx="3157679" cy="621692"/>
      </dsp:txXfrm>
    </dsp:sp>
    <dsp:sp modelId="{08942744-B401-BE43-B43A-59215CCBC07D}">
      <dsp:nvSpPr>
        <dsp:cNvPr id="0" name=""/>
        <dsp:cNvSpPr/>
      </dsp:nvSpPr>
      <dsp:spPr>
        <a:xfrm>
          <a:off x="4906060" y="1985142"/>
          <a:ext cx="84705" cy="84705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F4032E-47A8-9748-898D-75FDBA910BDC}">
      <dsp:nvSpPr>
        <dsp:cNvPr id="0" name=""/>
        <dsp:cNvSpPr/>
      </dsp:nvSpPr>
      <dsp:spPr>
        <a:xfrm>
          <a:off x="5266101" y="1350621"/>
          <a:ext cx="4984739" cy="621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GISCEL «Dieci T</a:t>
          </a:r>
          <a:r>
            <a:rPr lang="it-IT" sz="1400" i="1" kern="1200" dirty="0"/>
            <a:t>esi per l’educazione linguistica democratica</a:t>
          </a:r>
          <a:r>
            <a:rPr lang="it-IT" sz="1400" kern="1200" dirty="0"/>
            <a:t>»(1975)</a:t>
          </a:r>
        </a:p>
      </dsp:txBody>
      <dsp:txXfrm>
        <a:off x="5266101" y="1350621"/>
        <a:ext cx="4984739" cy="621692"/>
      </dsp:txXfrm>
    </dsp:sp>
    <dsp:sp modelId="{011B47AA-96C6-DB4B-BF5B-043CDEE29822}">
      <dsp:nvSpPr>
        <dsp:cNvPr id="0" name=""/>
        <dsp:cNvSpPr/>
      </dsp:nvSpPr>
      <dsp:spPr>
        <a:xfrm>
          <a:off x="0" y="1617389"/>
          <a:ext cx="4731940" cy="796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/>
            <a:t>«Indicazioni nazionali per il curriculo della scuola dell’infanzia </a:t>
          </a:r>
        </a:p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/>
            <a:t>e del primo ciclo d’istruzione» (MIUR, 2012) </a:t>
          </a:r>
        </a:p>
      </dsp:txBody>
      <dsp:txXfrm>
        <a:off x="0" y="1617389"/>
        <a:ext cx="4731940" cy="796139"/>
      </dsp:txXfrm>
    </dsp:sp>
    <dsp:sp modelId="{6E2B0BEF-9086-EC4B-B28C-F79CE0841744}">
      <dsp:nvSpPr>
        <dsp:cNvPr id="0" name=""/>
        <dsp:cNvSpPr/>
      </dsp:nvSpPr>
      <dsp:spPr>
        <a:xfrm>
          <a:off x="5144557" y="2358547"/>
          <a:ext cx="84705" cy="84705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F7CAD5-EADD-E247-8C15-518EA8E7F973}">
      <dsp:nvSpPr>
        <dsp:cNvPr id="0" name=""/>
        <dsp:cNvSpPr/>
      </dsp:nvSpPr>
      <dsp:spPr>
        <a:xfrm>
          <a:off x="5651291" y="2090047"/>
          <a:ext cx="3706600" cy="621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300" kern="1200"/>
        </a:p>
      </dsp:txBody>
      <dsp:txXfrm>
        <a:off x="5651291" y="2090047"/>
        <a:ext cx="3706600" cy="621692"/>
      </dsp:txXfrm>
    </dsp:sp>
    <dsp:sp modelId="{6644B899-2492-0646-8AB5-7501ABBFBAA2}">
      <dsp:nvSpPr>
        <dsp:cNvPr id="0" name=""/>
        <dsp:cNvSpPr/>
      </dsp:nvSpPr>
      <dsp:spPr>
        <a:xfrm>
          <a:off x="1334736" y="3260119"/>
          <a:ext cx="8049270" cy="605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/>
            <a:t>«</a:t>
          </a:r>
          <a:r>
            <a:rPr lang="en-GB" sz="1300" kern="1200" noProof="0" dirty="0"/>
            <a:t>Education</a:t>
          </a:r>
          <a:r>
            <a:rPr lang="it-IT" sz="1300" kern="1200" dirty="0"/>
            <a:t> and Training», 2020</a:t>
          </a:r>
        </a:p>
      </dsp:txBody>
      <dsp:txXfrm>
        <a:off x="1334736" y="3260119"/>
        <a:ext cx="8049270" cy="6051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12/4/21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12/4/21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12/4/21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12/4/21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12/4/21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12/4/21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12/4/21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12/4/21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12/4/21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12/4/21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12/4/21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12/4/21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12/4/21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12/4/21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12/4/21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12/4/21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12/4/21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12/4/21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BC6A24-0578-D44E-AC34-2E42446CB5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just"/>
            <a:r>
              <a:rPr lang="it-IT" sz="1600" b="1" dirty="0"/>
              <a:t>“La comunicazione nella madrelingua è la capacità di esprimere e interpretare concetti, pensieri, sentimenti, fatti e opinioni in forma sia orale sia scritta (comprensione orale, espressione orale, comprensione scritta ed espressione scritta) ed interagire adeguatamente e in modo creativo sul piano linguistico in un’intera gamma di contesti culturali e sociali, quali istruzione e formazione, lavoro, vita domestica e tempo libero.”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957D147-3E68-BB44-B250-99C74A96CA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1600" dirty="0">
                <a:latin typeface="+mj-lt"/>
                <a:ea typeface="+mj-ea"/>
                <a:cs typeface="+mj-cs"/>
              </a:rPr>
              <a:t>definizione di </a:t>
            </a:r>
            <a:r>
              <a:rPr lang="it-IT" sz="1600" b="1" dirty="0">
                <a:latin typeface="+mj-lt"/>
                <a:ea typeface="+mj-ea"/>
                <a:cs typeface="+mj-cs"/>
              </a:rPr>
              <a:t>competenza in lingua madre </a:t>
            </a:r>
            <a:r>
              <a:rPr lang="it-IT" sz="1600" dirty="0">
                <a:latin typeface="+mj-lt"/>
                <a:ea typeface="+mj-ea"/>
                <a:cs typeface="+mj-cs"/>
              </a:rPr>
              <a:t>che si legge nella «</a:t>
            </a:r>
            <a:r>
              <a:rPr lang="it-IT" sz="1400" i="1" dirty="0"/>
              <a:t>Raccomandazione del Parlamento Europeo e del Consiglio del 18 dicembre 2006 relativa a competenze chiave per l’apprendimento permanente</a:t>
            </a:r>
            <a:r>
              <a:rPr lang="it-IT" i="1" dirty="0"/>
              <a:t>»</a:t>
            </a:r>
            <a:r>
              <a:rPr lang="it-IT" dirty="0"/>
              <a:t>. </a:t>
            </a: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14A3FE7-C8B7-1042-9A6D-66B2AF76A823}"/>
              </a:ext>
            </a:extLst>
          </p:cNvPr>
          <p:cNvSpPr txBox="1"/>
          <p:nvPr/>
        </p:nvSpPr>
        <p:spPr>
          <a:xfrm>
            <a:off x="9378176" y="3105834"/>
            <a:ext cx="2676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L’innovazione della didattica dell’italiano </a:t>
            </a:r>
          </a:p>
        </p:txBody>
      </p:sp>
    </p:spTree>
    <p:extLst>
      <p:ext uri="{BB962C8B-B14F-4D97-AF65-F5344CB8AC3E}">
        <p14:creationId xmlns:p14="http://schemas.microsoft.com/office/powerpoint/2010/main" val="110730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537979-AFE6-F147-BEA5-8851BD8A2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Quadro di riferimento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EC83717-EBD0-5643-90AE-DF4BD4CB7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4605357" cy="920678"/>
          </a:xfrm>
        </p:spPr>
        <p:txBody>
          <a:bodyPr>
            <a:normAutofit lnSpcReduction="10000"/>
          </a:bodyPr>
          <a:lstStyle/>
          <a:p>
            <a:r>
              <a:rPr lang="it-IT" sz="2800" b="1" dirty="0"/>
              <a:t>INVALSI per l’italiano </a:t>
            </a:r>
          </a:p>
          <a:p>
            <a:pPr marL="0" indent="0">
              <a:buNone/>
            </a:pPr>
            <a:r>
              <a:rPr lang="it-IT" sz="2800" b="1" dirty="0"/>
              <a:t> </a:t>
            </a: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2A2895E5-FB32-A64E-9F7F-4C0676ABB565}"/>
              </a:ext>
            </a:extLst>
          </p:cNvPr>
          <p:cNvSpPr txBox="1">
            <a:spLocks/>
          </p:cNvSpPr>
          <p:nvPr/>
        </p:nvSpPr>
        <p:spPr>
          <a:xfrm>
            <a:off x="5285678" y="2444668"/>
            <a:ext cx="6634976" cy="1855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Concetto di “padronanza della lingua italiana” intesa come “</a:t>
            </a:r>
            <a:r>
              <a:rPr lang="it-IT" i="1" dirty="0"/>
              <a:t>possesso ben strutturato di una lingua assieme alla capacità di servirsene per i vari scopi comunicativi</a:t>
            </a:r>
            <a:r>
              <a:rPr lang="it-IT" dirty="0"/>
              <a:t>”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573E5064-A467-3540-9B50-EB9BCF052D7E}"/>
              </a:ext>
            </a:extLst>
          </p:cNvPr>
          <p:cNvSpPr txBox="1">
            <a:spLocks/>
          </p:cNvSpPr>
          <p:nvPr/>
        </p:nvSpPr>
        <p:spPr>
          <a:xfrm>
            <a:off x="566021" y="4736946"/>
            <a:ext cx="4605357" cy="10637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b="1" dirty="0"/>
              <a:t>Indagine OCSE-PISA </a:t>
            </a: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6B94D332-CB31-0E47-8962-997B7C631E39}"/>
              </a:ext>
            </a:extLst>
          </p:cNvPr>
          <p:cNvSpPr txBox="1">
            <a:spLocks/>
          </p:cNvSpPr>
          <p:nvPr/>
        </p:nvSpPr>
        <p:spPr>
          <a:xfrm>
            <a:off x="5285678" y="4300538"/>
            <a:ext cx="6634976" cy="1240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it-IT" dirty="0"/>
          </a:p>
          <a:p>
            <a:r>
              <a:rPr lang="it-IT" i="1" dirty="0"/>
              <a:t>Competenza di lettura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57378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4CA95E-0500-7748-B0C5-7AF4C0DE3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Riflessione didattica sulla lingua italiana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4B039C57-D8B8-9144-B1F2-314EAAE9D7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1410086"/>
              </p:ext>
            </p:extLst>
          </p:nvPr>
        </p:nvGraphicFramePr>
        <p:xfrm>
          <a:off x="681038" y="2336800"/>
          <a:ext cx="10436728" cy="3885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208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24340C-3CB9-2947-8671-E2E4809A0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Iniziative di INDIRE per la formazione dei docenti di italiano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1E6537-81FE-3645-9B2D-19D683C13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1278317" cy="4235377"/>
          </a:xfrm>
        </p:spPr>
        <p:txBody>
          <a:bodyPr>
            <a:normAutofit fontScale="92500"/>
          </a:bodyPr>
          <a:lstStyle/>
          <a:p>
            <a:pPr algn="just"/>
            <a:r>
              <a:rPr lang="it-IT" dirty="0"/>
              <a:t>–  Il progetto </a:t>
            </a:r>
            <a:r>
              <a:rPr lang="it-IT" i="1" dirty="0"/>
              <a:t>PON Educazione linguistica e letteraria in un’ottica plurilingue, </a:t>
            </a:r>
            <a:r>
              <a:rPr lang="it-IT" dirty="0"/>
              <a:t>destinato ai docenti di italiano, lingue straniere e lingue classiche della scuola secondaria di I e II grado, finalizzato all’approfondimento e alla riflessione sui nuclei essenziali dell’educazione linguistica, trattati trasversalmente per le diverse materie linguistiche e in verticale tra diversi gradi scolastici. L’obiettivo è quello di stimolare i docenti alla progettazione condivisa di curricoli plurilingui e di sviluppare negli alunni una </a:t>
            </a:r>
            <a:r>
              <a:rPr lang="it-IT" i="1" dirty="0"/>
              <a:t>competenza linguistica plurilingue e </a:t>
            </a:r>
            <a:r>
              <a:rPr lang="it-IT" i="1" dirty="0" err="1"/>
              <a:t>pluriculturale</a:t>
            </a:r>
            <a:r>
              <a:rPr lang="it-IT" i="1" dirty="0"/>
              <a:t> </a:t>
            </a:r>
            <a:r>
              <a:rPr lang="it-IT" dirty="0"/>
              <a:t>(Consiglio dell’Unione Europea, 2001, pp. 168 e seg.). </a:t>
            </a:r>
          </a:p>
          <a:p>
            <a:pPr algn="just"/>
            <a:r>
              <a:rPr lang="it-IT" dirty="0"/>
              <a:t>–  Il progetto </a:t>
            </a:r>
            <a:r>
              <a:rPr lang="it-IT" i="1" dirty="0"/>
              <a:t>PON Lingua, letteratura e cultura in una dimensione europea - Area italiano</a:t>
            </a:r>
            <a:r>
              <a:rPr lang="it-IT" dirty="0"/>
              <a:t>, destinato ai docenti di italiano della scuola primaria, secondaria di I e II grado (biennio), con l’obiettivo di accompagnarli in una rivisitazione epistemologica delle conoscenze disciplinari e nello sviluppo delle competenze professionali, attraverso un confronto con la ricerca e una riflessione sulla pratica.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7344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C097C5-BD20-7547-BEA5-CA85D33D5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Progetti</a:t>
            </a:r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AA8EEA6A-4FE3-4A49-83FC-852C93F6A5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53977" y="2100263"/>
            <a:ext cx="7818636" cy="4414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ge5image12376448">
            <a:extLst>
              <a:ext uri="{FF2B5EF4-FFF2-40B4-BE49-F238E27FC236}">
                <a16:creationId xmlns:a16="http://schemas.microsoft.com/office/drawing/2014/main" id="{372A67A7-9AAF-E042-BD48-9321DA6EC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20800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page5image12372032">
            <a:extLst>
              <a:ext uri="{FF2B5EF4-FFF2-40B4-BE49-F238E27FC236}">
                <a16:creationId xmlns:a16="http://schemas.microsoft.com/office/drawing/2014/main" id="{8D19081B-AA25-024D-8FC1-17E9113B5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04900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age5image12375104">
            <a:extLst>
              <a:ext uri="{FF2B5EF4-FFF2-40B4-BE49-F238E27FC236}">
                <a16:creationId xmlns:a16="http://schemas.microsoft.com/office/drawing/2014/main" id="{4E1BE2D5-1E9B-9949-A708-0B387240A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7100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page5image12380480">
            <a:extLst>
              <a:ext uri="{FF2B5EF4-FFF2-40B4-BE49-F238E27FC236}">
                <a16:creationId xmlns:a16="http://schemas.microsoft.com/office/drawing/2014/main" id="{D8C9E2B9-7D18-E04B-BD28-DFD84B8AB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462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9B2C73-59E6-E64C-AEFF-0A6E3CA57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Contenuti per la formazione dei docenti di italiano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4A52CCE-4144-7347-A8EF-37887FA91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578229" cy="359931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it-IT" dirty="0"/>
              <a:t>In questo corso tratteremo in particolare del processo di ideazione, progettazione e sviluppo dei contenuti per la formazione dei docenti di italiano, delle scelte effettuate in termini di contenuti disciplinari e proposte metodologico didattiche, dei format e delle tipologie di materiali realizzati. Scelte finalizzate a proporre contenuti formativi atti a migliorare le pratiche didattiche degli insegnanti di italiano, in un’ottica di innovazione disciplinare e metodologica e di sviluppo di competenze di analisi e riflessione sulle proprie azioni didattiche. Le </a:t>
            </a:r>
            <a:r>
              <a:rPr lang="it-IT" dirty="0" err="1"/>
              <a:t>finalita</a:t>
            </a:r>
            <a:r>
              <a:rPr lang="it-IT" dirty="0"/>
              <a:t>̀ perseguite a livello “macro” nella proposizione del modello formativo dei corsi sono riprodotte a specchio, a livello “micro”, nella struttura e nel contenuto dei singoli materiali formativi. </a:t>
            </a:r>
          </a:p>
          <a:p>
            <a:pPr marL="0" indent="0" algn="just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44836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9E7435-C614-6248-8963-434A6DA24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Innovazione disciplinare e metodologica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62F748C-DE9D-A945-A664-CB5039864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it-IT" dirty="0"/>
              <a:t>Ricavare i </a:t>
            </a:r>
            <a:r>
              <a:rPr lang="it-IT" b="1" i="1" dirty="0" err="1"/>
              <a:t>saperi</a:t>
            </a:r>
            <a:r>
              <a:rPr lang="it-IT" b="1" i="1" dirty="0"/>
              <a:t> essenziali </a:t>
            </a:r>
            <a:r>
              <a:rPr lang="it-IT" dirty="0"/>
              <a:t>dell’italiano, nella forma di contenuti, ma anche di operazioni cognitive, di strumenti e linguaggio proprio della disciplina (</a:t>
            </a:r>
            <a:r>
              <a:rPr lang="it-IT" dirty="0" err="1"/>
              <a:t>Bruner</a:t>
            </a:r>
            <a:r>
              <a:rPr lang="it-IT" dirty="0"/>
              <a:t>, 1997; Gardner, 1999.</a:t>
            </a:r>
          </a:p>
          <a:p>
            <a:pPr marL="0" indent="0" algn="just">
              <a:buNone/>
            </a:pPr>
            <a:r>
              <a:rPr lang="it-IT" dirty="0"/>
              <a:t>La riflessione sui </a:t>
            </a:r>
            <a:r>
              <a:rPr lang="it-IT" dirty="0" err="1"/>
              <a:t>saperi</a:t>
            </a:r>
            <a:r>
              <a:rPr lang="it-IT" dirty="0"/>
              <a:t> è necessaria per costruire un curricolo finalizzato allo sviluppo delle competenze al di là dell’accumulo di conoscenze proprio della cultura dei “programmi” (</a:t>
            </a:r>
            <a:r>
              <a:rPr lang="it-IT" dirty="0" err="1"/>
              <a:t>Stenhouse</a:t>
            </a:r>
            <a:r>
              <a:rPr lang="it-IT" dirty="0"/>
              <a:t>, 1991)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37795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8E2685-87A3-4248-BDA0-ADE161A5F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Innovazione disciplinare e metodologica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BA8CBD-2C2E-4748-AA78-E1183F52F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9" y="2336872"/>
            <a:ext cx="11501436" cy="41782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dirty="0"/>
              <a:t>Creare </a:t>
            </a:r>
            <a:r>
              <a:rPr lang="it-IT" b="1" i="1" dirty="0"/>
              <a:t>ponti con le altre discipline</a:t>
            </a:r>
            <a:r>
              <a:rPr lang="it-IT" dirty="0"/>
              <a:t>, a partire da quegli elementi fortemente trasversali dell’italiano “</a:t>
            </a:r>
            <a:r>
              <a:rPr lang="it-IT" i="1" dirty="0"/>
              <a:t>come le operazioni cognitive di ricezione e comprensione di differenti forme testuali, le strategie di riformulazione intra e interlinguistica e </a:t>
            </a:r>
            <a:r>
              <a:rPr lang="it-IT" i="1" dirty="0" err="1"/>
              <a:t>intersemiotica</a:t>
            </a:r>
            <a:r>
              <a:rPr lang="it-IT" i="1" dirty="0"/>
              <a:t>, di sviluppo del lessico utili allo studio in una </a:t>
            </a:r>
            <a:r>
              <a:rPr lang="it-IT" i="1" dirty="0" err="1"/>
              <a:t>pluralita</a:t>
            </a:r>
            <a:r>
              <a:rPr lang="it-IT" i="1" dirty="0"/>
              <a:t>̀ di ambiti disciplinari” </a:t>
            </a:r>
            <a:r>
              <a:rPr lang="it-IT" dirty="0"/>
              <a:t>(Guerriero, 2016). </a:t>
            </a:r>
          </a:p>
          <a:p>
            <a:pPr algn="just"/>
            <a:r>
              <a:rPr lang="it-IT" i="1" dirty="0"/>
              <a:t>competenza plurilingue e interculturale</a:t>
            </a:r>
            <a:r>
              <a:rPr lang="it-IT" dirty="0"/>
              <a:t> </a:t>
            </a:r>
          </a:p>
          <a:p>
            <a:pPr algn="just"/>
            <a:r>
              <a:rPr lang="it-IT" dirty="0"/>
              <a:t>coinvolgimento delle discipline non linguistiche </a:t>
            </a:r>
          </a:p>
          <a:p>
            <a:pPr algn="just"/>
            <a:r>
              <a:rPr lang="it-IT" dirty="0"/>
              <a:t>sviluppare competenze trasversali e di cittadinanza</a:t>
            </a:r>
          </a:p>
          <a:p>
            <a:pPr algn="just"/>
            <a:r>
              <a:rPr lang="it-IT" dirty="0"/>
              <a:t>ricostruire </a:t>
            </a:r>
            <a:r>
              <a:rPr lang="it-IT" i="1" dirty="0"/>
              <a:t>i grandi oggetti del sapere </a:t>
            </a:r>
            <a:r>
              <a:rPr lang="it-IT" dirty="0"/>
              <a:t>(</a:t>
            </a:r>
            <a:r>
              <a:rPr lang="it-IT" dirty="0" err="1"/>
              <a:t>Morin</a:t>
            </a:r>
            <a:r>
              <a:rPr lang="it-IT" dirty="0"/>
              <a:t>, 2000)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90025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5F79D3-AB64-4B41-AB4F-147C71EB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Innovazione disciplinare e metodologica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C62CCE-1BE4-7043-8BDF-98A5C142E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it-IT" b="1" i="1" dirty="0"/>
              <a:t>Lavorare per competenze</a:t>
            </a:r>
            <a:r>
              <a:rPr lang="it-IT" dirty="0"/>
              <a:t>, attraverso una didattica dell’italiano orientata su compiti che integri conoscenze dichiarative e conoscenze procedurali, interessata alle strategie cognitive sottese all’apprendimento; quindi una didattica esplicita dei processi e dei prodotti dell’agire comunicativo, attenta alla </a:t>
            </a:r>
            <a:r>
              <a:rPr lang="it-IT" dirty="0" err="1"/>
              <a:t>trasferibilita</a:t>
            </a:r>
            <a:r>
              <a:rPr lang="it-IT" dirty="0"/>
              <a:t>̀ in diversi contesti applicativi di una determinata competenza (Guerriero, 2016);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7781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F73E6A-787F-1C41-BAB0-7BF6D0DE6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Innovazione disciplinare e metodologica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ADFEC03-E7CB-AE41-B316-81E6FA90D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889" y="2171700"/>
            <a:ext cx="10051294" cy="444341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dirty="0"/>
              <a:t>Identificare, quindi, le </a:t>
            </a:r>
            <a:r>
              <a:rPr lang="it-IT" b="1" dirty="0"/>
              <a:t>strategie didattiche e metodologiche </a:t>
            </a:r>
            <a:r>
              <a:rPr lang="it-IT" b="1" dirty="0" err="1"/>
              <a:t>piu</a:t>
            </a:r>
            <a:r>
              <a:rPr lang="it-IT" b="1" dirty="0"/>
              <a:t>̀ adeguate </a:t>
            </a:r>
            <a:r>
              <a:rPr lang="it-IT" dirty="0"/>
              <a:t>per lavorare nell’ambito del paradigma disciplinare dell’italiano, che permettano agli studenti di “entrare” nella disciplina manipolandone materialmente e “mentalmente” i contenuti, appropriandosene, appassionandosi e collegandoli con il proprio mondo. </a:t>
            </a:r>
          </a:p>
          <a:p>
            <a:pPr algn="just"/>
            <a:r>
              <a:rPr lang="it-IT" b="1" i="1" dirty="0" err="1"/>
              <a:t>laboratorialita</a:t>
            </a:r>
            <a:r>
              <a:rPr lang="it-IT" b="1" i="1" dirty="0"/>
              <a:t>̀</a:t>
            </a:r>
          </a:p>
          <a:p>
            <a:pPr algn="just"/>
            <a:r>
              <a:rPr lang="it-IT" b="1" i="1" dirty="0"/>
              <a:t>apprendimento significativo</a:t>
            </a:r>
            <a:r>
              <a:rPr lang="it-IT" b="1" dirty="0"/>
              <a:t> </a:t>
            </a:r>
          </a:p>
          <a:p>
            <a:pPr algn="just"/>
            <a:r>
              <a:rPr lang="it-IT" b="1" i="1" dirty="0"/>
              <a:t>personalizzazione </a:t>
            </a:r>
          </a:p>
          <a:p>
            <a:r>
              <a:rPr lang="it-IT" b="1" i="1" dirty="0" err="1"/>
              <a:t>inclusivita</a:t>
            </a:r>
            <a:r>
              <a:rPr lang="it-IT" b="1" i="1" dirty="0"/>
              <a:t>̀</a:t>
            </a:r>
            <a:br>
              <a:rPr lang="it-IT" dirty="0"/>
            </a:br>
            <a:endParaRPr lang="it-IT" dirty="0"/>
          </a:p>
          <a:p>
            <a:pPr marL="0" indent="0" algn="just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52717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B7EEA7-FC64-D04D-A468-A5C862BE8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Innovazione disciplinare e metodologica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D09FF08-3813-5B45-B0C1-32B5A9E84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it-IT" dirty="0"/>
              <a:t>Lavorare alla </a:t>
            </a:r>
            <a:r>
              <a:rPr lang="it-IT" i="1" dirty="0" err="1"/>
              <a:t>continuita</a:t>
            </a:r>
            <a:r>
              <a:rPr lang="it-IT" i="1" dirty="0"/>
              <a:t>̀ </a:t>
            </a:r>
            <a:r>
              <a:rPr lang="it-IT" dirty="0"/>
              <a:t>del </a:t>
            </a:r>
            <a:r>
              <a:rPr lang="it-IT" i="1" dirty="0"/>
              <a:t>curricolo </a:t>
            </a:r>
            <a:r>
              <a:rPr lang="it-IT" dirty="0"/>
              <a:t>tra anni e gradi scolastici diversi, curando da una parte la progressione unitaria di contenuti e di traguardi e introducendo dall’altra fasi in cui questi si diversificano, si arricchiscono e si riorganizzano (Cerini, 2011).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27474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09501F-F3FE-864F-95C1-2921B6A6D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it-IT" b="1" dirty="0">
              <a:solidFill>
                <a:srgbClr val="FF0000"/>
              </a:solidFill>
              <a:latin typeface="Arial Black" pitchFamily="34" charset="0"/>
            </a:endParaRPr>
          </a:p>
          <a:p>
            <a:pPr marL="0" indent="0" algn="ctr">
              <a:buNone/>
            </a:pPr>
            <a:endParaRPr lang="it-IT" b="1" dirty="0">
              <a:solidFill>
                <a:srgbClr val="FF0000"/>
              </a:solidFill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it-IT" b="1" dirty="0">
                <a:latin typeface="Arial Black" pitchFamily="34" charset="0"/>
              </a:rPr>
              <a:t>Grazie per l’attenzione!</a:t>
            </a:r>
          </a:p>
          <a:p>
            <a:pPr marL="0" indent="0" algn="ctr">
              <a:buNone/>
            </a:pPr>
            <a:endParaRPr lang="it-IT" b="1" dirty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Prof.ssa Mariateresa Oriolo</a:t>
            </a:r>
          </a:p>
          <a:p>
            <a:pPr marL="0" indent="0" algn="ctr">
              <a:buNone/>
            </a:pPr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mariateresaoriolo2@gmail.com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5872823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o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Berlino</Template>
  <TotalTime>879</TotalTime>
  <Words>845</Words>
  <Application>Microsoft Macintosh PowerPoint</Application>
  <PresentationFormat>Widescreen</PresentationFormat>
  <Paragraphs>49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Century Gothic</vt:lpstr>
      <vt:lpstr>Trebuchet MS</vt:lpstr>
      <vt:lpstr>Berlino</vt:lpstr>
      <vt:lpstr>“La comunicazione nella madrelingua è la capacità di esprimere e interpretare concetti, pensieri, sentimenti, fatti e opinioni in forma sia orale sia scritta (comprensione orale, espressione orale, comprensione scritta ed espressione scritta) ed interagire adeguatamente e in modo creativo sul piano linguistico in un’intera gamma di contesti culturali e sociali, quali istruzione e formazione, lavoro, vita domestica e tempo libero.” </vt:lpstr>
      <vt:lpstr>Quadro di riferimento</vt:lpstr>
      <vt:lpstr>Riflessione didattica sulla lingua italiana</vt:lpstr>
      <vt:lpstr>Iniziative di INDIRE per la formazione dei docenti di italiano</vt:lpstr>
      <vt:lpstr>Progetti</vt:lpstr>
      <vt:lpstr>Contenuti per la formazione dei docenti di italiano</vt:lpstr>
      <vt:lpstr>Innovazione disciplinare e metodologica</vt:lpstr>
      <vt:lpstr>Innovazione disciplinare e metodologica</vt:lpstr>
      <vt:lpstr>Innovazione disciplinare e metodologica</vt:lpstr>
      <vt:lpstr>Innovazione disciplinare e metodologica</vt:lpstr>
      <vt:lpstr>Innovazione disciplinare e metodologica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“La comunicazione nella madrelingua è la capacità di esprimere e interpretare concetti, pensieri, sentimenti, fatti e opinioni in forma sia orale sia scritta (comprensione orale, espressione orale, comprensione scritta ed espressione scritta) ed interagire adeguatamente e in modo creativo sul piano linguistico in un’intera gamma di contesti culturali e sociali, quali istruzione e formazione, lavoro, vita domestica e tempo libero.” </dc:title>
  <dc:creator>Mariateresa Oriolo</dc:creator>
  <cp:lastModifiedBy>Mariateresa Oriolo</cp:lastModifiedBy>
  <cp:revision>3</cp:revision>
  <dcterms:created xsi:type="dcterms:W3CDTF">2021-11-30T22:58:55Z</dcterms:created>
  <dcterms:modified xsi:type="dcterms:W3CDTF">2021-12-04T10:24:28Z</dcterms:modified>
</cp:coreProperties>
</file>