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5143500" cx="9144000"/>
  <p:notesSz cx="6858000" cy="9144000"/>
  <p:embeddedFontLst>
    <p:embeddedFont>
      <p:font typeface="PT Sans Narrow"/>
      <p:regular r:id="rId14"/>
      <p:bold r:id="rId15"/>
    </p:embeddedFont>
    <p:embeddedFont>
      <p:font typeface="Open Sa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PTSansNarrow-bold.fntdata"/><Relationship Id="rId14" Type="http://schemas.openxmlformats.org/officeDocument/2006/relationships/font" Target="fonts/PTSansNarrow-regular.fntdata"/><Relationship Id="rId17" Type="http://schemas.openxmlformats.org/officeDocument/2006/relationships/font" Target="fonts/OpenSans-bold.fntdata"/><Relationship Id="rId16" Type="http://schemas.openxmlformats.org/officeDocument/2006/relationships/font" Target="fonts/OpenSans-regular.fntdata"/><Relationship Id="rId5" Type="http://schemas.openxmlformats.org/officeDocument/2006/relationships/slide" Target="slides/slide1.xml"/><Relationship Id="rId19" Type="http://schemas.openxmlformats.org/officeDocument/2006/relationships/font" Target="fonts/OpenSans-boldItalic.fntdata"/><Relationship Id="rId6" Type="http://schemas.openxmlformats.org/officeDocument/2006/relationships/slide" Target="slides/slide2.xml"/><Relationship Id="rId18" Type="http://schemas.openxmlformats.org/officeDocument/2006/relationships/font" Target="fonts/OpenSans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a9f99076a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a9f99076a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a9f99076a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a9f99076a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9661aa24b_1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9661aa24b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a9f99076a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a9f99076a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9f99076a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9f99076a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a9f99076a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a9f99076a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9661aa24b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9661aa24b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96acd4e6d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96acd4e6d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twletteratura.org" TargetMode="External"/><Relationship Id="rId4" Type="http://schemas.openxmlformats.org/officeDocument/2006/relationships/hyperlink" Target="http://www.twletteratura.org/2015/09/manuale-di-twletteratura/" TargetMode="External"/><Relationship Id="rId5" Type="http://schemas.openxmlformats.org/officeDocument/2006/relationships/hyperlink" Target="https://publications.europa.eu/it/publication-detail/-/publication/d1964bfe-2ecd-11e6-b497-01aa75ed71a1" TargetMode="External"/><Relationship Id="rId6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twletteratura.org/2016/09/twletteratura-scuola-domande-frequenti/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rive.google.com/drive/u/0/search?q=paper%20tweet" TargetMode="External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twitter.com/twlaboratorio" TargetMode="External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hyperlink" Target="https://www.twletteratura.org/2015/12/insegnante-certificati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twletteratura.org/2015/09/manuale-di-twletteratura/" TargetMode="External"/><Relationship Id="rId4" Type="http://schemas.openxmlformats.org/officeDocument/2006/relationships/hyperlink" Target="https://www.twletteratura.org/2016/09/twletteratura-scuola-domande-frequenti/" TargetMode="External"/><Relationship Id="rId5" Type="http://schemas.openxmlformats.org/officeDocument/2006/relationships/hyperlink" Target="https://www.twletteratura.org/giochi/" TargetMode="External"/><Relationship Id="rId6" Type="http://schemas.openxmlformats.org/officeDocument/2006/relationships/hyperlink" Target="https://www.twletteratura.org/2015/12/insegnante-certificati/" TargetMode="External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454875" y="1751775"/>
            <a:ext cx="83043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5000"/>
              <a:t>#social</a:t>
            </a:r>
            <a:r>
              <a:rPr i="1" lang="it" sz="5000"/>
              <a:t>reading</a:t>
            </a:r>
            <a:r>
              <a:rPr lang="it" sz="5000"/>
              <a:t> &amp; #social</a:t>
            </a:r>
            <a:r>
              <a:rPr i="1" lang="it" sz="5000"/>
              <a:t>writing</a:t>
            </a:r>
            <a:r>
              <a:rPr lang="it"/>
              <a:t>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3000"/>
              <a:t>Il metodo di </a:t>
            </a:r>
            <a:r>
              <a:rPr i="1" lang="it" sz="3000"/>
              <a:t>TwLetteratura</a:t>
            </a:r>
            <a:endParaRPr i="1" sz="3000"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Milano 18 novembre 2017</a:t>
            </a:r>
            <a:endParaRPr/>
          </a:p>
        </p:txBody>
      </p:sp>
      <p:sp>
        <p:nvSpPr>
          <p:cNvPr id="68" name="Google Shape;68;p13"/>
          <p:cNvSpPr txBox="1"/>
          <p:nvPr/>
        </p:nvSpPr>
        <p:spPr>
          <a:xfrm>
            <a:off x="2807775" y="4266875"/>
            <a:ext cx="5951400" cy="6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STEFANIA BASSI</a:t>
            </a:r>
            <a:endParaRPr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311700" y="267663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Descrizione metodologia </a:t>
            </a:r>
            <a:endParaRPr/>
          </a:p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>
            <a:off x="311700" y="881150"/>
            <a:ext cx="8520600" cy="40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 u="sng">
                <a:solidFill>
                  <a:srgbClr val="444444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TwLetteratura</a:t>
            </a: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 è il nome del </a:t>
            </a:r>
            <a:r>
              <a:rPr b="1" lang="it" sz="1300" u="sng">
                <a:solidFill>
                  <a:srgbClr val="444444"/>
                </a:solidFill>
                <a:highlight>
                  <a:srgbClr val="FFFFFF"/>
                </a:highlight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metodo</a:t>
            </a: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, pubblicato sotto licenza </a:t>
            </a:r>
            <a:r>
              <a:rPr i="1" lang="it" sz="1300">
                <a:solidFill>
                  <a:srgbClr val="444444"/>
                </a:solidFill>
                <a:highlight>
                  <a:srgbClr val="FFFFFF"/>
                </a:highlight>
              </a:rPr>
              <a:t>Creative Commons</a:t>
            </a: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 , che, sfruttando le potenzialità di comunicazione e di interazione offerte dai </a:t>
            </a:r>
            <a:r>
              <a:rPr i="1" lang="it" sz="1300">
                <a:solidFill>
                  <a:srgbClr val="444444"/>
                </a:solidFill>
                <a:highlight>
                  <a:srgbClr val="FFFFFF"/>
                </a:highlight>
              </a:rPr>
              <a:t>social network</a:t>
            </a: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, propone la </a:t>
            </a:r>
            <a:r>
              <a:rPr b="1" lang="it" sz="1300">
                <a:solidFill>
                  <a:srgbClr val="444444"/>
                </a:solidFill>
                <a:highlight>
                  <a:srgbClr val="FFFFFF"/>
                </a:highlight>
              </a:rPr>
              <a:t>lettura </a:t>
            </a: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di opere letterarie, ma non solo: si presta infatti anche alla </a:t>
            </a:r>
            <a:r>
              <a:rPr b="1" lang="it" sz="1300">
                <a:solidFill>
                  <a:srgbClr val="444444"/>
                </a:solidFill>
                <a:highlight>
                  <a:srgbClr val="FFFFFF"/>
                </a:highlight>
              </a:rPr>
              <a:t>narrazione </a:t>
            </a: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di altri oggetti culturali come dipinti, composizioni musicali, pellicole cinematrografiche, luoghi, territori.</a:t>
            </a:r>
            <a:endParaRPr sz="13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Questa metodologia è stata sperimentata a partire da gennaio 2012 da Paolo Costa, Edoardo Montenegro e Pierluigi Vaccaneo, attorno ai quali si è aggregata una </a:t>
            </a:r>
            <a:r>
              <a:rPr b="1" lang="it" sz="1300">
                <a:solidFill>
                  <a:srgbClr val="444444"/>
                </a:solidFill>
                <a:highlight>
                  <a:srgbClr val="FFFFFF"/>
                </a:highlight>
              </a:rPr>
              <a:t>comunità</a:t>
            </a: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 di diverse migliaia di appassionati e alcune centinaia di ‘riscrittori’ regolari.</a:t>
            </a:r>
            <a:endParaRPr sz="13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Nel 2016 </a:t>
            </a:r>
            <a:r>
              <a:rPr i="1" lang="it" sz="1300">
                <a:solidFill>
                  <a:srgbClr val="444444"/>
                </a:solidFill>
                <a:highlight>
                  <a:srgbClr val="FFFFFF"/>
                </a:highlight>
              </a:rPr>
              <a:t>TwLetteratura </a:t>
            </a: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è stata inserita tra le 15 </a:t>
            </a:r>
            <a:r>
              <a:rPr b="1" i="1" lang="it" sz="1300">
                <a:solidFill>
                  <a:srgbClr val="444444"/>
                </a:solidFill>
                <a:highlight>
                  <a:srgbClr val="FFFFFF"/>
                </a:highlight>
              </a:rPr>
              <a:t>good practices</a:t>
            </a: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 del manuale a cura della UE  </a:t>
            </a:r>
            <a:r>
              <a:rPr lang="it" sz="1300" u="sng">
                <a:solidFill>
                  <a:srgbClr val="444444"/>
                </a:solidFill>
                <a:highlight>
                  <a:srgbClr val="FFFFFF"/>
                </a:highlight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“Promoting Reading in the Digital Environment”</a:t>
            </a: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, il cui obiettivo è “</a:t>
            </a:r>
            <a:r>
              <a:rPr i="1" lang="it" sz="1300">
                <a:solidFill>
                  <a:srgbClr val="444444"/>
                </a:solidFill>
                <a:highlight>
                  <a:srgbClr val="FFFFFF"/>
                </a:highlight>
              </a:rPr>
              <a:t>promuovere la lettura come strumento per diffondere la conoscenza, stimolare la creatività, promuovere l’accesso alla cultura e alla diversità culturale, nonché sviluppare la consapevolezza dell’identità europea</a:t>
            </a: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.”</a:t>
            </a:r>
            <a:endParaRPr sz="13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Anche nel </a:t>
            </a:r>
            <a:r>
              <a:rPr b="1" lang="it" sz="1300">
                <a:solidFill>
                  <a:srgbClr val="444444"/>
                </a:solidFill>
                <a:highlight>
                  <a:srgbClr val="FFFFFF"/>
                </a:highlight>
              </a:rPr>
              <a:t>PNSD </a:t>
            </a: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- Azione #15 </a:t>
            </a:r>
            <a:r>
              <a:rPr i="1" lang="it" sz="1300">
                <a:solidFill>
                  <a:srgbClr val="444444"/>
                </a:solidFill>
              </a:rPr>
              <a:t>Scenari innovativi per lo sviluppo di competenze digitali applicate</a:t>
            </a: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 è specificatamente prevista la promozione della “</a:t>
            </a:r>
            <a:r>
              <a:rPr lang="it" sz="1300">
                <a:solidFill>
                  <a:srgbClr val="444444"/>
                </a:solidFill>
              </a:rPr>
              <a:t> lettura e scrittura in ambienti digitali e misti”.</a:t>
            </a:r>
            <a:endParaRPr sz="1300">
              <a:solidFill>
                <a:srgbClr val="444444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19750" y="361575"/>
            <a:ext cx="2441426" cy="51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>
            <p:ph type="title"/>
          </p:nvPr>
        </p:nvSpPr>
        <p:spPr>
          <a:xfrm>
            <a:off x="264075" y="13070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Obiettivi formativi e fasi realizzative</a:t>
            </a:r>
            <a:endParaRPr/>
          </a:p>
        </p:txBody>
      </p:sp>
      <p:sp>
        <p:nvSpPr>
          <p:cNvPr id="81" name="Google Shape;81;p15"/>
          <p:cNvSpPr txBox="1"/>
          <p:nvPr>
            <p:ph idx="1" type="body"/>
          </p:nvPr>
        </p:nvSpPr>
        <p:spPr>
          <a:xfrm>
            <a:off x="311700" y="838100"/>
            <a:ext cx="8674800" cy="117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Il metodo, adatto ad una pluralità di contesti, è utilizzato frequentemente nella </a:t>
            </a:r>
            <a:r>
              <a:rPr b="1" lang="it" sz="1300" u="sng">
                <a:solidFill>
                  <a:srgbClr val="444444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scuola</a:t>
            </a: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 con intenzionalità didattica e </a:t>
            </a:r>
            <a:r>
              <a:rPr b="1" lang="it" sz="1300">
                <a:solidFill>
                  <a:srgbClr val="444444"/>
                </a:solidFill>
                <a:highlight>
                  <a:srgbClr val="FFFFFF"/>
                </a:highlight>
              </a:rPr>
              <a:t>adattamenti </a:t>
            </a: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specifici in base all’età degli studenti, per perseguire essenzialmente tre obiettivi:</a:t>
            </a:r>
            <a:endParaRPr sz="13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indent="-311150" lvl="0" marL="45720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Arial"/>
              <a:buChar char="●"/>
            </a:pP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educare con nuovi strumenti alla pratica della</a:t>
            </a:r>
            <a:r>
              <a:rPr b="1" lang="it" sz="1300">
                <a:solidFill>
                  <a:srgbClr val="444444"/>
                </a:solidFill>
                <a:highlight>
                  <a:srgbClr val="FFFFFF"/>
                </a:highlight>
              </a:rPr>
              <a:t> lettura</a:t>
            </a: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, incuriosire e appassionare gli studenti ai libri, le opere d’arte e la cultura in genere</a:t>
            </a:r>
            <a:endParaRPr sz="13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indent="-3111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Arial"/>
              <a:buChar char="●"/>
            </a:pP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promuovere le capacità di </a:t>
            </a:r>
            <a:r>
              <a:rPr b="1" lang="it" sz="1300">
                <a:solidFill>
                  <a:srgbClr val="444444"/>
                </a:solidFill>
                <a:highlight>
                  <a:srgbClr val="FFFFFF"/>
                </a:highlight>
              </a:rPr>
              <a:t>sintesi</a:t>
            </a:r>
            <a:endParaRPr b="1" sz="13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indent="-3111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Arial"/>
              <a:buChar char="●"/>
            </a:pP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educare all’</a:t>
            </a:r>
            <a:r>
              <a:rPr b="1" lang="it" sz="1300">
                <a:solidFill>
                  <a:srgbClr val="444444"/>
                </a:solidFill>
                <a:highlight>
                  <a:srgbClr val="FFFFFF"/>
                </a:highlight>
              </a:rPr>
              <a:t>uso positivo e consapevole </a:t>
            </a: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</a:rPr>
              <a:t>delle nuove tecnologie e delle reti sociali online.</a:t>
            </a:r>
            <a:endParaRPr sz="13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40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444444"/>
              </a:solidFill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790575" y="2819400"/>
            <a:ext cx="54864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5"/>
          <p:cNvSpPr txBox="1"/>
          <p:nvPr/>
        </p:nvSpPr>
        <p:spPr>
          <a:xfrm>
            <a:off x="388800" y="2388350"/>
            <a:ext cx="8520600" cy="28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FASI</a:t>
            </a:r>
            <a:r>
              <a:rPr b="1" lang="it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 REALIZZATIVE DI UNA LETTURA (detta anche GIOCO)</a:t>
            </a:r>
            <a:endParaRPr b="1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Preparazione   </a:t>
            </a:r>
            <a:r>
              <a:rPr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Scelta dell’oggetto di riscrittura -Identificazione dell’hashtag - Pianificazione del calendario- Definizione dei parametri per il monitoraggio- Definizione e assegnazione dei ruoli - Comunicazione e promozione del programma</a:t>
            </a:r>
            <a:endParaRPr sz="13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b="1"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Esecuzione </a:t>
            </a:r>
            <a:r>
              <a:rPr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Produzione delle riscritture -Interazione e stimolo della comunità- Monitoraggio progressivo -Moderazione</a:t>
            </a:r>
            <a:endParaRPr sz="13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b="1"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Chiusura </a:t>
            </a:r>
            <a:r>
              <a:rPr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Celebrazione della comunità -Comunicazione dei risultati quantitativi -Analisi dei risultati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pic>
        <p:nvPicPr>
          <p:cNvPr id="84" name="Google Shape;8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2525" y="182475"/>
            <a:ext cx="2299774" cy="48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168825" y="6005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Ruolo del docente ruolo dello studente</a:t>
            </a:r>
            <a:endParaRPr/>
          </a:p>
        </p:txBody>
      </p:sp>
      <p:sp>
        <p:nvSpPr>
          <p:cNvPr id="90" name="Google Shape;90;p16"/>
          <p:cNvSpPr txBox="1"/>
          <p:nvPr/>
        </p:nvSpPr>
        <p:spPr>
          <a:xfrm>
            <a:off x="790575" y="2819400"/>
            <a:ext cx="54864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6"/>
          <p:cNvSpPr txBox="1"/>
          <p:nvPr/>
        </p:nvSpPr>
        <p:spPr>
          <a:xfrm>
            <a:off x="240100" y="638550"/>
            <a:ext cx="4264800" cy="42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DOCENTE</a:t>
            </a:r>
            <a:endParaRPr b="1" sz="13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Sceglie di ideare ex-novo una lettura/gioco o di aderire con la sua classe ad una lettura proposta dalla comunità e quindi:</a:t>
            </a:r>
            <a:endParaRPr sz="13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informa le famiglie sul progetto (invitandole anche a partecipare)</a:t>
            </a:r>
            <a:endParaRPr sz="1300">
              <a:solidFill>
                <a:srgbClr val="444444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crea l’account di classe </a:t>
            </a:r>
            <a:endParaRPr sz="1300">
              <a:solidFill>
                <a:srgbClr val="444444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legge ad alta voce o propone la lettura del libro, secondo il calendario condiviso</a:t>
            </a:r>
            <a:endParaRPr sz="1300">
              <a:solidFill>
                <a:srgbClr val="444444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anima la discussione in classe, pr</a:t>
            </a:r>
            <a:r>
              <a:rPr lang="it" sz="1300">
                <a:solidFill>
                  <a:srgbClr val="555555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oponendo a sua discrezione, riflessioni e approfondimenti </a:t>
            </a:r>
            <a:endParaRPr sz="1300">
              <a:solidFill>
                <a:srgbClr val="555555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555555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cura il momento della riscrittura dei tweet su carta e/o digitale </a:t>
            </a:r>
            <a:endParaRPr sz="1300">
              <a:solidFill>
                <a:srgbClr val="555555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555555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si occupa o supervisiona la pubblicazione sulla rete dei tweet</a:t>
            </a:r>
            <a:endParaRPr sz="1300">
              <a:solidFill>
                <a:srgbClr val="555555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555555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anima e stimola l’interazione e la lettura dei tweet prodotti dalla comunità</a:t>
            </a:r>
            <a:endParaRPr sz="1300">
              <a:solidFill>
                <a:srgbClr val="555555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555555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monitora e valuta costantemente il processo</a:t>
            </a:r>
            <a:endParaRPr sz="1300">
              <a:solidFill>
                <a:srgbClr val="555555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555555"/>
              </a:solidFill>
              <a:highlight>
                <a:srgbClr val="FFFFFF"/>
              </a:highlight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4687750" y="672200"/>
            <a:ext cx="3905100" cy="39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STUDENTE</a:t>
            </a:r>
            <a:endParaRPr b="1" sz="13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S</a:t>
            </a:r>
            <a:r>
              <a:rPr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e minore di 13 anni, partecipa al gioco senza agire in maniera diretta sul social, ma sempre con la mediazione del docente. Per la scrittura </a:t>
            </a:r>
            <a:r>
              <a:rPr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si può utilizzare il tweet cartaceo, detto </a:t>
            </a:r>
            <a:r>
              <a:rPr b="1" lang="it" sz="1300" u="sng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paper tweet</a:t>
            </a:r>
            <a:r>
              <a:rPr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, un modulo di carta con griglie di 140/280 quadretti. Inoltre, lo studente:</a:t>
            </a:r>
            <a:endParaRPr sz="1300">
              <a:solidFill>
                <a:srgbClr val="444444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44444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legge il libro (o gli viene letto) rispettando il calendario di gioco pubblicato sul sito ufficiale</a:t>
            </a:r>
            <a:endParaRPr sz="1300">
              <a:solidFill>
                <a:srgbClr val="444444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scrive (individualmente, a coppie o in gruppi) i tweet </a:t>
            </a:r>
            <a:endParaRPr sz="1300">
              <a:solidFill>
                <a:srgbClr val="444444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se maggiore di 13 anni, pubblica sull'account di classe i tweet oppure può partecipare con un account personale</a:t>
            </a:r>
            <a:endParaRPr sz="1300">
              <a:solidFill>
                <a:srgbClr val="444444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444444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legge, commenta, quota insieme al docente o in autonomia i tweet prodotti dalla comunità</a:t>
            </a:r>
            <a:endParaRPr sz="1300">
              <a:solidFill>
                <a:srgbClr val="444444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3" name="Google Shape;9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91725" y="188950"/>
            <a:ext cx="2112626" cy="44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/>
          <p:nvPr>
            <p:ph type="title"/>
          </p:nvPr>
        </p:nvSpPr>
        <p:spPr>
          <a:xfrm>
            <a:off x="253400" y="316725"/>
            <a:ext cx="59514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/>
              <a:t>Setting d’aula, s</a:t>
            </a:r>
            <a:r>
              <a:rPr lang="it" sz="2400"/>
              <a:t>trumenti e/o tecnologie necessarie per lo svolgimento del metodo</a:t>
            </a:r>
            <a:endParaRPr sz="2400"/>
          </a:p>
        </p:txBody>
      </p:sp>
      <p:sp>
        <p:nvSpPr>
          <p:cNvPr id="99" name="Google Shape;99;p17"/>
          <p:cNvSpPr txBox="1"/>
          <p:nvPr>
            <p:ph idx="1" type="body"/>
          </p:nvPr>
        </p:nvSpPr>
        <p:spPr>
          <a:xfrm>
            <a:off x="428325" y="1289650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444444"/>
                </a:solidFill>
              </a:rPr>
              <a:t>Premesso</a:t>
            </a:r>
            <a:r>
              <a:rPr lang="it" sz="1400">
                <a:solidFill>
                  <a:srgbClr val="444444"/>
                </a:solidFill>
              </a:rPr>
              <a:t> che il metodo si presta anche ad essere sperimentato anche in modalità </a:t>
            </a:r>
            <a:r>
              <a:rPr i="1" lang="it" sz="1400">
                <a:solidFill>
                  <a:srgbClr val="444444"/>
                </a:solidFill>
              </a:rPr>
              <a:t>unplugged </a:t>
            </a:r>
            <a:endParaRPr i="1" sz="1400">
              <a:solidFill>
                <a:srgbClr val="444444"/>
              </a:solidFill>
            </a:endParaRPr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444444"/>
                </a:solidFill>
              </a:rPr>
              <a:t>(vedi ad es. il </a:t>
            </a:r>
            <a:r>
              <a:rPr lang="it" sz="1400" u="sng">
                <a:solidFill>
                  <a:srgbClr val="444444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TwLab</a:t>
            </a:r>
            <a:r>
              <a:rPr lang="it" sz="1400">
                <a:solidFill>
                  <a:srgbClr val="444444"/>
                </a:solidFill>
              </a:rPr>
              <a:t>, laboratorio di scrittura per bambini, ispirato al metodo e a G.Rodari, realizzato interamente su paper-tweet, ) ecco quale potrebbe essere il setting ideale:</a:t>
            </a:r>
            <a:endParaRPr sz="1400">
              <a:solidFill>
                <a:srgbClr val="444444"/>
              </a:solidFill>
            </a:endParaRPr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444444"/>
              </a:solidFill>
            </a:endParaRPr>
          </a:p>
          <a:p>
            <a:pPr indent="-31750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Char char="-"/>
            </a:pPr>
            <a:r>
              <a:rPr lang="it" sz="1400">
                <a:solidFill>
                  <a:srgbClr val="444444"/>
                </a:solidFill>
              </a:rPr>
              <a:t>LIM o proiettore con un device connesso  </a:t>
            </a:r>
            <a:endParaRPr sz="1400">
              <a:solidFill>
                <a:srgbClr val="444444"/>
              </a:solidFill>
            </a:endParaRPr>
          </a:p>
          <a:p>
            <a:pPr indent="-31750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Char char="-"/>
            </a:pPr>
            <a:r>
              <a:rPr lang="it" sz="1400">
                <a:solidFill>
                  <a:srgbClr val="444444"/>
                </a:solidFill>
              </a:rPr>
              <a:t>connessione Wi-Fi</a:t>
            </a:r>
            <a:endParaRPr sz="1400">
              <a:solidFill>
                <a:srgbClr val="444444"/>
              </a:solidFill>
            </a:endParaRPr>
          </a:p>
          <a:p>
            <a:pPr indent="-31750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Char char="-"/>
            </a:pPr>
            <a:r>
              <a:rPr lang="it" sz="1400">
                <a:solidFill>
                  <a:srgbClr val="444444"/>
                </a:solidFill>
              </a:rPr>
              <a:t>tablet o dispositivi personali (se nella scuola si pratica il BYOD)</a:t>
            </a:r>
            <a:endParaRPr sz="1400">
              <a:solidFill>
                <a:srgbClr val="444444"/>
              </a:solidFill>
            </a:endParaRPr>
          </a:p>
          <a:p>
            <a:pPr indent="-31750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Char char="-"/>
            </a:pPr>
            <a:r>
              <a:rPr lang="it" sz="1400">
                <a:solidFill>
                  <a:srgbClr val="444444"/>
                </a:solidFill>
              </a:rPr>
              <a:t>all’occorrenza, stampe dei paper tweet</a:t>
            </a:r>
            <a:endParaRPr sz="1400">
              <a:solidFill>
                <a:srgbClr val="444444"/>
              </a:solidFill>
            </a:endParaRPr>
          </a:p>
          <a:p>
            <a:pPr indent="-31750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Char char="-"/>
            </a:pPr>
            <a:r>
              <a:rPr lang="it" sz="1400">
                <a:solidFill>
                  <a:srgbClr val="444444"/>
                </a:solidFill>
              </a:rPr>
              <a:t>copie del testo da leggere, indifferentemente in formato cartaceo o in digitale</a:t>
            </a:r>
            <a:endParaRPr sz="1400">
              <a:solidFill>
                <a:srgbClr val="444444"/>
              </a:solidFill>
            </a:endParaRPr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44108" y="316725"/>
            <a:ext cx="2706918" cy="57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/>
          <p:nvPr>
            <p:ph type="title"/>
          </p:nvPr>
        </p:nvSpPr>
        <p:spPr>
          <a:xfrm>
            <a:off x="390475" y="123888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Modalità di valutazione</a:t>
            </a:r>
            <a:endParaRPr/>
          </a:p>
        </p:txBody>
      </p:sp>
      <p:sp>
        <p:nvSpPr>
          <p:cNvPr id="106" name="Google Shape;106;p18"/>
          <p:cNvSpPr txBox="1"/>
          <p:nvPr>
            <p:ph idx="1" type="body"/>
          </p:nvPr>
        </p:nvSpPr>
        <p:spPr>
          <a:xfrm>
            <a:off x="254575" y="823950"/>
            <a:ext cx="4622100" cy="43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300">
                <a:solidFill>
                  <a:srgbClr val="444444"/>
                </a:solidFill>
              </a:rPr>
              <a:t>Monitoraggio della lettura/gioco</a:t>
            </a:r>
            <a:endParaRPr b="1" sz="1300">
              <a:solidFill>
                <a:srgbClr val="444444"/>
              </a:solidFill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lang="it" sz="1300">
                <a:solidFill>
                  <a:srgbClr val="444444"/>
                </a:solidFill>
              </a:rPr>
              <a:t>Il monitoraggio dei dati di progetto viene condotto a partire dall’individuazione di specifici indicatori, che è necessario identificare prima dell’avvio della riscrittura e monitorare in itinere e in via consuntiva:</a:t>
            </a:r>
            <a:endParaRPr sz="1300">
              <a:solidFill>
                <a:srgbClr val="444444"/>
              </a:solidFill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Open Sans"/>
              <a:buChar char="●"/>
            </a:pPr>
            <a:r>
              <a:rPr lang="it" sz="1200">
                <a:solidFill>
                  <a:srgbClr val="444444"/>
                </a:solidFill>
              </a:rPr>
              <a:t>T</a:t>
            </a:r>
            <a:r>
              <a:rPr lang="it" sz="1300">
                <a:solidFill>
                  <a:srgbClr val="444444"/>
                </a:solidFill>
              </a:rPr>
              <a:t>W = numero di tweet originali prodotti ogni giorno, contenenti l’hashtag di progetto</a:t>
            </a:r>
            <a:endParaRPr sz="1300">
              <a:solidFill>
                <a:srgbClr val="444444"/>
              </a:solidFill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444444"/>
                </a:solidFill>
              </a:rPr>
              <a:t>TW + RT = somma di tweet originali e retweet prodotti ogni giorno, contenenti l’hashtag di progetto</a:t>
            </a:r>
            <a:endParaRPr sz="1300">
              <a:solidFill>
                <a:srgbClr val="444444"/>
              </a:solidFill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444444"/>
                </a:solidFill>
              </a:rPr>
              <a:t>UTENTI= numero di utenti unici che hanno utilizzato l’hashtag di progetto durante il periodo di riscrittura e loro identificazione</a:t>
            </a:r>
            <a:endParaRPr sz="1300">
              <a:solidFill>
                <a:srgbClr val="444444"/>
              </a:solidFill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444444"/>
                </a:solidFill>
              </a:rPr>
              <a:t>MENZIONI= numero di utenti unici menzionati all’interno di tweet contenenti l’hashtag di progetto durante il periodo di riscrittura e loro identificazione</a:t>
            </a:r>
            <a:endParaRPr sz="1300">
              <a:solidFill>
                <a:srgbClr val="44444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444444"/>
              </a:solidFill>
            </a:endParaRPr>
          </a:p>
        </p:txBody>
      </p:sp>
      <p:pic>
        <p:nvPicPr>
          <p:cNvPr id="107" name="Google Shape;10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4350" y="208725"/>
            <a:ext cx="2526724" cy="537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8"/>
          <p:cNvSpPr txBox="1"/>
          <p:nvPr/>
        </p:nvSpPr>
        <p:spPr>
          <a:xfrm>
            <a:off x="4980475" y="831300"/>
            <a:ext cx="3930600" cy="7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Valutazione del processo di apprendimento</a:t>
            </a:r>
            <a:endParaRPr b="1" sz="13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Il docente può far riferimento e combinare opportunamente diversi strumenti:</a:t>
            </a:r>
            <a:endParaRPr sz="13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costruzione di una specifica rubrica valutativa </a:t>
            </a:r>
            <a:endParaRPr sz="13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compilazione di un diario di bordo da parte dello studente/gruppo di studenti (valutazione di processo)</a:t>
            </a:r>
            <a:endParaRPr sz="13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questionario strutturato sul testo </a:t>
            </a:r>
            <a:endParaRPr sz="13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composizione di un testo riflessivo sull’esperienza</a:t>
            </a:r>
            <a:endParaRPr sz="13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quantità e qualità dei tweet composti dal singolo studente </a:t>
            </a:r>
            <a:endParaRPr sz="13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autovalutazione sintetica in un tweet</a:t>
            </a:r>
            <a:r>
              <a:rPr lang="it" sz="13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3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/>
          <p:nvPr>
            <p:ph type="title"/>
          </p:nvPr>
        </p:nvSpPr>
        <p:spPr>
          <a:xfrm>
            <a:off x="311700" y="20870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Positività</a:t>
            </a:r>
            <a:r>
              <a:rPr lang="it"/>
              <a:t> e criticità del metodo</a:t>
            </a:r>
            <a:endParaRPr/>
          </a:p>
        </p:txBody>
      </p:sp>
      <p:sp>
        <p:nvSpPr>
          <p:cNvPr id="114" name="Google Shape;114;p19"/>
          <p:cNvSpPr txBox="1"/>
          <p:nvPr/>
        </p:nvSpPr>
        <p:spPr>
          <a:xfrm>
            <a:off x="4859750" y="982875"/>
            <a:ext cx="3972600" cy="3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CRITICITÀ</a:t>
            </a:r>
            <a:endParaRPr b="1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Open Sans"/>
              <a:buChar char="●"/>
            </a:pPr>
            <a:r>
              <a:rPr b="1"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VOLUBILIT</a:t>
            </a:r>
            <a:r>
              <a:rPr b="1"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À</a:t>
            </a:r>
            <a:r>
              <a:rPr b="1"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i cambiamenti dovuti a scelte di marketing dei social network, possono condizionare la stabilità del metodo (ad es. il passaggio di Twitter da 140 a 280 caratteri)</a:t>
            </a:r>
            <a:endParaRPr sz="12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Open Sans"/>
              <a:buChar char="●"/>
            </a:pPr>
            <a:r>
              <a:rPr b="1"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TEMPO </a:t>
            </a:r>
            <a:r>
              <a:rPr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l’applicazione del metodo non è immediata: soprattutto nella fase iniziale, da parte del docente, c’è bisogno di una buona disponibilità di motivazione e di tempo per comprendere a fondo i meccanismi del gioco e saperli poi trasferire efficacemente agli studenti</a:t>
            </a:r>
            <a:endParaRPr sz="12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5" name="Google Shape;1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9875" y="208700"/>
            <a:ext cx="2228000" cy="474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9"/>
          <p:cNvSpPr txBox="1"/>
          <p:nvPr/>
        </p:nvSpPr>
        <p:spPr>
          <a:xfrm>
            <a:off x="437425" y="982875"/>
            <a:ext cx="4079400" cy="37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POSITIVITÀ</a:t>
            </a:r>
            <a:endParaRPr b="1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Open Sans"/>
              <a:buChar char="●"/>
            </a:pPr>
            <a:r>
              <a:rPr b="1"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APERTURA </a:t>
            </a:r>
            <a:r>
              <a:rPr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totale disponibilità di utilizzo grazie alla pubblicazione con la licenza CC</a:t>
            </a:r>
            <a:endParaRPr sz="12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Open Sans"/>
              <a:buChar char="●"/>
            </a:pPr>
            <a:r>
              <a:rPr b="1"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VERSATIL</a:t>
            </a:r>
            <a:r>
              <a:rPr b="1"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TÀ</a:t>
            </a:r>
            <a:r>
              <a:rPr b="1"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il metodo può essere utilizzato in contesti diversi da quelli letterari, naturalmente con l’introduzione di alcune varianti</a:t>
            </a:r>
            <a:endParaRPr sz="12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Open Sans"/>
              <a:buChar char="●"/>
            </a:pPr>
            <a:r>
              <a:rPr b="1"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GAMIFICATION </a:t>
            </a:r>
            <a:r>
              <a:rPr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contiguità con l’approccio ludico e relativa alta incidenza su motivazione, coivolgimento e quindi apprendimento </a:t>
            </a:r>
            <a:endParaRPr sz="12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Open Sans"/>
              <a:buChar char="●"/>
            </a:pPr>
            <a:r>
              <a:rPr b="1"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COMUN</a:t>
            </a:r>
            <a:r>
              <a:rPr b="1"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ITÀ </a:t>
            </a:r>
            <a:r>
              <a:rPr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possibilità di ricevere </a:t>
            </a:r>
            <a:r>
              <a:rPr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supporto facendo riferimento ad un’ampia e stabile comunità, in particolare ai docenti già esperti </a:t>
            </a:r>
            <a:endParaRPr sz="1200">
              <a:solidFill>
                <a:srgbClr val="444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Open Sans"/>
              <a:buChar char="●"/>
            </a:pPr>
            <a:r>
              <a:rPr b="1"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CERTIFICAZIONE </a:t>
            </a:r>
            <a:r>
              <a:rPr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 possibilità per i docenti che sperimentano il metodo di vedere </a:t>
            </a:r>
            <a:r>
              <a:rPr lang="it" sz="1200" u="sng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certificata</a:t>
            </a:r>
            <a:r>
              <a:rPr lang="it" sz="1200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it" sz="1200">
                <a:solidFill>
                  <a:srgbClr val="444444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secondo diversi livelli di competenza, in questa pratica</a:t>
            </a:r>
            <a:endParaRPr sz="1200">
              <a:solidFill>
                <a:srgbClr val="444444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Open Sans"/>
              <a:buChar char="●"/>
            </a:pPr>
            <a:r>
              <a:rPr b="1" lang="it" sz="1200">
                <a:solidFill>
                  <a:srgbClr val="444444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ANCHE UN’APP</a:t>
            </a:r>
            <a:r>
              <a:rPr lang="it" sz="1200">
                <a:solidFill>
                  <a:srgbClr val="444444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 è stata creata Betwyll, un’app dedicata dove è possibile creare e  partecipare ai giochi </a:t>
            </a:r>
            <a:endParaRPr sz="1200">
              <a:solidFill>
                <a:srgbClr val="444444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>
            <p:ph type="title"/>
          </p:nvPr>
        </p:nvSpPr>
        <p:spPr>
          <a:xfrm>
            <a:off x="311700" y="279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/>
              <a:t>Progetti in sintonia con il metodo </a:t>
            </a:r>
            <a:endParaRPr sz="2400"/>
          </a:p>
        </p:txBody>
      </p:sp>
      <p:sp>
        <p:nvSpPr>
          <p:cNvPr id="122" name="Google Shape;122;p20"/>
          <p:cNvSpPr txBox="1"/>
          <p:nvPr>
            <p:ph idx="1" type="body"/>
          </p:nvPr>
        </p:nvSpPr>
        <p:spPr>
          <a:xfrm>
            <a:off x="209950" y="706500"/>
            <a:ext cx="8934000" cy="426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444444"/>
              </a:solidFill>
            </a:endParaRPr>
          </a:p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444444"/>
              </a:solidFill>
            </a:endParaRPr>
          </a:p>
        </p:txBody>
      </p:sp>
      <p:pic>
        <p:nvPicPr>
          <p:cNvPr id="123" name="Google Shape;12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4350" y="373312"/>
            <a:ext cx="2437950" cy="51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/>
          <p:nvPr>
            <p:ph type="title"/>
          </p:nvPr>
        </p:nvSpPr>
        <p:spPr>
          <a:xfrm>
            <a:off x="311700" y="279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/>
              <a:t>LINK UTILI</a:t>
            </a:r>
            <a:endParaRPr sz="2400"/>
          </a:p>
        </p:txBody>
      </p:sp>
      <p:sp>
        <p:nvSpPr>
          <p:cNvPr id="129" name="Google Shape;129;p21"/>
          <p:cNvSpPr txBox="1"/>
          <p:nvPr>
            <p:ph idx="1" type="body"/>
          </p:nvPr>
        </p:nvSpPr>
        <p:spPr>
          <a:xfrm>
            <a:off x="209950" y="706500"/>
            <a:ext cx="8934000" cy="426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rgbClr val="444444"/>
                </a:solidFill>
              </a:rPr>
              <a:t>Il manuale del metodo </a:t>
            </a:r>
            <a:endParaRPr b="1">
              <a:solidFill>
                <a:srgbClr val="444444"/>
              </a:solidFill>
            </a:endParaRPr>
          </a:p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u="sng">
                <a:solidFill>
                  <a:schemeClr val="hlink"/>
                </a:solidFill>
                <a:hlinkClick r:id="rId3"/>
              </a:rPr>
              <a:t>http://www.twletteratura.org/2015/09/manuale-di-twletteratura/</a:t>
            </a:r>
            <a:endParaRPr b="1">
              <a:solidFill>
                <a:srgbClr val="444444"/>
              </a:solidFill>
            </a:endParaRPr>
          </a:p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rgbClr val="444444"/>
                </a:solidFill>
              </a:rPr>
              <a:t>Le FAQ per partecipare con la scuola </a:t>
            </a:r>
            <a:endParaRPr b="1">
              <a:solidFill>
                <a:srgbClr val="444444"/>
              </a:solidFill>
            </a:endParaRPr>
          </a:p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u="sng">
                <a:solidFill>
                  <a:schemeClr val="hlink"/>
                </a:solidFill>
                <a:hlinkClick r:id="rId4"/>
              </a:rPr>
              <a:t>https://www.twletteratura.org/2016/09/twletteratura-scuola-domande-frequenti/</a:t>
            </a:r>
            <a:endParaRPr b="1">
              <a:solidFill>
                <a:srgbClr val="444444"/>
              </a:solidFill>
            </a:endParaRPr>
          </a:p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rgbClr val="444444"/>
                </a:solidFill>
              </a:rPr>
              <a:t>Per rimanere aggiornati sulle letture/ giochi</a:t>
            </a:r>
            <a:endParaRPr b="1">
              <a:solidFill>
                <a:srgbClr val="444444"/>
              </a:solidFill>
            </a:endParaRPr>
          </a:p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u="sng">
                <a:solidFill>
                  <a:schemeClr val="hlink"/>
                </a:solidFill>
                <a:hlinkClick r:id="rId5"/>
              </a:rPr>
              <a:t>https://www.twletteratura.org/giochi/</a:t>
            </a:r>
            <a:endParaRPr b="1">
              <a:solidFill>
                <a:srgbClr val="444444"/>
              </a:solidFill>
            </a:endParaRPr>
          </a:p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rgbClr val="444444"/>
                </a:solidFill>
              </a:rPr>
              <a:t>Certificazione dei docenti </a:t>
            </a:r>
            <a:endParaRPr b="1">
              <a:solidFill>
                <a:srgbClr val="444444"/>
              </a:solidFill>
            </a:endParaRPr>
          </a:p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u="sng">
                <a:solidFill>
                  <a:schemeClr val="hlink"/>
                </a:solidFill>
                <a:hlinkClick r:id="rId6"/>
              </a:rPr>
              <a:t>https://www.twletteratura.org/2015/12/insegnante-certificati/</a:t>
            </a:r>
            <a:endParaRPr b="1">
              <a:solidFill>
                <a:srgbClr val="444444"/>
              </a:solidFill>
            </a:endParaRPr>
          </a:p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44444"/>
              </a:solidFill>
            </a:endParaRPr>
          </a:p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44444"/>
              </a:solidFill>
            </a:endParaRPr>
          </a:p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44444"/>
              </a:solidFill>
            </a:endParaRPr>
          </a:p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44444"/>
              </a:solidFill>
            </a:endParaRPr>
          </a:p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44444"/>
              </a:solidFill>
            </a:endParaRPr>
          </a:p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444444"/>
              </a:solidFill>
            </a:endParaRPr>
          </a:p>
        </p:txBody>
      </p:sp>
      <p:pic>
        <p:nvPicPr>
          <p:cNvPr id="130" name="Google Shape;130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94350" y="373312"/>
            <a:ext cx="2437950" cy="51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