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PT Sans Narrow"/>
      <p:regular r:id="rId12"/>
      <p:bold r:id="rId13"/>
    </p:embeddedFont>
    <p:embeddedFont>
      <p:font typeface="Open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TSansNarrow-bold.fntdata"/><Relationship Id="rId12" Type="http://schemas.openxmlformats.org/officeDocument/2006/relationships/font" Target="fonts/PTSansNarrow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-bold.fntdata"/><Relationship Id="rId14" Type="http://schemas.openxmlformats.org/officeDocument/2006/relationships/font" Target="fonts/OpenSans-regular.fntdata"/><Relationship Id="rId17" Type="http://schemas.openxmlformats.org/officeDocument/2006/relationships/font" Target="fonts/OpenSans-boldItalic.fntdata"/><Relationship Id="rId16" Type="http://schemas.openxmlformats.org/officeDocument/2006/relationships/font" Target="fonts/OpenSans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italianwritingteachers.wordpress.com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scuolaaumentata.it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presentation/d/11loYEglM4V7nGp9U8lVesxNksFMnDmEu4RZj9olwxjk/edit?usp=sharing" TargetMode="External"/><Relationship Id="rId4" Type="http://schemas.openxmlformats.org/officeDocument/2006/relationships/hyperlink" Target="https://docs.google.com/presentation/d/11loYEglM4V7nGp9U8lVesxNksFMnDmEu4RZj9olwxjk/edit?usp=sharin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presentation/d/18fXXb8UjUsuiumyFKqr_4eaiCk-sxyiHdWFV4hIvrdg/edit?usp=sharing" TargetMode="External"/><Relationship Id="rId4" Type="http://schemas.openxmlformats.org/officeDocument/2006/relationships/hyperlink" Target="https://docs.google.com/presentation/d/18fXXb8UjUsuiumyFKqr_4eaiCk-sxyiHdWFV4hIvrdg/edit?usp=sharing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italianwritingteachers.wordpress.com/bibliografi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777000" y="1263200"/>
            <a:ext cx="7136700" cy="1829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PT Sans Narrow"/>
              <a:buNone/>
            </a:pPr>
            <a:r>
              <a:rPr b="1" i="0" lang="it" sz="54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Writing and Reading Workshop </a:t>
            </a:r>
            <a:endParaRPr b="1" i="0" sz="5400" u="none" cap="none" strike="noStrik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022550" y="2982825"/>
            <a:ext cx="6790500" cy="10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None/>
            </a:pPr>
            <a:r>
              <a:rPr b="0" i="0" lang="it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Laboratorio di scrittura e lettura</a:t>
            </a:r>
            <a:endParaRPr b="0" i="0" sz="2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None/>
            </a:pPr>
            <a:r>
              <a:t/>
            </a:r>
            <a:endParaRPr sz="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None/>
            </a:pPr>
            <a:r>
              <a:rPr lang="it" sz="2000" u="sng">
                <a:solidFill>
                  <a:schemeClr val="hlink"/>
                </a:solidFill>
                <a:hlinkClick r:id="rId3"/>
              </a:rPr>
              <a:t>https://italianwritingteachers.wordpress.com</a:t>
            </a:r>
            <a:r>
              <a:rPr lang="it"/>
              <a:t> 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2550" y="3231567"/>
            <a:ext cx="770300" cy="713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PT Sans Narrow"/>
              <a:buNone/>
            </a:pPr>
            <a:r>
              <a:rPr b="1" i="0" lang="it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Descrizione metodologia </a:t>
            </a:r>
            <a:endParaRPr b="1" i="0" sz="3600" u="none" cap="none" strike="noStrik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416400" y="1202950"/>
            <a:ext cx="8311200" cy="3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L’obiettivo del </a:t>
            </a:r>
            <a:r>
              <a:rPr b="0" i="1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Writing and Reading Workshop</a:t>
            </a: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è trasformare le nostre classi in comunità di lettori e scrittori competenti, critici ed appassionati.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t/>
            </a:r>
            <a:endParaRPr sz="800"/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È una didattica per competenze</a:t>
            </a:r>
            <a:r>
              <a:rPr lang="it" sz="1400"/>
              <a:t>. A</a:t>
            </a: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ttraverso una metodologia rigorosa, una precisa struttura del tempo scuola e strumenti ben definiti per l’insegnamento della scrittura e della lettura permette di creare un ambiente di apprendimento </a:t>
            </a:r>
            <a:r>
              <a:rPr lang="it" sz="1400"/>
              <a:t>per lavorare </a:t>
            </a: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con l’intera classe e, contemporaneamente, mettere in atto percorsi individualizzati, basati sulle caratteristiche e sui bisogni di ciascuno.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t/>
            </a:r>
            <a:endParaRPr sz="8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" sz="1400"/>
              <a:t>Origini:</a:t>
            </a:r>
            <a:r>
              <a:rPr b="1" lang="it" sz="1400"/>
              <a:t> </a:t>
            </a:r>
            <a:r>
              <a:rPr i="1" lang="it" sz="1400"/>
              <a:t>Teachers College Reading and Writing Project</a:t>
            </a:r>
            <a:r>
              <a:rPr lang="it" sz="1400"/>
              <a:t> fondato e attualmente diretto da </a:t>
            </a:r>
            <a:r>
              <a:rPr b="1" lang="it" sz="1400"/>
              <a:t>Lucy Calkins,</a:t>
            </a:r>
            <a:r>
              <a:rPr lang="it" sz="1400"/>
              <a:t> docente di Letteratura per ragazzi presso la </a:t>
            </a:r>
            <a:r>
              <a:rPr i="1" lang="it" sz="1400"/>
              <a:t>Columbia University</a:t>
            </a:r>
            <a:r>
              <a:rPr lang="it" sz="1400"/>
              <a:t>. Radici del progetto: </a:t>
            </a:r>
            <a:r>
              <a:rPr b="1" lang="it" sz="1400"/>
              <a:t>D. Murray </a:t>
            </a:r>
            <a:r>
              <a:rPr lang="it" sz="1400"/>
              <a:t>(</a:t>
            </a:r>
            <a:r>
              <a:rPr i="1" lang="it" sz="1400"/>
              <a:t>Teaching writing as a process, not product</a:t>
            </a:r>
            <a:r>
              <a:rPr lang="it" sz="1400"/>
              <a:t>, 1972) e </a:t>
            </a:r>
            <a:r>
              <a:rPr b="1" lang="it" sz="1400"/>
              <a:t>D. Graves</a:t>
            </a:r>
            <a:r>
              <a:rPr lang="it" sz="1400"/>
              <a:t> (</a:t>
            </a:r>
            <a:r>
              <a:rPr i="1" lang="it" sz="1400"/>
              <a:t>Childrens want to write</a:t>
            </a:r>
            <a:r>
              <a:rPr lang="it" sz="1400"/>
              <a:t>). Tra i docenti che applicano il metodo, </a:t>
            </a:r>
            <a:r>
              <a:rPr b="1" lang="it" sz="1400"/>
              <a:t>Nancie Atwell</a:t>
            </a:r>
            <a:r>
              <a:rPr lang="it" sz="1400"/>
              <a:t>, vincitrice del Global Teachers Prize nel 2015.</a:t>
            </a:r>
            <a:br>
              <a:rPr lang="it" sz="1400"/>
            </a:br>
            <a:endParaRPr sz="8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" sz="1400"/>
              <a:t>Ha introdotto e sperimentato per prima il metodo in Italia la prof.ssa </a:t>
            </a:r>
            <a:r>
              <a:rPr b="1" lang="it" sz="1400" u="sng">
                <a:hlinkClick r:id="rId3"/>
              </a:rPr>
              <a:t>Jenny Poletti Riz</a:t>
            </a:r>
            <a:r>
              <a:rPr lang="it" sz="1400"/>
              <a:t>, autrice del manuale “Scrittori si diventa” (Erickson, 2017).</a:t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PT Sans Narrow"/>
              <a:buNone/>
            </a:pPr>
            <a:r>
              <a:rPr b="1" i="0" lang="it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Setting d’aula</a:t>
            </a:r>
            <a:endParaRPr b="1" i="0" sz="3600" u="none" cap="none" strike="noStrik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631050" y="1238975"/>
            <a:ext cx="7881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b="1" i="0" lang="it" sz="1600" u="none" cap="none" strike="noStrike">
                <a:solidFill>
                  <a:schemeClr val="dk2"/>
                </a:solidFill>
              </a:rPr>
              <a:t>Laboratorio scrittura</a:t>
            </a:r>
            <a:endParaRPr b="1" i="0" sz="1600" u="none" cap="none" strike="noStrike">
              <a:solidFill>
                <a:schemeClr val="dk2"/>
              </a:solidFill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lang="it" sz="1600"/>
              <a:t>G</a:t>
            </a:r>
            <a:r>
              <a:rPr b="0" i="0" lang="it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li studenti lavorano da soli o in gruppi. È utile uno spazio sufficientemente ampio per permettere agevolmente spostamenti all’interno dell’aula. La</a:t>
            </a:r>
            <a:r>
              <a:rPr i="0" lang="it" sz="1600" u="none" cap="none" strike="noStrike">
                <a:solidFill>
                  <a:schemeClr val="dk2"/>
                </a:solidFill>
              </a:rPr>
              <a:t> sedia dello scrittore - da cui l</a:t>
            </a:r>
            <a:r>
              <a:rPr lang="it" sz="1600"/>
              <a:t>’alunno-scrittore condivide i suoi pezzi - </a:t>
            </a:r>
            <a:r>
              <a:rPr b="0" i="0" lang="it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è un elemento caratterizzante</a:t>
            </a:r>
            <a:r>
              <a:rPr lang="it" sz="1600"/>
              <a:t>. L’insegnante si sposta per fornire consulenze.</a:t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t/>
            </a:r>
            <a:endParaRPr sz="1600"/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b="1" i="0" lang="it" sz="1600" u="none" cap="none" strike="noStrike">
                <a:solidFill>
                  <a:schemeClr val="dk2"/>
                </a:solidFill>
              </a:rPr>
              <a:t>Laboratorio lettura</a:t>
            </a:r>
            <a:endParaRPr b="1" i="0" sz="1600" u="none" cap="none" strike="noStrike">
              <a:solidFill>
                <a:schemeClr val="dk2"/>
              </a:solidFill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lang="it" sz="1600"/>
              <a:t>È</a:t>
            </a:r>
            <a:r>
              <a:rPr b="0" i="0" lang="it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necessaria una fornita, aggiornata e varia biblioteca di classe (libri</a:t>
            </a:r>
            <a:r>
              <a:rPr lang="it" sz="1600"/>
              <a:t>, </a:t>
            </a:r>
            <a:r>
              <a:rPr i="1" lang="it" sz="1600"/>
              <a:t>graphic novel</a:t>
            </a:r>
            <a:r>
              <a:rPr lang="it" sz="1600"/>
              <a:t>, albi illustrati…</a:t>
            </a:r>
            <a:r>
              <a:rPr b="0" i="0" lang="it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). Gli studenti-lettori dovrebbero poter disporre di uno spazio dove gestire liberamente il tempo dedicato alla lettura individuale. </a:t>
            </a:r>
            <a:r>
              <a:rPr lang="it" sz="1600"/>
              <a:t>I banchi sono generalmente disposti ad isole ed è previsto uno spazio in cui gli studenti possono offrirsi consulenze di scrittura. </a:t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45600" y="233973"/>
            <a:ext cx="3925500" cy="8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</a:pPr>
            <a:r>
              <a:rPr b="1" i="0" lang="it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Ruolo dello studente</a:t>
            </a:r>
            <a:endParaRPr b="1" i="0" sz="3600" u="none" cap="none" strike="noStrik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45600" y="1043374"/>
            <a:ext cx="3999900" cy="37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it" u="none" cap="none" strike="noStrike"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L</a:t>
            </a:r>
            <a:r>
              <a:rPr lang="it">
                <a:highlight>
                  <a:srgbClr val="FFFFFF"/>
                </a:highlight>
              </a:rPr>
              <a:t>o studente è posto al centro del percorso di apprendimento.</a:t>
            </a:r>
            <a:endParaRPr b="0" i="0" u="none" cap="none" strike="noStrike"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it" sz="1400" u="none" cap="none" strike="noStrike">
                <a:latin typeface="Open Sans"/>
                <a:ea typeface="Open Sans"/>
                <a:cs typeface="Open Sans"/>
                <a:sym typeface="Open Sans"/>
              </a:rPr>
              <a:t>Ogni studente ha </a:t>
            </a: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 possibilità di </a:t>
            </a:r>
            <a:r>
              <a:rPr lang="it"/>
              <a:t>decidere in automia e gestire il </a:t>
            </a: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proprio processo di crescita come lettore e scrittore. </a:t>
            </a:r>
            <a:endParaRPr b="0" i="0" sz="1200" u="none" cap="none" strike="noStrike">
              <a:solidFill>
                <a:srgbClr val="000000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Affiancato dal docente, opera in un contesto autentico: si pone obiettivi propri, su misura, ed è stimolato a riflettere sul percorso che sta affrontando</a:t>
            </a:r>
            <a:r>
              <a:rPr lang="it"/>
              <a:t>.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110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L’obiettivo è acquisire consapevolezza e autonomia nel processo di scrittura e lettura per creare </a:t>
            </a:r>
            <a:r>
              <a:rPr b="1" i="1" lang="it"/>
              <a:t>lifelong</a:t>
            </a:r>
            <a:r>
              <a:rPr b="1" i="1" lang="it" sz="1400" u="none" cap="none" strike="noStrike">
                <a:solidFill>
                  <a:schemeClr val="dk2"/>
                </a:solidFill>
              </a:rPr>
              <a:t> writers and readers</a:t>
            </a:r>
            <a:r>
              <a:rPr lang="it"/>
              <a:t>.</a:t>
            </a:r>
            <a:endParaRPr i="0" sz="1400" u="none" cap="none" strike="noStrike">
              <a:solidFill>
                <a:schemeClr val="dk2"/>
              </a:solidFill>
            </a:endParaRPr>
          </a:p>
        </p:txBody>
      </p:sp>
      <p:sp>
        <p:nvSpPr>
          <p:cNvPr id="75" name="Google Shape;75;p16"/>
          <p:cNvSpPr txBox="1"/>
          <p:nvPr>
            <p:ph idx="2" type="body"/>
          </p:nvPr>
        </p:nvSpPr>
        <p:spPr>
          <a:xfrm>
            <a:off x="4680924" y="1043377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L’insegnante ha il ruolo di coach e di mentore.</a:t>
            </a:r>
            <a:endParaRPr/>
          </a:p>
          <a:p>
            <a:pPr indent="0" lvl="0" marL="0" marR="0" rtl="0" algn="just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Come in una bottega rinascimentale il docente guida lo studente nelle tappe di un processo, offre modelli, insegna strategie, propone consulenze individuali e di gruppo.</a:t>
            </a:r>
            <a:endParaRPr/>
          </a:p>
          <a:p>
            <a:pPr indent="0" lvl="0" marL="0" marR="0" rtl="0" algn="just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 feedback del docente accompagnano tutto il processo di apprendimento non solo il prodotto finale. L’insegnante non è portavoce di un sapere </a:t>
            </a:r>
            <a:r>
              <a:rPr lang="it"/>
              <a:t>preconfezionato</a:t>
            </a:r>
            <a:r>
              <a:rPr b="0" i="0" lang="it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 ma l’animatore di una comunità di lettori e scrittori</a:t>
            </a:r>
            <a:r>
              <a:rPr lang="it"/>
              <a:t>.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7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5049483" y="338989"/>
            <a:ext cx="35109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</a:pPr>
            <a:r>
              <a:rPr b="1" i="0" lang="it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Ruolo del docente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28775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PT Sans Narrow"/>
              <a:buNone/>
            </a:pPr>
            <a:r>
              <a:rPr b="1" i="0" lang="it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Modalità di valutazione</a:t>
            </a:r>
            <a:endParaRPr b="1" i="0" sz="3600" u="none" cap="none" strike="noStrik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238800" y="995150"/>
            <a:ext cx="7971900" cy="3573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17500" lvl="0" marL="457200" marR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it" sz="1400"/>
              <a:t>Autovalutazione</a:t>
            </a:r>
            <a:r>
              <a:rPr lang="it" sz="1400"/>
              <a:t>: Lo studente è considerato scrittore e lettore, guidato a capire gli aspetti formali e tecnici della scrittura e della lettura finché impara ad autovalutarsi </a:t>
            </a:r>
            <a:r>
              <a:rPr b="1" lang="it" sz="1400"/>
              <a:t>(metacognizione).</a:t>
            </a:r>
            <a:endParaRPr b="1" sz="1400"/>
          </a:p>
          <a:p>
            <a:pPr indent="0" lvl="0" marL="457200" marR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400"/>
              <a:t>Strumenti: </a:t>
            </a:r>
            <a:r>
              <a:rPr lang="it" sz="1400"/>
              <a:t>questionari periodici, processo decisionale, revisione, richieste di </a:t>
            </a:r>
            <a:r>
              <a:rPr i="1" lang="it" sz="1400"/>
              <a:t>peer conference</a:t>
            </a:r>
            <a:r>
              <a:rPr lang="it" sz="1400"/>
              <a:t>, </a:t>
            </a:r>
            <a:r>
              <a:rPr i="1" lang="it" sz="1400"/>
              <a:t>writing conference</a:t>
            </a:r>
            <a:r>
              <a:rPr lang="it" sz="1400"/>
              <a:t> con il docente, </a:t>
            </a:r>
            <a:r>
              <a:rPr i="1" lang="it" sz="1400"/>
              <a:t>check list</a:t>
            </a:r>
            <a:r>
              <a:rPr lang="it" sz="1400"/>
              <a:t> create insieme allo studente.</a:t>
            </a:r>
            <a:endParaRPr sz="1400"/>
          </a:p>
          <a:p>
            <a:pPr indent="-317500" lvl="0" marL="457200" marR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it" sz="1400"/>
              <a:t>Valutazione del docente: </a:t>
            </a:r>
            <a:r>
              <a:rPr lang="it" sz="1400"/>
              <a:t>deve focalizzarsi sulla visione del percorso e non sui singoli obiettivi o ad un singolo testo. Lo scopo è aiutare lo studente a crescere come scrittore e lettore e a maturare in consapevolezza. Non si esaurisce mai in un numero.</a:t>
            </a:r>
            <a:endParaRPr sz="1400"/>
          </a:p>
          <a:p>
            <a:pPr indent="0" lvl="0" marL="0" marR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          </a:t>
            </a:r>
            <a:r>
              <a:rPr b="1" lang="it" sz="1400"/>
              <a:t>Strumenti: </a:t>
            </a:r>
            <a:r>
              <a:rPr lang="it" sz="1400"/>
              <a:t>rubric, check list, e lo strumento detto “rublist”.</a:t>
            </a:r>
            <a:endParaRPr sz="1400"/>
          </a:p>
          <a:p>
            <a:pPr indent="0" lvl="0" marL="45720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i="1" lang="it" sz="1400"/>
              <a:t>«Le nostre risposte e valutazioni dovrebbero nutrire, premiare la volontà di mettersi in gioco e correre rischi» (</a:t>
            </a:r>
            <a:r>
              <a:rPr lang="it" sz="1400"/>
              <a:t>Tom Romano,</a:t>
            </a:r>
            <a:r>
              <a:rPr i="1" lang="it" sz="1400"/>
              <a:t> Fearless Writing)</a:t>
            </a:r>
            <a:endParaRPr i="1" sz="1400"/>
          </a:p>
          <a:p>
            <a:pPr indent="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1400"/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400"/>
              <a:t>cfr. </a:t>
            </a:r>
            <a:r>
              <a:rPr lang="it" sz="1400" u="sng">
                <a:hlinkClick r:id="rId3"/>
              </a:rPr>
              <a:t>Jenny Poletti Riz, </a:t>
            </a:r>
            <a:r>
              <a:rPr i="1" lang="it" sz="1400" u="sng">
                <a:hlinkClick r:id="rId4"/>
              </a:rPr>
              <a:t>La valutazione nel writing workshop</a:t>
            </a:r>
            <a:r>
              <a:rPr lang="it" sz="1400"/>
              <a:t>  </a:t>
            </a: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33333"/>
              <a:buFont typeface="PT Sans Narrow"/>
              <a:buNone/>
            </a:pPr>
            <a:r>
              <a:rPr b="1" i="0" lang="it" sz="27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Strumenti e/o tecnologie necessarie per lo svolgimento del metodo</a:t>
            </a:r>
            <a:endParaRPr b="1" i="0" sz="2700" u="none" cap="none" strike="noStrik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537150" y="1240150"/>
            <a:ext cx="7864500" cy="3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lang="it" sz="1400"/>
              <a:t>Il WRW non necessita di particolari strumenti. </a:t>
            </a:r>
            <a:endParaRPr sz="1400"/>
          </a:p>
          <a:p>
            <a:pPr indent="0" lvl="0" marL="0" marR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lang="it" sz="1400"/>
              <a:t>Certamente possono essere di grande aiuto una LIM, un proiettore, e strumenti che favoriscano la pratica di condividere con gli alunni </a:t>
            </a:r>
            <a:r>
              <a:rPr i="1" lang="it" sz="1400"/>
              <a:t>mini lesson</a:t>
            </a:r>
            <a:r>
              <a:rPr lang="it" sz="1400"/>
              <a:t>, attività di laboratorio, valutazioni e testi modello (in particolare vengono utilizzati repository quali </a:t>
            </a:r>
            <a:endParaRPr sz="1400"/>
          </a:p>
          <a:p>
            <a:pPr indent="0" lvl="0" marL="0" marR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lang="it" sz="1400"/>
              <a:t>La carta e la penna restano, in questo approccio, fondamentali.</a:t>
            </a:r>
            <a:endParaRPr sz="1400"/>
          </a:p>
          <a:p>
            <a:pPr indent="0" lvl="0" marL="0" marR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lang="it" sz="1400"/>
              <a:t>Le lezioni del docente, che mirano a focalizzare ogni volta strategie e tecniche di lettura e scrittura, sono “mini” per lasciare in ogni sessione spazio al laboratorio.</a:t>
            </a:r>
            <a:br>
              <a:rPr lang="it" sz="1400"/>
            </a:br>
            <a:r>
              <a:rPr lang="it" sz="1400"/>
              <a:t>Uno strumento indispensabile è il </a:t>
            </a:r>
            <a:r>
              <a:rPr b="1" lang="it" sz="1400"/>
              <a:t>TACCUINO</a:t>
            </a:r>
            <a:r>
              <a:rPr lang="it" sz="1400"/>
              <a:t> dello scrittore e del lettore.</a:t>
            </a:r>
            <a:endParaRPr sz="1400"/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t/>
            </a:r>
            <a:endParaRPr sz="1400"/>
          </a:p>
          <a:p>
            <a:pPr indent="457200" lvl="0" marL="91440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rPr lang="it" sz="1400"/>
              <a:t>Cfr. </a:t>
            </a:r>
            <a:r>
              <a:rPr lang="it" sz="1400" u="sng">
                <a:hlinkClick r:id="rId3"/>
              </a:rPr>
              <a:t>Agnese Pianigiani, </a:t>
            </a:r>
            <a:r>
              <a:rPr i="1" lang="it" sz="1400" u="sng">
                <a:hlinkClick r:id="rId4"/>
              </a:rPr>
              <a:t>Il taccuino dello scrittore e del l</a:t>
            </a:r>
            <a:r>
              <a:rPr lang="it" sz="1400"/>
              <a:t>ettore</a:t>
            </a:r>
            <a:endParaRPr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42850" y="526450"/>
            <a:ext cx="18504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PT Sans Narrow"/>
              <a:buNone/>
            </a:pPr>
            <a:r>
              <a:rPr b="1" i="0" lang="it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Positività </a:t>
            </a:r>
            <a:endParaRPr b="1" i="0" sz="3600" u="none" cap="none" strike="noStrik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94" name="Google Shape;94;p19"/>
          <p:cNvSpPr txBox="1"/>
          <p:nvPr/>
        </p:nvSpPr>
        <p:spPr>
          <a:xfrm>
            <a:off x="4433500" y="1714250"/>
            <a:ext cx="4291800" cy="21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207475" y="1824000"/>
            <a:ext cx="42918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9"/>
          <p:cNvSpPr txBox="1"/>
          <p:nvPr/>
        </p:nvSpPr>
        <p:spPr>
          <a:xfrm>
            <a:off x="4914725" y="513250"/>
            <a:ext cx="20730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</a:pPr>
            <a:r>
              <a:rPr b="1" i="0" lang="it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Criticità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311700" y="1247050"/>
            <a:ext cx="3865500" cy="3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Centralità dello studente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Didattica per competenze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Inclusione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Metacognizione del docente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Metacognizione dello studente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Sviluppo di autonomia decisionale 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Sviluppo di pensiero critico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Sviluppo di passione per lettura e scrittura come competenze per la vita.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4433500" y="1299375"/>
            <a:ext cx="4291800" cy="3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Necessità di mettersi in gioco come docente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Scardinamento di alcune pratiche didattiche acquisite e date per scontate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</a:pP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Disponibilità ad approfondire e a studiare su una </a:t>
            </a:r>
            <a:r>
              <a:rPr lang="it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bibliografia</a:t>
            </a:r>
            <a:r>
              <a:rPr lang="it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ancora per la maggior parte in lingua inglese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