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788"/>
  </p:normalViewPr>
  <p:slideViewPr>
    <p:cSldViewPr snapToGrid="0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5/31/23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5/31/23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5/31/23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5/31/23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5/31/23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5/31/23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5/31/23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5/31/23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5/31/23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5/31/23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5/31/23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5/31/23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miur.gov.it/documents/20182/0/Linee+Guida.pdf/a1cdcb25-2306-b9f8-726a-cd9158c80364?version=1.0&amp;t=1607111181704" TargetMode="External"/><Relationship Id="rId3" Type="http://schemas.openxmlformats.org/officeDocument/2006/relationships/hyperlink" Target="https://www.istruzione.it/esame_di_stato/Primo_Ciclo/normativa/allegati/dpr122_2009.pdf" TargetMode="External"/><Relationship Id="rId7" Type="http://schemas.openxmlformats.org/officeDocument/2006/relationships/hyperlink" Target="https://miur.gov.it/documents/20182/0/Ordinanza+n.+172+del+4+dicembre+2020.pdf/952ad897-1ff5-03cd-9785-8e46783b1aaa?version=1.0&amp;t=1607111149056" TargetMode="External"/><Relationship Id="rId2" Type="http://schemas.openxmlformats.org/officeDocument/2006/relationships/hyperlink" Target="https://miur.gov.it/-/decreto-ministeriale-n-164-del-15-giugno-202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iur.gov.it/-/circolare-prot-n-1865-del-10-10-2017-indicazioni-in-merito-a-valutazione-certificazione-delle-competenze-ed-esame-di-stato-nelle-scuole-del-primo-cicl" TargetMode="External"/><Relationship Id="rId5" Type="http://schemas.openxmlformats.org/officeDocument/2006/relationships/hyperlink" Target="https://www.miur.gov.it/-/d-m-741-del-3-10-2017-esame-di-stato-conclusivo-del-primo-ciclo-di-istruzione" TargetMode="External"/><Relationship Id="rId4" Type="http://schemas.openxmlformats.org/officeDocument/2006/relationships/hyperlink" Target="https://www.gazzettaufficiale.it/eli/id/2017/05/16/17G00070/s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866148-8B99-C420-6D92-DCD9DA9E35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971" y="3439884"/>
            <a:ext cx="6161314" cy="1556659"/>
          </a:xfrm>
        </p:spPr>
        <p:txBody>
          <a:bodyPr>
            <a:normAutofit fontScale="90000"/>
          </a:bodyPr>
          <a:lstStyle/>
          <a:p>
            <a:pPr algn="l"/>
            <a:r>
              <a:rPr lang="it-IT" sz="2700" dirty="0">
                <a:effectLst/>
                <a:latin typeface="Publico Text" panose="02040502060504060203" pitchFamily="18" charset="77"/>
              </a:rPr>
              <a:t>La didattica dell’italiano per il miglioramento degli siti di apprendimento e per il potenziamento dei saperi</a:t>
            </a:r>
            <a:br>
              <a:rPr lang="it-IT" dirty="0">
                <a:solidFill>
                  <a:srgbClr val="1D659E"/>
                </a:solidFill>
                <a:effectLst/>
                <a:latin typeface="Publico Text" panose="02040502060504060203" pitchFamily="18" charset="77"/>
              </a:rPr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D0F5FFD-B175-7982-55AC-B6D792993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2268786"/>
            <a:ext cx="6072474" cy="1160213"/>
          </a:xfrm>
        </p:spPr>
        <p:txBody>
          <a:bodyPr>
            <a:normAutofit fontScale="92500"/>
          </a:bodyPr>
          <a:lstStyle/>
          <a:p>
            <a:pPr algn="ctr"/>
            <a:r>
              <a:rPr lang="it-IT" sz="3200" b="1" dirty="0">
                <a:effectLst/>
                <a:latin typeface="Publico Headline Bold" pitchFamily="2" charset="0"/>
              </a:rPr>
              <a:t>Criteri di valutazione degli esiti</a:t>
            </a:r>
            <a:endParaRPr lang="it-IT" sz="3200" dirty="0">
              <a:effectLst/>
              <a:latin typeface="Publico Headline Bold" pitchFamily="2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86867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9D22E1-1FEB-FDE3-B5B8-4ED38B672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271" y="783993"/>
            <a:ext cx="7958331" cy="1077229"/>
          </a:xfrm>
        </p:spPr>
        <p:txBody>
          <a:bodyPr/>
          <a:lstStyle/>
          <a:p>
            <a:r>
              <a:rPr lang="it-IT" dirty="0"/>
              <a:t>Normativa di riferimento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F03996A-48BC-0BF1-C70B-B074ECC7F493}"/>
              </a:ext>
            </a:extLst>
          </p:cNvPr>
          <p:cNvSpPr txBox="1"/>
          <p:nvPr/>
        </p:nvSpPr>
        <p:spPr>
          <a:xfrm>
            <a:off x="1605014" y="1756610"/>
            <a:ext cx="898197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b="0" i="0" u="none" strike="noStrike" dirty="0">
                <a:effectLst/>
                <a:latin typeface="Titillium Web" pitchFamily="2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Decreto Ministeriale n.164 del 15 giugno 2022</a:t>
            </a:r>
            <a:r>
              <a:rPr lang="it-IT" b="0" i="0" u="none" strike="noStrike" dirty="0">
                <a:effectLst/>
                <a:latin typeface="Titillium Web" pitchFamily="2" charset="77"/>
              </a:rPr>
              <a:t>, Decreto recante i quadri di riferimento e le griglie di valutazione per la redazione e lo svolgimento della seconda prova scritta dell’esame di Stato conclusivo del secondo ciclo di istruzione negli istituti professionali;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u="none" strike="noStrike" dirty="0">
                <a:effectLst/>
                <a:latin typeface="Titillium Web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Decreto n. 122 del 2009</a:t>
            </a:r>
            <a:r>
              <a:rPr lang="it-IT" b="0" i="0" u="none" strike="noStrike" dirty="0">
                <a:effectLst/>
                <a:latin typeface="Titillium Web" pitchFamily="2" charset="77"/>
              </a:rPr>
              <a:t>, Regolamento recante coordinamento delle norme vigenti per la valutazione;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u="none" strike="noStrike" dirty="0">
                <a:effectLst/>
                <a:latin typeface="Titillium Web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Decreto legislativo n. 62/2017</a:t>
            </a:r>
            <a:r>
              <a:rPr lang="it-IT" b="0" i="0" u="none" strike="noStrike" dirty="0">
                <a:effectLst/>
                <a:latin typeface="Titillium Web" pitchFamily="2" charset="77"/>
              </a:rPr>
              <a:t>, recante norme in materia di valutazione e di certificazione delle competenze;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u="none" strike="noStrike" dirty="0">
                <a:effectLst/>
                <a:latin typeface="Titillium Web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 n. 741/2017</a:t>
            </a:r>
            <a:r>
              <a:rPr lang="it-IT" b="0" i="0" u="none" strike="noStrike" dirty="0">
                <a:effectLst/>
                <a:latin typeface="Titillium Web" pitchFamily="2" charset="77"/>
              </a:rPr>
              <a:t>, dedicato a disciplinare in modo organico gli esami di Stato di scuola secondaria di I grado;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u="none" strike="noStrike" dirty="0">
                <a:effectLst/>
                <a:latin typeface="Titillium Web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 n. 742/2017</a:t>
            </a:r>
            <a:r>
              <a:rPr lang="it-IT" b="0" i="0" u="none" strike="noStrike" dirty="0">
                <a:effectLst/>
                <a:latin typeface="Titillium Web" pitchFamily="2" charset="77"/>
              </a:rPr>
              <a:t>, con il quale sono stati adottati i modelli nazionali di certificazione nazionale delle competenze al termine della scuola primaria e del primo ciclo di istruzione;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u="none" strike="noStrike" dirty="0">
                <a:effectLst/>
                <a:latin typeface="Titillium Web" pitchFamily="2" charset="77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Nota n. 1865 del 10 ottobre 2017</a:t>
            </a:r>
            <a:r>
              <a:rPr lang="it-IT" b="0" i="0" u="none" strike="noStrike" dirty="0">
                <a:effectLst/>
                <a:latin typeface="Titillium Web" pitchFamily="2" charset="77"/>
              </a:rPr>
              <a:t>, volta a fornire indicazioni in merito a valutazione, certificazione delle competenze ed Esame di Stato nelle scuole del primo ciclo di istruzione.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u="none" strike="noStrike" dirty="0">
                <a:effectLst/>
                <a:latin typeface="Titillium Web" pitchFamily="2" charset="77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Ordinanza n. 172 del 4 dicembre 2020</a:t>
            </a:r>
            <a:r>
              <a:rPr lang="it-IT" b="0" i="0" u="none" strike="noStrike" dirty="0">
                <a:effectLst/>
                <a:latin typeface="Titillium Web" pitchFamily="2" charset="77"/>
              </a:rPr>
              <a:t> , Valutazione periodica e finale degli apprendimenti delle alunne e degli alunni delle classi della scuola primaria.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u="none" strike="noStrike" dirty="0">
                <a:effectLst/>
                <a:latin typeface="Titillium Web" pitchFamily="2" charset="77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Linee guida valutazione scuola primaria</a:t>
            </a:r>
            <a:r>
              <a:rPr lang="it-IT" b="0" i="0" u="none" strike="noStrike" dirty="0">
                <a:effectLst/>
                <a:latin typeface="Titillium Web" pitchFamily="2" charset="77"/>
              </a:rPr>
              <a:t> , La formulazione dei giudizi descrittivi nella valutazione periodica e finale della scuola primaria.</a:t>
            </a:r>
          </a:p>
        </p:txBody>
      </p:sp>
    </p:spTree>
    <p:extLst>
      <p:ext uri="{BB962C8B-B14F-4D97-AF65-F5344CB8AC3E}">
        <p14:creationId xmlns:p14="http://schemas.microsoft.com/office/powerpoint/2010/main" val="3030000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A69D79-380E-FAE4-CB44-E4520C92E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Principi della valutazione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B1DF1F-9FA8-FA23-0424-37A739AFC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sz="1800" dirty="0">
                <a:effectLst/>
                <a:latin typeface="Verdana,BoldItalic"/>
              </a:rPr>
              <a:t>La valutazione ha per oggetto il processo formativo e i risultati di apprendimento delle alunne e degli alunni, delle studentesse e degli studenti delle istituzioni scolastiche del sistema nazionale di istruzione e formazione, ha </a:t>
            </a:r>
            <a:r>
              <a:rPr lang="it-IT" sz="1800" dirty="0" err="1">
                <a:effectLst/>
                <a:latin typeface="Verdana,BoldItalic"/>
              </a:rPr>
              <a:t>finalita</a:t>
            </a:r>
            <a:r>
              <a:rPr lang="it-IT" sz="1800" dirty="0">
                <a:effectLst/>
                <a:latin typeface="Verdana,BoldItalic"/>
              </a:rPr>
              <a:t>̀ formativa ed educativa e concorre al miglioramento degli apprendimenti e al successo formativo degli stessi, documenta lo sviluppo dell’</a:t>
            </a:r>
            <a:r>
              <a:rPr lang="it-IT" sz="1800" dirty="0" err="1">
                <a:effectLst/>
                <a:latin typeface="Verdana,BoldItalic"/>
              </a:rPr>
              <a:t>identita</a:t>
            </a:r>
            <a:r>
              <a:rPr lang="it-IT" sz="1800" dirty="0">
                <a:effectLst/>
                <a:latin typeface="Verdana,BoldItalic"/>
              </a:rPr>
              <a:t>̀ personale e promuove la autovalutazione di ciascuno in relazione alle acquisizioni di conoscenze, abilità e competenze. </a:t>
            </a:r>
            <a:r>
              <a:rPr lang="it-IT" sz="1800" dirty="0">
                <a:effectLst/>
                <a:latin typeface="Verdana,Bold"/>
              </a:rPr>
              <a:t>(Art. 1, Decreto Legislativo 13/04/2017 n.62) </a:t>
            </a:r>
            <a:endParaRPr lang="it-IT" dirty="0">
              <a:effectLst/>
            </a:endParaRPr>
          </a:p>
          <a:p>
            <a:r>
              <a:rPr lang="it-IT" sz="1800" dirty="0">
                <a:effectLst/>
                <a:latin typeface="Verdana,BoldItalic"/>
              </a:rPr>
              <a:t>La valutazione precede, accompagna e segue i percorsi curricolari. Attiva le azioni da intraprendere, regola quelle avviate, promuove il bilancio critico su quelle condotte a termine. Assume una preminente funzione formativa, di accompagnamento dei processi di apprendimento e di stimolo al miglioramento continuo. </a:t>
            </a:r>
            <a:r>
              <a:rPr lang="it-IT" sz="1800" dirty="0">
                <a:effectLst/>
                <a:latin typeface="Verdana,Bold"/>
              </a:rPr>
              <a:t>(Indicazioni Nazionali). </a:t>
            </a:r>
            <a:endParaRPr lang="it-IT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57165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973485-03A9-5903-C65E-B6A34C2A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Impegno del Collegio dei Docenti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D4B43A-C888-4D75-6AC3-445054935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1800" dirty="0">
                <a:effectLst/>
                <a:latin typeface="Verdana,Bold"/>
              </a:rPr>
              <a:t>Promuovere la conoscenza di sé</a:t>
            </a:r>
          </a:p>
          <a:p>
            <a:r>
              <a:rPr lang="it-IT" sz="1800" dirty="0">
                <a:effectLst/>
                <a:latin typeface="Verdana,Bold"/>
              </a:rPr>
              <a:t>Attivare specifiche strategie </a:t>
            </a:r>
          </a:p>
          <a:p>
            <a:r>
              <a:rPr lang="it-IT" sz="1800" dirty="0">
                <a:effectLst/>
                <a:latin typeface="Verdana,Bold"/>
              </a:rPr>
              <a:t>La valutazione è globale </a:t>
            </a:r>
            <a:endParaRPr lang="it-IT" dirty="0">
              <a:effectLst/>
            </a:endParaRPr>
          </a:p>
          <a:p>
            <a:r>
              <a:rPr lang="it-IT" sz="1800" dirty="0">
                <a:effectLst/>
                <a:latin typeface="Verdana,BoldItalic"/>
              </a:rPr>
              <a:t>Sono assicurate agli studenti e alle famiglie un’informazione tempestiva e trasparente sui criteri e sui risultati delle valutazioni effettuate nei diversi momenti del percorso scolastico, promuovendone con costanza la partecipazione e la </a:t>
            </a:r>
            <a:r>
              <a:rPr lang="it-IT" sz="1800" dirty="0" err="1">
                <a:effectLst/>
                <a:latin typeface="Verdana,BoldItalic"/>
              </a:rPr>
              <a:t>corresponsabilita</a:t>
            </a:r>
            <a:r>
              <a:rPr lang="it-IT" sz="1800" dirty="0">
                <a:effectLst/>
                <a:latin typeface="Verdana,BoldItalic"/>
              </a:rPr>
              <a:t>̀ educativa, nella distinzione di ruoli e funzioni </a:t>
            </a:r>
            <a:r>
              <a:rPr lang="it-IT" sz="1800" dirty="0">
                <a:effectLst/>
                <a:latin typeface="Verdana,Bold"/>
              </a:rPr>
              <a:t>(Indicazioni Nazionali). </a:t>
            </a: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7448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D8A9D1-9D35-93B0-3B29-57D9AF71B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Che cosa valutiamo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2C6143-00F5-C844-1C3F-75D4FB731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Apprendimenti disciplinari e trasversali</a:t>
            </a:r>
          </a:p>
          <a:p>
            <a:r>
              <a:rPr lang="it-IT" dirty="0"/>
              <a:t>Il comportamento dell'alunno</a:t>
            </a:r>
          </a:p>
          <a:p>
            <a:r>
              <a:rPr lang="it-IT" dirty="0"/>
              <a:t>Le competenze di cittadinanza per l'apprendimento permanente</a:t>
            </a:r>
          </a:p>
        </p:txBody>
      </p:sp>
    </p:spTree>
    <p:extLst>
      <p:ext uri="{BB962C8B-B14F-4D97-AF65-F5344CB8AC3E}">
        <p14:creationId xmlns:p14="http://schemas.microsoft.com/office/powerpoint/2010/main" val="4143689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1A6EF1-F575-CED7-3109-BFBFB7C03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Fasi della valutazione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13EA25-8242-5FD3-0A4F-854C933DA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Accertamento della situazione di partenza</a:t>
            </a:r>
          </a:p>
          <a:p>
            <a:r>
              <a:rPr lang="it-IT" dirty="0"/>
              <a:t>Verifiche periodiche </a:t>
            </a:r>
          </a:p>
          <a:p>
            <a:r>
              <a:rPr lang="it-IT" dirty="0"/>
              <a:t>Momenti di riflessione e autovalutazione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25498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0AC298-E5E6-216C-379C-DD3423A9A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Modalità di misurazione e valutazione degli apprendimenti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9D8E1A-740F-8A8A-BC29-C4CC5FFF0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Verifiche scritte/orali</a:t>
            </a:r>
          </a:p>
          <a:p>
            <a:r>
              <a:rPr lang="it-IT" dirty="0"/>
              <a:t>Verifiche sommative </a:t>
            </a:r>
          </a:p>
          <a:p>
            <a:r>
              <a:rPr lang="it-IT" dirty="0"/>
              <a:t>Verifiche in itinere</a:t>
            </a:r>
          </a:p>
          <a:p>
            <a:pPr marL="0" indent="0">
              <a:buNone/>
            </a:pPr>
            <a:r>
              <a:rPr lang="it-IT" dirty="0"/>
              <a:t>NB:</a:t>
            </a:r>
            <a:r>
              <a:rPr lang="it-IT" sz="1800" dirty="0">
                <a:effectLst/>
                <a:latin typeface="Verdana,Bold"/>
              </a:rPr>
              <a:t> la produzione orale è quella maggiormente utilizzata nella quotidianità̀, essa occupa pertanto un particolare “ruolo” nella valutazione, essendo una competenza di cittadinanza</a:t>
            </a:r>
            <a:r>
              <a:rPr lang="it-IT" sz="1800" dirty="0">
                <a:effectLst/>
                <a:latin typeface="Verdana" panose="020B0604030504040204" pitchFamily="34" charset="0"/>
              </a:rPr>
              <a:t>. </a:t>
            </a:r>
            <a:endParaRPr lang="it-IT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56480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AB9327-81BE-04F4-3FF4-4DBA4DEB2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Sviluppare competenze individuali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5206B968-1DFF-CA80-6482-49519ACA2C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4216805"/>
              </p:ext>
            </p:extLst>
          </p:nvPr>
        </p:nvGraphicFramePr>
        <p:xfrm>
          <a:off x="2430379" y="1656685"/>
          <a:ext cx="7958331" cy="467034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61915">
                  <a:extLst>
                    <a:ext uri="{9D8B030D-6E8A-4147-A177-3AD203B41FA5}">
                      <a16:colId xmlns:a16="http://schemas.microsoft.com/office/drawing/2014/main" val="701585478"/>
                    </a:ext>
                  </a:extLst>
                </a:gridCol>
                <a:gridCol w="6696416">
                  <a:extLst>
                    <a:ext uri="{9D8B030D-6E8A-4147-A177-3AD203B41FA5}">
                      <a16:colId xmlns:a16="http://schemas.microsoft.com/office/drawing/2014/main" val="121615633"/>
                    </a:ext>
                  </a:extLst>
                </a:gridCol>
              </a:tblGrid>
              <a:tr h="388683">
                <a:tc>
                  <a:txBody>
                    <a:bodyPr/>
                    <a:lstStyle/>
                    <a:p>
                      <a:pPr marL="127635" marR="92710" indent="107950">
                        <a:spcBef>
                          <a:spcPts val="685"/>
                        </a:spcBef>
                        <a:spcAft>
                          <a:spcPts val="0"/>
                        </a:spcAft>
                      </a:pPr>
                      <a:r>
                        <a:rPr lang="it-IT" sz="900">
                          <a:effectLst/>
                        </a:rPr>
                        <a:t>VALORE</a:t>
                      </a:r>
                      <a:r>
                        <a:rPr lang="it-IT" sz="900" spc="5">
                          <a:effectLst/>
                        </a:rPr>
                        <a:t> </a:t>
                      </a:r>
                      <a:r>
                        <a:rPr lang="it-IT" sz="900" spc="-5">
                          <a:effectLst/>
                        </a:rPr>
                        <a:t>NUMERICO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01215" indent="-1466850">
                        <a:lnSpc>
                          <a:spcPct val="115000"/>
                        </a:lnSpc>
                      </a:pPr>
                      <a:r>
                        <a:rPr lang="it-IT" sz="900">
                          <a:effectLst/>
                        </a:rPr>
                        <a:t>DESCRITTORI</a:t>
                      </a:r>
                      <a:r>
                        <a:rPr lang="it-IT" sz="900" spc="-25">
                          <a:effectLst/>
                        </a:rPr>
                        <a:t> </a:t>
                      </a:r>
                      <a:r>
                        <a:rPr lang="it-IT" sz="900">
                          <a:effectLst/>
                        </a:rPr>
                        <a:t>DEL</a:t>
                      </a:r>
                      <a:r>
                        <a:rPr lang="it-IT" sz="900" spc="-25">
                          <a:effectLst/>
                        </a:rPr>
                        <a:t> </a:t>
                      </a:r>
                      <a:r>
                        <a:rPr lang="it-IT" sz="900">
                          <a:effectLst/>
                        </a:rPr>
                        <a:t>RAGGIUNGIMENTO</a:t>
                      </a:r>
                      <a:r>
                        <a:rPr lang="it-IT" sz="900" spc="-15">
                          <a:effectLst/>
                        </a:rPr>
                        <a:t> </a:t>
                      </a:r>
                      <a:r>
                        <a:rPr lang="it-IT" sz="900">
                          <a:effectLst/>
                        </a:rPr>
                        <a:t>DEGLI</a:t>
                      </a:r>
                      <a:r>
                        <a:rPr lang="it-IT" sz="900" spc="-20">
                          <a:effectLst/>
                        </a:rPr>
                        <a:t> </a:t>
                      </a:r>
                      <a:r>
                        <a:rPr lang="it-IT" sz="900">
                          <a:effectLst/>
                        </a:rPr>
                        <a:t>OBIETTIVI</a:t>
                      </a:r>
                      <a:r>
                        <a:rPr lang="it-IT" sz="900" spc="-30">
                          <a:effectLst/>
                        </a:rPr>
                        <a:t> </a:t>
                      </a:r>
                      <a:r>
                        <a:rPr lang="it-IT" sz="900">
                          <a:effectLst/>
                        </a:rPr>
                        <a:t>DI</a:t>
                      </a:r>
                      <a:r>
                        <a:rPr lang="it-IT" sz="900" spc="-330">
                          <a:effectLst/>
                        </a:rPr>
                        <a:t> </a:t>
                      </a:r>
                      <a:r>
                        <a:rPr lang="it-IT" sz="900">
                          <a:effectLst/>
                        </a:rPr>
                        <a:t>APPRENDIMENTO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140675"/>
                  </a:ext>
                </a:extLst>
              </a:tr>
              <a:tr h="541421">
                <a:tc>
                  <a:txBody>
                    <a:bodyPr/>
                    <a:lstStyle/>
                    <a:p>
                      <a:pPr marR="438150" algn="r">
                        <a:spcBef>
                          <a:spcPts val="535"/>
                        </a:spcBef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4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870"/>
                        </a:lnSpc>
                      </a:pPr>
                      <a:r>
                        <a:rPr lang="it-IT" sz="1000" dirty="0">
                          <a:effectLst/>
                        </a:rPr>
                        <a:t>Non</a:t>
                      </a:r>
                      <a:r>
                        <a:rPr lang="it-IT" sz="1000" spc="-1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conosce</a:t>
                      </a:r>
                      <a:r>
                        <a:rPr lang="it-IT" sz="1000" spc="-1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le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informazioni,</a:t>
                      </a:r>
                      <a:r>
                        <a:rPr lang="it-IT" sz="1000" spc="-1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le regole</a:t>
                      </a:r>
                      <a:r>
                        <a:rPr lang="it-IT" sz="1000" spc="-1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e il</a:t>
                      </a:r>
                      <a:r>
                        <a:rPr lang="it-IT" sz="1000" spc="-1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lessico</a:t>
                      </a:r>
                      <a:r>
                        <a:rPr lang="it-IT" sz="1000" spc="-1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di</a:t>
                      </a:r>
                      <a:r>
                        <a:rPr lang="it-IT" sz="1000" spc="-1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base</a:t>
                      </a:r>
                      <a:r>
                        <a:rPr lang="it-IT" sz="1000" spc="-1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e/o commette</a:t>
                      </a:r>
                      <a:r>
                        <a:rPr lang="it-IT" sz="1000" spc="-2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gravi</a:t>
                      </a:r>
                      <a:r>
                        <a:rPr lang="it-IT" sz="1000" spc="-2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errori</a:t>
                      </a:r>
                      <a:r>
                        <a:rPr lang="it-IT" sz="1000" spc="-1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nell’applicazione</a:t>
                      </a:r>
                    </a:p>
                    <a:p>
                      <a:pPr marL="67945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e/o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nella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comunicazione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4636805"/>
                  </a:ext>
                </a:extLst>
              </a:tr>
              <a:tr h="639353">
                <a:tc>
                  <a:txBody>
                    <a:bodyPr/>
                    <a:lstStyle/>
                    <a:p>
                      <a:pPr>
                        <a:spcBef>
                          <a:spcPts val="50"/>
                        </a:spcBef>
                      </a:pPr>
                      <a:r>
                        <a:rPr lang="it-IT" sz="1000" dirty="0">
                          <a:effectLst/>
                        </a:rPr>
                        <a:t> </a:t>
                      </a:r>
                    </a:p>
                    <a:p>
                      <a:pPr marR="417195" algn="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5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406400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Conosce</a:t>
                      </a:r>
                      <a:r>
                        <a:rPr lang="it-IT" sz="1000" spc="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parzialmente le informazioni, le regole, il lessico di base che applica con difficoltà e/o</a:t>
                      </a:r>
                      <a:r>
                        <a:rPr lang="it-IT" sz="1000" spc="-27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evidenzia</a:t>
                      </a:r>
                      <a:r>
                        <a:rPr lang="it-IT" sz="1000" spc="-1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carenze</a:t>
                      </a:r>
                      <a:r>
                        <a:rPr lang="it-IT" sz="1000" spc="-1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nell’utilizzo</a:t>
                      </a:r>
                      <a:r>
                        <a:rPr lang="it-IT" sz="1000" spc="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dei diversi linguaggi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78547336"/>
                  </a:ext>
                </a:extLst>
              </a:tr>
              <a:tr h="508502">
                <a:tc>
                  <a:txBody>
                    <a:bodyPr/>
                    <a:lstStyle/>
                    <a:p>
                      <a:pPr marR="410210" algn="r">
                        <a:spcBef>
                          <a:spcPts val="690"/>
                        </a:spcBef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6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406400">
                        <a:lnSpc>
                          <a:spcPct val="115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Conosce e comprende nelle linee essenziali le informazioni, le regole e il lessico di base, pur non</a:t>
                      </a:r>
                      <a:r>
                        <a:rPr lang="it-IT" sz="1000" spc="-27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riuscendo ad applicarli in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maniera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autonoma; comunica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in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modo</a:t>
                      </a:r>
                      <a:r>
                        <a:rPr lang="it-IT" sz="1000" spc="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semplice</a:t>
                      </a:r>
                      <a:r>
                        <a:rPr lang="it-IT" sz="1000" spc="-1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e</a:t>
                      </a:r>
                      <a:r>
                        <a:rPr lang="it-IT" sz="1000" spc="-1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lineare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85671813"/>
                  </a:ext>
                </a:extLst>
              </a:tr>
              <a:tr h="606315">
                <a:tc>
                  <a:txBody>
                    <a:bodyPr/>
                    <a:lstStyle/>
                    <a:p>
                      <a:pPr>
                        <a:spcBef>
                          <a:spcPts val="55"/>
                        </a:spcBef>
                      </a:pPr>
                      <a:r>
                        <a:rPr lang="it-IT" sz="1000" dirty="0">
                          <a:effectLst/>
                        </a:rPr>
                        <a:t> </a:t>
                      </a:r>
                    </a:p>
                    <a:p>
                      <a:pPr marR="438150" algn="r"/>
                      <a:r>
                        <a:rPr lang="it-IT" sz="1000" dirty="0">
                          <a:effectLst/>
                        </a:rPr>
                        <a:t>7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546100">
                        <a:lnSpc>
                          <a:spcPct val="115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Conosce e comprende le informazioni, le regole e il lessico di base della disciplina; li applica e</a:t>
                      </a:r>
                      <a:r>
                        <a:rPr lang="it-IT" sz="1000" spc="-27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comunica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con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sostanziale</a:t>
                      </a:r>
                      <a:r>
                        <a:rPr lang="it-IT" sz="1000" spc="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correttezza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senza</a:t>
                      </a:r>
                      <a:r>
                        <a:rPr lang="it-IT" sz="1000" spc="-1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commettere</a:t>
                      </a:r>
                      <a:r>
                        <a:rPr lang="it-IT" sz="1000" spc="-1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errori</a:t>
                      </a:r>
                      <a:r>
                        <a:rPr lang="it-IT" sz="1000" spc="-1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significativi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65833478"/>
                  </a:ext>
                </a:extLst>
              </a:tr>
              <a:tr h="617328">
                <a:tc>
                  <a:txBody>
                    <a:bodyPr/>
                    <a:lstStyle/>
                    <a:p>
                      <a:pPr>
                        <a:spcBef>
                          <a:spcPts val="30"/>
                        </a:spcBef>
                      </a:pPr>
                      <a:r>
                        <a:rPr lang="it-IT" sz="1000" dirty="0">
                          <a:effectLst/>
                        </a:rPr>
                        <a:t> </a:t>
                      </a:r>
                    </a:p>
                    <a:p>
                      <a:pPr marR="438150" algn="r"/>
                      <a:r>
                        <a:rPr lang="it-IT" sz="1000" dirty="0">
                          <a:effectLst/>
                        </a:rPr>
                        <a:t>8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70485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Conosce e comprende le informazioni,</a:t>
                      </a:r>
                      <a:r>
                        <a:rPr lang="it-IT" sz="1000" spc="28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le regole e il lessico della disciplina; li applica in modo</a:t>
                      </a:r>
                      <a:r>
                        <a:rPr lang="it-IT" sz="1000" spc="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autonomo</a:t>
                      </a:r>
                      <a:r>
                        <a:rPr lang="it-IT" sz="1000" spc="-1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senza</a:t>
                      </a:r>
                      <a:r>
                        <a:rPr lang="it-IT" sz="1000" spc="-2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commettere</a:t>
                      </a:r>
                      <a:r>
                        <a:rPr lang="it-IT" sz="1000" spc="-3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errori</a:t>
                      </a:r>
                      <a:r>
                        <a:rPr lang="it-IT" sz="1000" spc="-2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significativi;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comunica</a:t>
                      </a:r>
                      <a:r>
                        <a:rPr lang="it-IT" sz="1000" spc="-1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in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modo</a:t>
                      </a:r>
                      <a:r>
                        <a:rPr lang="it-IT" sz="1000" spc="-1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adeguato ai</a:t>
                      </a:r>
                      <a:r>
                        <a:rPr lang="it-IT" sz="1000" spc="-2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vari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contesti</a:t>
                      </a:r>
                      <a:r>
                        <a:rPr lang="it-IT" sz="1000" spc="-1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espressivi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80584554"/>
                  </a:ext>
                </a:extLst>
              </a:tr>
              <a:tr h="807125">
                <a:tc>
                  <a:txBody>
                    <a:bodyPr/>
                    <a:lstStyle/>
                    <a:p>
                      <a:pPr>
                        <a:spcBef>
                          <a:spcPts val="30"/>
                        </a:spcBef>
                      </a:pPr>
                      <a:r>
                        <a:rPr lang="it-IT" sz="1000" dirty="0">
                          <a:effectLst/>
                        </a:rPr>
                        <a:t> </a:t>
                      </a:r>
                    </a:p>
                    <a:p>
                      <a:pPr marR="438150" algn="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9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 marR="112395">
                        <a:lnSpc>
                          <a:spcPct val="115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Conosce e comprende le informazioni, le regole e il lessico della disciplina; li sa applicare</a:t>
                      </a:r>
                      <a:r>
                        <a:rPr lang="it-IT" sz="1000" spc="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correttamente nelle varie situazioni, sa autonomamente collegare argomenti diversi, sa comunicare in</a:t>
                      </a:r>
                      <a:r>
                        <a:rPr lang="it-IT" sz="1000" spc="-27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modo</a:t>
                      </a:r>
                      <a:r>
                        <a:rPr lang="it-IT" sz="1000" spc="-1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preciso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ed esauriente, utilizzando con</a:t>
                      </a:r>
                      <a:r>
                        <a:rPr lang="it-IT" sz="1000" spc="-1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proprietà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il linguaggio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specifico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36308226"/>
                  </a:ext>
                </a:extLst>
              </a:tr>
              <a:tr h="561620">
                <a:tc>
                  <a:txBody>
                    <a:bodyPr/>
                    <a:lstStyle/>
                    <a:p>
                      <a:pPr marR="392430" algn="r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10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16000"/>
                        </a:lnSpc>
                      </a:pPr>
                      <a:r>
                        <a:rPr lang="it-IT" sz="1000" dirty="0">
                          <a:effectLst/>
                        </a:rPr>
                        <a:t>Conosce e comprende le informazioni, le regole e il lessico della disciplina;</a:t>
                      </a:r>
                      <a:r>
                        <a:rPr lang="it-IT" sz="1000" spc="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opera collegamenti tra i</a:t>
                      </a:r>
                      <a:r>
                        <a:rPr lang="it-IT" sz="1000" spc="-27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saperi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ed</a:t>
                      </a:r>
                      <a:r>
                        <a:rPr lang="it-IT" sz="1000" spc="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approfondisce</a:t>
                      </a:r>
                      <a:r>
                        <a:rPr lang="it-IT" sz="1000" spc="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in</a:t>
                      </a:r>
                      <a:r>
                        <a:rPr lang="it-IT" sz="1000" spc="-1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modo</a:t>
                      </a:r>
                      <a:r>
                        <a:rPr lang="it-IT" sz="1000" spc="-10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autonomo  le</a:t>
                      </a:r>
                      <a:r>
                        <a:rPr lang="it-IT" sz="1000" spc="-5" dirty="0">
                          <a:effectLst/>
                        </a:rPr>
                        <a:t> </a:t>
                      </a:r>
                      <a:r>
                        <a:rPr lang="it-IT" sz="1000" dirty="0">
                          <a:effectLst/>
                        </a:rPr>
                        <a:t>conoscenze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03472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6634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06072D-F516-3051-716A-E3269F9D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0" y="771961"/>
            <a:ext cx="7958331" cy="1077229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75ED870-E337-6198-2CD9-F71828CA4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41810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156</TotalTime>
  <Words>751</Words>
  <Application>Microsoft Macintosh PowerPoint</Application>
  <PresentationFormat>Widescreen</PresentationFormat>
  <Paragraphs>54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21" baseType="lpstr">
      <vt:lpstr>Arial</vt:lpstr>
      <vt:lpstr>MS Shell Dlg 2</vt:lpstr>
      <vt:lpstr>Publico Headline Bold</vt:lpstr>
      <vt:lpstr>Publico Text</vt:lpstr>
      <vt:lpstr>Times New Roman</vt:lpstr>
      <vt:lpstr>Titillium Web</vt:lpstr>
      <vt:lpstr>Verdana</vt:lpstr>
      <vt:lpstr>Verdana,Bold</vt:lpstr>
      <vt:lpstr>Verdana,BoldItalic</vt:lpstr>
      <vt:lpstr>Wingdings</vt:lpstr>
      <vt:lpstr>Wingdings 3</vt:lpstr>
      <vt:lpstr>Madison</vt:lpstr>
      <vt:lpstr>La didattica dell’italiano per il miglioramento degli siti di apprendimento e per il potenziamento dei saperi </vt:lpstr>
      <vt:lpstr>Normativa di riferimento</vt:lpstr>
      <vt:lpstr>Principi della valutazione</vt:lpstr>
      <vt:lpstr>Impegno del Collegio dei Docenti</vt:lpstr>
      <vt:lpstr>Che cosa valutiamo</vt:lpstr>
      <vt:lpstr>Fasi della valutazione</vt:lpstr>
      <vt:lpstr>Modalità di misurazione e valutazione degli apprendimenti</vt:lpstr>
      <vt:lpstr>Sviluppare competenze individuali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didattica dell’italiano per il miglioramento degli siti di apprendimento e per il potenziamento dei saperi </dc:title>
  <dc:creator>Mariateresa Oriolo</dc:creator>
  <cp:lastModifiedBy>Mariateresa Oriolo</cp:lastModifiedBy>
  <cp:revision>1</cp:revision>
  <dcterms:created xsi:type="dcterms:W3CDTF">2023-05-31T11:16:48Z</dcterms:created>
  <dcterms:modified xsi:type="dcterms:W3CDTF">2023-05-31T13:53:07Z</dcterms:modified>
</cp:coreProperties>
</file>