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304" r:id="rId2"/>
    <p:sldId id="305" r:id="rId3"/>
    <p:sldId id="306" r:id="rId4"/>
    <p:sldId id="307" r:id="rId5"/>
    <p:sldId id="311" r:id="rId6"/>
    <p:sldId id="310" r:id="rId7"/>
    <p:sldId id="308" r:id="rId8"/>
    <p:sldId id="299" r:id="rId9"/>
    <p:sldId id="309" r:id="rId10"/>
    <p:sldId id="300" r:id="rId11"/>
    <p:sldId id="256" r:id="rId12"/>
    <p:sldId id="257" r:id="rId13"/>
    <p:sldId id="295" r:id="rId14"/>
    <p:sldId id="296" r:id="rId15"/>
    <p:sldId id="260" r:id="rId16"/>
    <p:sldId id="263" r:id="rId17"/>
    <p:sldId id="264" r:id="rId18"/>
    <p:sldId id="265" r:id="rId19"/>
    <p:sldId id="266" r:id="rId20"/>
    <p:sldId id="297" r:id="rId21"/>
    <p:sldId id="271" r:id="rId22"/>
    <p:sldId id="272" r:id="rId23"/>
    <p:sldId id="275" r:id="rId24"/>
    <p:sldId id="278" r:id="rId25"/>
    <p:sldId id="283" r:id="rId26"/>
    <p:sldId id="284" r:id="rId27"/>
    <p:sldId id="285" r:id="rId28"/>
    <p:sldId id="298" r:id="rId29"/>
    <p:sldId id="301" r:id="rId30"/>
    <p:sldId id="302" r:id="rId31"/>
    <p:sldId id="303" r:id="rId32"/>
  </p:sldIdLst>
  <p:sldSz cx="12192000" cy="6858000"/>
  <p:notesSz cx="12192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0" autoAdjust="0"/>
    <p:restoredTop sz="86462" autoAdjust="0"/>
  </p:normalViewPr>
  <p:slideViewPr>
    <p:cSldViewPr>
      <p:cViewPr varScale="1">
        <p:scale>
          <a:sx n="62" d="100"/>
          <a:sy n="62" d="100"/>
        </p:scale>
        <p:origin x="372" y="6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C8B04-B27C-45EC-A3EE-FFE9B62A34AB}" type="datetimeFigureOut">
              <a:rPr lang="it-IT" smtClean="0"/>
              <a:t>05/07/2023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85BF6-8BE3-4206-A028-80AF812D05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6909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it-IT" spc="-10"/>
              <a:t> Prof.ssa Lucia Nicolia</a:t>
            </a:r>
            <a:endParaRPr spc="-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7B1E5-4B27-482B-ADB1-CD7ACDA52640}" type="datetime1">
              <a:rPr lang="en-US" smtClean="0"/>
              <a:t>7/5/2023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it-IT" spc="-10"/>
              <a:t> Prof.ssa Lucia Nicolia</a:t>
            </a:r>
            <a:endParaRPr spc="-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FC7AE-05D2-4BBA-A52C-278BBDF18992}" type="datetime1">
              <a:rPr lang="en-US" smtClean="0"/>
              <a:t>7/5/2023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it-IT" spc="-10"/>
              <a:t> Prof.ssa Lucia Nicolia</a:t>
            </a:r>
            <a:endParaRPr spc="-5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43874-6937-4DD3-B147-87D2B5D7361B}" type="datetime1">
              <a:rPr lang="en-US" smtClean="0"/>
              <a:t>7/5/2023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it-IT" spc="-10"/>
              <a:t> Prof.ssa Lucia Nicolia</a:t>
            </a:r>
            <a:endParaRPr spc="-5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6604E-EF75-4121-9F92-5E9EE977D1AC}" type="datetime1">
              <a:rPr lang="en-US" smtClean="0"/>
              <a:t>7/5/2023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it-IT" spc="-10"/>
              <a:t> Prof.ssa Lucia Nicolia</a:t>
            </a:r>
            <a:endParaRPr spc="-5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3EE87-149E-44A5-83D4-395FA31F28C7}" type="datetime1">
              <a:rPr lang="en-US" smtClean="0"/>
              <a:t>7/5/2023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‹N›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1354" y="136525"/>
            <a:ext cx="1082929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8835" y="1742821"/>
            <a:ext cx="10514329" cy="3867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572125" y="6465252"/>
            <a:ext cx="104711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it-IT" spc="-10"/>
              <a:t> Prof.ssa Lucia Nicolia</a:t>
            </a:r>
            <a:endParaRPr spc="-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3093D-6C21-4AD3-B9D7-E21DD4E54963}" type="datetime1">
              <a:rPr lang="en-US" smtClean="0"/>
              <a:t>7/5/2023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074018" y="6465252"/>
            <a:ext cx="22987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‹N›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2.jpg"/><Relationship Id="rId7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6.jpg"/><Relationship Id="rId4" Type="http://schemas.openxmlformats.org/officeDocument/2006/relationships/image" Target="../media/image2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struzione.it/ri-generazione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01546" y="2514600"/>
            <a:ext cx="8560688" cy="21360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z="2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Finalità ed obiettivi 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it-IT" sz="2800" dirty="0">
              <a:solidFill>
                <a:srgbClr val="333333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kern="0" dirty="0"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L’</a:t>
            </a:r>
            <a:r>
              <a:rPr lang="it-IT" sz="2400" kern="0" dirty="0">
                <a:effectLst/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Agenda 2030 è un programma universale: è la promessa di porre</a:t>
            </a:r>
            <a:endParaRPr lang="it-I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kern="0" dirty="0">
                <a:effectLst/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fine alla povertà e preservare il pianeta, la nostra “casa comune”, anche se ognuno di noi</a:t>
            </a:r>
            <a:r>
              <a:rPr lang="it-IT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400" kern="0" dirty="0">
                <a:effectLst/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abita in un posto diverso. 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1</a:t>
            </a:fld>
            <a:endParaRPr dirty="0"/>
          </a:p>
        </p:txBody>
      </p:sp>
      <p:pic>
        <p:nvPicPr>
          <p:cNvPr id="7" name="Immagine 6" descr="Immagine che contiene Elementi grafici, grafica, disegno, logo&#10;&#10;Descrizione generata automaticamente">
            <a:extLst>
              <a:ext uri="{FF2B5EF4-FFF2-40B4-BE49-F238E27FC236}">
                <a16:creationId xmlns:a16="http://schemas.microsoft.com/office/drawing/2014/main" id="{73270519-1E57-2604-DC4D-87B6B6D439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" y="646744"/>
            <a:ext cx="2398238" cy="132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69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01546" y="2514600"/>
            <a:ext cx="8560688" cy="2033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z="2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Finalità ed obiettivi 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it-IT" sz="2800" dirty="0">
              <a:solidFill>
                <a:srgbClr val="333333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kern="0" dirty="0"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Il primo passo per implementare strategie per la sostenibilità è fotografare lo stato dell’arte nelle realtà locali, capire dove si è, sapendo dove si vuole andare.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pic>
        <p:nvPicPr>
          <p:cNvPr id="7" name="Immagine 6" descr="Immagine che contiene Elementi grafici, grafica, disegno, logo&#10;&#10;Descrizione generata automaticamente">
            <a:extLst>
              <a:ext uri="{FF2B5EF4-FFF2-40B4-BE49-F238E27FC236}">
                <a16:creationId xmlns:a16="http://schemas.microsoft.com/office/drawing/2014/main" id="{73270519-1E57-2604-DC4D-87B6B6D439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" y="646744"/>
            <a:ext cx="2398238" cy="132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032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01546" y="2514600"/>
            <a:ext cx="8560688" cy="2033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z="2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Finalità ed obiettivi 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it-IT" sz="2800" dirty="0">
              <a:solidFill>
                <a:srgbClr val="333333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kern="0" dirty="0"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Ricordiamo che localizzare l’Agenda 2030 significa </a:t>
            </a:r>
            <a:r>
              <a:rPr lang="it-IT" sz="2400" b="1" kern="0" dirty="0"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non soltanto scalarla da internazionale a locale</a:t>
            </a:r>
            <a:r>
              <a:rPr lang="it-IT" sz="2400" kern="0" dirty="0"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, ma </a:t>
            </a:r>
            <a:r>
              <a:rPr lang="it-IT" sz="2400" b="1" kern="0" dirty="0"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declinarla</a:t>
            </a:r>
            <a:r>
              <a:rPr lang="it-IT" sz="2400" kern="0" dirty="0"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 nei diversi settori </a:t>
            </a:r>
            <a:r>
              <a:rPr lang="it-IT" sz="2400" b="1" kern="0" dirty="0"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l’agricoltura, la logistica, l’istruzione </a:t>
            </a:r>
            <a:r>
              <a:rPr lang="it-IT" sz="2400" b="1" kern="0" dirty="0" err="1"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ecc</a:t>
            </a:r>
            <a:endParaRPr lang="it-IT" sz="2400" b="1" kern="0" dirty="0">
              <a:latin typeface="Times New Roman" panose="02020603050405020304" pitchFamily="18" charset="0"/>
              <a:ea typeface="PlayfairDisplay-Regular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pic>
        <p:nvPicPr>
          <p:cNvPr id="7" name="Immagine 6" descr="Immagine che contiene Elementi grafici, grafica, disegno, logo&#10;&#10;Descrizione generata automaticamente">
            <a:extLst>
              <a:ext uri="{FF2B5EF4-FFF2-40B4-BE49-F238E27FC236}">
                <a16:creationId xmlns:a16="http://schemas.microsoft.com/office/drawing/2014/main" id="{73270519-1E57-2604-DC4D-87B6B6D439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" y="646744"/>
            <a:ext cx="2398238" cy="132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11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01546" y="2514600"/>
            <a:ext cx="8560688" cy="24286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z="2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Finalità ed obiettivi 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it-IT" sz="2800" dirty="0">
              <a:solidFill>
                <a:srgbClr val="333333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kern="0" dirty="0">
                <a:effectLst/>
                <a:latin typeface="Times New Roman" panose="02020603050405020304" pitchFamily="18" charset="0"/>
                <a:ea typeface="PlayfairDisplay-Regular"/>
              </a:rPr>
              <a:t>Ogni Nazione, per poter avanzare verso lo </a:t>
            </a:r>
            <a:r>
              <a:rPr lang="it-IT" sz="2400" b="1" kern="0" dirty="0">
                <a:effectLst/>
                <a:latin typeface="Times New Roman" panose="02020603050405020304" pitchFamily="18" charset="0"/>
                <a:ea typeface="PlayfairDisplay-Regular"/>
              </a:rPr>
              <a:t>sviluppo sostenibile</a:t>
            </a:r>
            <a:r>
              <a:rPr lang="it-IT" sz="2400" kern="0" dirty="0">
                <a:effectLst/>
                <a:latin typeface="Times New Roman" panose="02020603050405020304" pitchFamily="18" charset="0"/>
                <a:ea typeface="PlayfairDisplay-Regular"/>
              </a:rPr>
              <a:t>, è tenuta a dotarsi di strategie specifiche in grado di intersecare le finalità della sostenibilità globalmente definita con le proprie finalità nazionali</a:t>
            </a:r>
            <a:endParaRPr lang="it-IT" sz="2400" kern="0" dirty="0">
              <a:latin typeface="Times New Roman" panose="02020603050405020304" pitchFamily="18" charset="0"/>
              <a:ea typeface="PlayfairDisplay-Regular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pic>
        <p:nvPicPr>
          <p:cNvPr id="7" name="Immagine 6" descr="Immagine che contiene Elementi grafici, grafica, disegno, logo&#10;&#10;Descrizione generata automaticamente">
            <a:extLst>
              <a:ext uri="{FF2B5EF4-FFF2-40B4-BE49-F238E27FC236}">
                <a16:creationId xmlns:a16="http://schemas.microsoft.com/office/drawing/2014/main" id="{73270519-1E57-2604-DC4D-87B6B6D439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" y="646744"/>
            <a:ext cx="2398238" cy="132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6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01546" y="2514600"/>
            <a:ext cx="8560688" cy="1563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z="2800" b="1" spc="-15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 sviluppo sostenibile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it-IT" sz="2800" dirty="0">
              <a:solidFill>
                <a:srgbClr val="333333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kern="0" dirty="0">
                <a:effectLst/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Esiste un detto indiano che recita così: «Noi non ereditiamo la terra dai nostri avi, bensì</a:t>
            </a:r>
            <a:endParaRPr lang="it-IT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it-IT" kern="0" dirty="0">
                <a:effectLst/>
                <a:latin typeface="Times New Roman" panose="02020603050405020304" pitchFamily="18" charset="0"/>
                <a:ea typeface="PlayfairDisplay-Regular"/>
              </a:rPr>
              <a:t>la prendiamo in prestito dai nostri figli». </a:t>
            </a:r>
            <a:endParaRPr lang="it-IT" sz="2400" kern="0" dirty="0">
              <a:latin typeface="Times New Roman" panose="02020603050405020304" pitchFamily="18" charset="0"/>
              <a:ea typeface="PlayfairDisplay-Regular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pic>
        <p:nvPicPr>
          <p:cNvPr id="7" name="Immagine 6" descr="Immagine che contiene Elementi grafici, grafica, disegno, logo&#10;&#10;Descrizione generata automaticamente">
            <a:extLst>
              <a:ext uri="{FF2B5EF4-FFF2-40B4-BE49-F238E27FC236}">
                <a16:creationId xmlns:a16="http://schemas.microsoft.com/office/drawing/2014/main" id="{73270519-1E57-2604-DC4D-87B6B6D439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" y="646744"/>
            <a:ext cx="2398238" cy="132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879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01546" y="2514600"/>
            <a:ext cx="8560688" cy="17620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discorso sulla sostenibilità, a lungo portato avanti soprattutto in chiave ambientale, si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 ampliando verso le sfere economica e sociale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it-I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pic>
        <p:nvPicPr>
          <p:cNvPr id="7" name="Immagine 6" descr="Immagine che contiene Elementi grafici, grafica, disegno, logo&#10;&#10;Descrizione generata automaticamente">
            <a:extLst>
              <a:ext uri="{FF2B5EF4-FFF2-40B4-BE49-F238E27FC236}">
                <a16:creationId xmlns:a16="http://schemas.microsoft.com/office/drawing/2014/main" id="{73270519-1E57-2604-DC4D-87B6B6D439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" y="646744"/>
            <a:ext cx="2398238" cy="132715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4A14C345-F36D-A904-0560-DB59E5A7877F}"/>
              </a:ext>
            </a:extLst>
          </p:cNvPr>
          <p:cNvSpPr txBox="1"/>
          <p:nvPr/>
        </p:nvSpPr>
        <p:spPr>
          <a:xfrm>
            <a:off x="5791200" y="144780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Sviluppo sostenibile </a:t>
            </a: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39686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01546" y="2514600"/>
            <a:ext cx="8560688" cy="12431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z="2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l’Italia?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it-IT" sz="2800" dirty="0">
              <a:solidFill>
                <a:srgbClr val="333333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2400" kern="0" dirty="0">
                <a:effectLst/>
                <a:latin typeface="Times New Roman" panose="02020603050405020304" pitchFamily="18" charset="0"/>
                <a:ea typeface="PlayfairDisplay-Regular"/>
              </a:rPr>
              <a:t>L’Italia nel 2019 si posiziona </a:t>
            </a:r>
            <a:r>
              <a:rPr lang="it-IT" sz="2400" b="1" kern="0" dirty="0">
                <a:effectLst/>
                <a:latin typeface="Times New Roman" panose="02020603050405020304" pitchFamily="18" charset="0"/>
                <a:ea typeface="PlayfairDisplay-Regular"/>
              </a:rPr>
              <a:t>al trentesimo posto</a:t>
            </a:r>
            <a:endParaRPr lang="it-IT" sz="2400" b="1" kern="0" dirty="0">
              <a:latin typeface="Times New Roman" panose="02020603050405020304" pitchFamily="18" charset="0"/>
              <a:ea typeface="PlayfairDisplay-Regular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pic>
        <p:nvPicPr>
          <p:cNvPr id="7" name="Immagine 6" descr="Immagine che contiene Elementi grafici, grafica, disegno, logo&#10;&#10;Descrizione generata automaticamente">
            <a:extLst>
              <a:ext uri="{FF2B5EF4-FFF2-40B4-BE49-F238E27FC236}">
                <a16:creationId xmlns:a16="http://schemas.microsoft.com/office/drawing/2014/main" id="{73270519-1E57-2604-DC4D-87B6B6D439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" y="646744"/>
            <a:ext cx="2398238" cy="132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46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19ADD40-1EFE-AEB0-CA3C-D04B2520B327}"/>
              </a:ext>
            </a:extLst>
          </p:cNvPr>
          <p:cNvSpPr txBox="1"/>
          <p:nvPr/>
        </p:nvSpPr>
        <p:spPr>
          <a:xfrm>
            <a:off x="3124200" y="838200"/>
            <a:ext cx="563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i="0" u="none" strike="noStrike" baseline="0" dirty="0">
                <a:latin typeface="OpenSans-Light"/>
              </a:rPr>
              <a:t>La sostenibilità nazionale</a:t>
            </a:r>
            <a:endParaRPr lang="it-IT" sz="2000" b="1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E8EDC8B-6D31-316E-100B-7F74E5F16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99" y="1686246"/>
            <a:ext cx="5212091" cy="341915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5943FB8-6C30-E357-5F23-CB3734B20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344" y="1719892"/>
            <a:ext cx="5233263" cy="3385507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656F18B-CD1C-7733-0512-90DFACD96850}"/>
              </a:ext>
            </a:extLst>
          </p:cNvPr>
          <p:cNvSpPr txBox="1"/>
          <p:nvPr/>
        </p:nvSpPr>
        <p:spPr>
          <a:xfrm>
            <a:off x="2286000" y="54102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1 -11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17E1455-6C50-9B00-310E-3B5390ECCDA5}"/>
              </a:ext>
            </a:extLst>
          </p:cNvPr>
          <p:cNvSpPr txBox="1"/>
          <p:nvPr/>
        </p:nvSpPr>
        <p:spPr>
          <a:xfrm>
            <a:off x="7772400" y="55626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4 -13</a:t>
            </a:r>
          </a:p>
        </p:txBody>
      </p:sp>
    </p:spTree>
    <p:extLst>
      <p:ext uri="{BB962C8B-B14F-4D97-AF65-F5344CB8AC3E}">
        <p14:creationId xmlns:p14="http://schemas.microsoft.com/office/powerpoint/2010/main" val="3242957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01546" y="2514600"/>
            <a:ext cx="8560688" cy="12431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z="2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la Basilicata?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it-IT" sz="2800" dirty="0">
              <a:solidFill>
                <a:srgbClr val="333333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2400" kern="0" dirty="0">
                <a:effectLst/>
                <a:latin typeface="Times New Roman" panose="02020603050405020304" pitchFamily="18" charset="0"/>
                <a:ea typeface="PlayfairDisplay-Regular"/>
              </a:rPr>
              <a:t>L’Italia nel 2019 si posiziona </a:t>
            </a:r>
            <a:r>
              <a:rPr lang="it-IT" sz="2400" b="1" kern="0" dirty="0">
                <a:effectLst/>
                <a:latin typeface="Times New Roman" panose="02020603050405020304" pitchFamily="18" charset="0"/>
                <a:ea typeface="PlayfairDisplay-Regular"/>
              </a:rPr>
              <a:t>al trentesimo posto</a:t>
            </a:r>
            <a:endParaRPr lang="it-IT" sz="2400" b="1" kern="0" dirty="0">
              <a:latin typeface="Times New Roman" panose="02020603050405020304" pitchFamily="18" charset="0"/>
              <a:ea typeface="PlayfairDisplay-Regular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pic>
        <p:nvPicPr>
          <p:cNvPr id="7" name="Immagine 6" descr="Immagine che contiene Elementi grafici, grafica, disegno, logo&#10;&#10;Descrizione generata automaticamente">
            <a:extLst>
              <a:ext uri="{FF2B5EF4-FFF2-40B4-BE49-F238E27FC236}">
                <a16:creationId xmlns:a16="http://schemas.microsoft.com/office/drawing/2014/main" id="{73270519-1E57-2604-DC4D-87B6B6D439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" y="646744"/>
            <a:ext cx="2398238" cy="132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389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19ADD40-1EFE-AEB0-CA3C-D04B2520B327}"/>
              </a:ext>
            </a:extLst>
          </p:cNvPr>
          <p:cNvSpPr txBox="1"/>
          <p:nvPr/>
        </p:nvSpPr>
        <p:spPr>
          <a:xfrm>
            <a:off x="3124200" y="838200"/>
            <a:ext cx="563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i="0" u="none" strike="noStrike" baseline="0" dirty="0">
                <a:latin typeface="OpenSans-Light"/>
              </a:rPr>
              <a:t>La sostenibilità regionale</a:t>
            </a:r>
            <a:endParaRPr lang="it-IT" sz="2000" b="1" dirty="0"/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FDBBA069-A277-6A73-6300-20DEF78461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765906"/>
              </p:ext>
            </p:extLst>
          </p:nvPr>
        </p:nvGraphicFramePr>
        <p:xfrm>
          <a:off x="1143000" y="2685700"/>
          <a:ext cx="9485947" cy="2038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0132">
                  <a:extLst>
                    <a:ext uri="{9D8B030D-6E8A-4147-A177-3AD203B41FA5}">
                      <a16:colId xmlns:a16="http://schemas.microsoft.com/office/drawing/2014/main" val="2200072586"/>
                    </a:ext>
                  </a:extLst>
                </a:gridCol>
                <a:gridCol w="512933">
                  <a:extLst>
                    <a:ext uri="{9D8B030D-6E8A-4147-A177-3AD203B41FA5}">
                      <a16:colId xmlns:a16="http://schemas.microsoft.com/office/drawing/2014/main" val="4058787589"/>
                    </a:ext>
                  </a:extLst>
                </a:gridCol>
                <a:gridCol w="546819">
                  <a:extLst>
                    <a:ext uri="{9D8B030D-6E8A-4147-A177-3AD203B41FA5}">
                      <a16:colId xmlns:a16="http://schemas.microsoft.com/office/drawing/2014/main" val="3753510634"/>
                    </a:ext>
                  </a:extLst>
                </a:gridCol>
                <a:gridCol w="546819">
                  <a:extLst>
                    <a:ext uri="{9D8B030D-6E8A-4147-A177-3AD203B41FA5}">
                      <a16:colId xmlns:a16="http://schemas.microsoft.com/office/drawing/2014/main" val="2883496339"/>
                    </a:ext>
                  </a:extLst>
                </a:gridCol>
                <a:gridCol w="546819">
                  <a:extLst>
                    <a:ext uri="{9D8B030D-6E8A-4147-A177-3AD203B41FA5}">
                      <a16:colId xmlns:a16="http://schemas.microsoft.com/office/drawing/2014/main" val="3995532162"/>
                    </a:ext>
                  </a:extLst>
                </a:gridCol>
                <a:gridCol w="546819">
                  <a:extLst>
                    <a:ext uri="{9D8B030D-6E8A-4147-A177-3AD203B41FA5}">
                      <a16:colId xmlns:a16="http://schemas.microsoft.com/office/drawing/2014/main" val="49584177"/>
                    </a:ext>
                  </a:extLst>
                </a:gridCol>
                <a:gridCol w="546819">
                  <a:extLst>
                    <a:ext uri="{9D8B030D-6E8A-4147-A177-3AD203B41FA5}">
                      <a16:colId xmlns:a16="http://schemas.microsoft.com/office/drawing/2014/main" val="296101288"/>
                    </a:ext>
                  </a:extLst>
                </a:gridCol>
                <a:gridCol w="520242">
                  <a:extLst>
                    <a:ext uri="{9D8B030D-6E8A-4147-A177-3AD203B41FA5}">
                      <a16:colId xmlns:a16="http://schemas.microsoft.com/office/drawing/2014/main" val="1732197331"/>
                    </a:ext>
                  </a:extLst>
                </a:gridCol>
                <a:gridCol w="516256">
                  <a:extLst>
                    <a:ext uri="{9D8B030D-6E8A-4147-A177-3AD203B41FA5}">
                      <a16:colId xmlns:a16="http://schemas.microsoft.com/office/drawing/2014/main" val="2028041980"/>
                    </a:ext>
                  </a:extLst>
                </a:gridCol>
                <a:gridCol w="546819">
                  <a:extLst>
                    <a:ext uri="{9D8B030D-6E8A-4147-A177-3AD203B41FA5}">
                      <a16:colId xmlns:a16="http://schemas.microsoft.com/office/drawing/2014/main" val="3897418312"/>
                    </a:ext>
                  </a:extLst>
                </a:gridCol>
                <a:gridCol w="546819">
                  <a:extLst>
                    <a:ext uri="{9D8B030D-6E8A-4147-A177-3AD203B41FA5}">
                      <a16:colId xmlns:a16="http://schemas.microsoft.com/office/drawing/2014/main" val="3982258127"/>
                    </a:ext>
                  </a:extLst>
                </a:gridCol>
                <a:gridCol w="546819">
                  <a:extLst>
                    <a:ext uri="{9D8B030D-6E8A-4147-A177-3AD203B41FA5}">
                      <a16:colId xmlns:a16="http://schemas.microsoft.com/office/drawing/2014/main" val="487473599"/>
                    </a:ext>
                  </a:extLst>
                </a:gridCol>
                <a:gridCol w="546819">
                  <a:extLst>
                    <a:ext uri="{9D8B030D-6E8A-4147-A177-3AD203B41FA5}">
                      <a16:colId xmlns:a16="http://schemas.microsoft.com/office/drawing/2014/main" val="1785515425"/>
                    </a:ext>
                  </a:extLst>
                </a:gridCol>
                <a:gridCol w="546819">
                  <a:extLst>
                    <a:ext uri="{9D8B030D-6E8A-4147-A177-3AD203B41FA5}">
                      <a16:colId xmlns:a16="http://schemas.microsoft.com/office/drawing/2014/main" val="215695169"/>
                    </a:ext>
                  </a:extLst>
                </a:gridCol>
                <a:gridCol w="624556">
                  <a:extLst>
                    <a:ext uri="{9D8B030D-6E8A-4147-A177-3AD203B41FA5}">
                      <a16:colId xmlns:a16="http://schemas.microsoft.com/office/drawing/2014/main" val="1572332527"/>
                    </a:ext>
                  </a:extLst>
                </a:gridCol>
                <a:gridCol w="546819">
                  <a:extLst>
                    <a:ext uri="{9D8B030D-6E8A-4147-A177-3AD203B41FA5}">
                      <a16:colId xmlns:a16="http://schemas.microsoft.com/office/drawing/2014/main" val="2280797552"/>
                    </a:ext>
                  </a:extLst>
                </a:gridCol>
                <a:gridCol w="546819">
                  <a:extLst>
                    <a:ext uri="{9D8B030D-6E8A-4147-A177-3AD203B41FA5}">
                      <a16:colId xmlns:a16="http://schemas.microsoft.com/office/drawing/2014/main" val="2607329546"/>
                    </a:ext>
                  </a:extLst>
                </a:gridCol>
              </a:tblGrid>
              <a:tr h="113662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Città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Goal 1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Goal 2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Goal 3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Goal 4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Goal 5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Goal 6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Goal 7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Goal 8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Goal 9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Goal 10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Goal 11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Goal 12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Goal 13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Goal 15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Goal 16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 </a:t>
                      </a:r>
                      <a:endParaRPr lang="it-IT" sz="1100" kern="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Goal 17</a:t>
                      </a:r>
                      <a:endParaRPr lang="it-IT" sz="1100" kern="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>
                          <a:effectLst/>
                        </a:rPr>
                        <a:t> 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32065600"/>
                  </a:ext>
                </a:extLst>
              </a:tr>
              <a:tr h="90207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>
                          <a:effectLst/>
                        </a:rPr>
                        <a:t>Potenza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>
                          <a:effectLst/>
                        </a:rPr>
                        <a:t>100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>
                          <a:effectLst/>
                        </a:rPr>
                        <a:t>15,9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>
                          <a:effectLst/>
                        </a:rPr>
                        <a:t>63,9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>
                          <a:effectLst/>
                        </a:rPr>
                        <a:t>43,8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>
                          <a:effectLst/>
                        </a:rPr>
                        <a:t>52,7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>
                          <a:effectLst/>
                        </a:rPr>
                        <a:t>38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>
                          <a:effectLst/>
                        </a:rPr>
                        <a:t>7,3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>
                          <a:effectLst/>
                        </a:rPr>
                        <a:t>47,5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>
                          <a:effectLst/>
                        </a:rPr>
                        <a:t>34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>
                          <a:effectLst/>
                        </a:rPr>
                        <a:t>54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>
                          <a:effectLst/>
                        </a:rPr>
                        <a:t>53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>
                          <a:effectLst/>
                        </a:rPr>
                        <a:t>56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>
                          <a:effectLst/>
                        </a:rPr>
                        <a:t>92,2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>
                          <a:effectLst/>
                        </a:rPr>
                        <a:t>100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>
                          <a:effectLst/>
                        </a:rPr>
                        <a:t>30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100" kern="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100" dirty="0">
                          <a:effectLst/>
                        </a:rPr>
                        <a:t>58,7</a:t>
                      </a:r>
                      <a:endParaRPr lang="it-IT" sz="1100" kern="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kern="0" dirty="0">
                          <a:effectLst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3038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8361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6519" y="568959"/>
            <a:ext cx="9144000" cy="23876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66519" y="568959"/>
            <a:ext cx="9144000" cy="2408352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6950" dirty="0">
              <a:latin typeface="Times New Roman"/>
              <a:cs typeface="Times New Roman"/>
            </a:endParaRPr>
          </a:p>
          <a:p>
            <a:pPr marL="625475" marR="191135" indent="-424815" algn="ctr">
              <a:lnSpc>
                <a:spcPts val="5180"/>
              </a:lnSpc>
              <a:spcBef>
                <a:spcPts val="5"/>
              </a:spcBef>
            </a:pPr>
            <a:r>
              <a:rPr lang="it-IT" sz="48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Obiettivi e misure in riferimento</a:t>
            </a:r>
            <a:br>
              <a:rPr lang="it-IT" sz="48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8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all’Agenda 2030</a:t>
            </a:r>
            <a:endParaRPr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2006980" y="3809047"/>
            <a:ext cx="818197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PIANO</a:t>
            </a: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RIGENERAZIONE</a:t>
            </a:r>
            <a:r>
              <a:rPr sz="4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SCUOLA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9740" y="1092200"/>
            <a:ext cx="2283460" cy="14224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895600" y="918209"/>
            <a:ext cx="8385555" cy="46294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PIANO</a:t>
            </a:r>
            <a:r>
              <a:rPr sz="20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RI-GENERAZIONE</a:t>
            </a:r>
            <a:r>
              <a:rPr sz="20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SCUOLA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it-IT" sz="2800" dirty="0">
              <a:solidFill>
                <a:srgbClr val="333333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r>
              <a:rPr lang="it-IT" sz="280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RiGenerazione</a:t>
            </a:r>
            <a:r>
              <a:rPr lang="it-IT" sz="2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Scuola è il Piano del Ministero dell’Istruzione attuativo degli obiettivi dell’Agenda 2030 dell’ONU pensato per accompagnare le scuole nella transizione ecologica e culturale e nell'attuazione dei percorsi di educazione allo sviluppo sostenibile previsti dall’insegnamento dell’educazione civica. La scuola ha il compito di educare le studentesse e gli studenti ad abitare il mondo in modo nuovo e sostenibile e di renderli protagonisti del cambiamento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28650" y="405754"/>
            <a:ext cx="18288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3 obiettivi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23FA1B1-1FE3-84E7-88D8-FE0FF2DB3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762000"/>
            <a:ext cx="2158171" cy="2158171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B40204A4-8EC9-3F68-AF7A-18FBE644A8C0}"/>
              </a:ext>
            </a:extLst>
          </p:cNvPr>
          <p:cNvSpPr txBox="1"/>
          <p:nvPr/>
        </p:nvSpPr>
        <p:spPr>
          <a:xfrm>
            <a:off x="4076700" y="609600"/>
            <a:ext cx="7277100" cy="3162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Sociali</a:t>
            </a:r>
          </a:p>
          <a:p>
            <a:pPr marL="342900" lvl="0" indent="-342900">
              <a:lnSpc>
                <a:spcPct val="107000"/>
              </a:lnSpc>
              <a:spcAft>
                <a:spcPts val="7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Recuperare la socialità</a:t>
            </a:r>
            <a:endParaRPr lang="it-IT" sz="1800" kern="1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7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Superare il pensiero antropocentrico</a:t>
            </a:r>
            <a:endParaRPr lang="it-IT" sz="1800" kern="1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7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Maturare la consapevolezza del legame fra solidarietà ed ecologia</a:t>
            </a:r>
            <a:endParaRPr lang="it-IT" sz="1800" kern="1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7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Abbandonare la cultura dello scarto</a:t>
            </a:r>
          </a:p>
          <a:p>
            <a:pPr marL="342900" indent="-342900">
              <a:lnSpc>
                <a:spcPct val="107000"/>
              </a:lnSpc>
              <a:spcAft>
                <a:spcPts val="7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Maturare il diritto all’accesso dei beni comuni</a:t>
            </a:r>
            <a:endParaRPr lang="it-IT" sz="1800" kern="1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7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it-IT" sz="1800" kern="1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848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28650" y="405754"/>
            <a:ext cx="28956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z="2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obiettivi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>
              <a:lnSpc>
                <a:spcPts val="124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23FA1B1-1FE3-84E7-88D8-FE0FF2DB3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762000"/>
            <a:ext cx="2158171" cy="2158171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B40204A4-8EC9-3F68-AF7A-18FBE644A8C0}"/>
              </a:ext>
            </a:extLst>
          </p:cNvPr>
          <p:cNvSpPr txBox="1"/>
          <p:nvPr/>
        </p:nvSpPr>
        <p:spPr>
          <a:xfrm>
            <a:off x="3524250" y="1841085"/>
            <a:ext cx="7277100" cy="4545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Economici</a:t>
            </a:r>
          </a:p>
          <a:p>
            <a:pPr marL="342900" lvl="0" indent="-342900">
              <a:lnSpc>
                <a:spcPct val="107000"/>
              </a:lnSpc>
              <a:spcAft>
                <a:spcPts val="7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2400" kern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Conoscere la bioeconomia</a:t>
            </a:r>
            <a:endParaRPr lang="it-IT" sz="2400" kern="1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7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2400" kern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Conoscere il sistema dell’economia circolare</a:t>
            </a:r>
            <a:endParaRPr lang="it-IT" sz="2400" kern="1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7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2400" kern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Acquisire la consapevolezza che gli sconvolgimenti climatici sono anche un problema economico</a:t>
            </a:r>
            <a:endParaRPr lang="it-IT" sz="2400" kern="1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7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2400" kern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Imparare a costruire i mestieri e le imprese del futuro a zero emissioni, circolari e rigenerative</a:t>
            </a:r>
            <a:endParaRPr lang="it-IT" sz="2400" kern="1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7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2400" kern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Acquisire competenze green</a:t>
            </a:r>
            <a:endParaRPr lang="it-IT" sz="2400" kern="1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7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it-IT" sz="1800" kern="1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92873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28382" y="3781805"/>
            <a:ext cx="9768840" cy="1833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ts val="2160"/>
              </a:lnSpc>
              <a:spcBef>
                <a:spcPts val="100"/>
              </a:spcBef>
            </a:pP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Analisi</a:t>
            </a:r>
            <a:r>
              <a:rPr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della sostenibilità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0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chiave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sistemica.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solo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saperi</a:t>
            </a:r>
            <a:r>
              <a:rPr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sz="20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conoscenze</a:t>
            </a:r>
            <a:r>
              <a:rPr lang="it-IT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comportamenti</a:t>
            </a:r>
            <a:r>
              <a:rPr sz="2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acquisiscono all’interno degli</a:t>
            </a:r>
            <a:r>
              <a:rPr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ambienti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scolastici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qualità</a:t>
            </a:r>
            <a:r>
              <a:rPr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edifici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sz="20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spazi</a:t>
            </a:r>
            <a:r>
              <a:rPr sz="20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nostri</a:t>
            </a:r>
            <a:r>
              <a:rPr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giovani</a:t>
            </a:r>
            <a:r>
              <a:rPr sz="20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vivono</a:t>
            </a:r>
            <a:r>
              <a:rPr lang="it-IT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rispetto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alle</a:t>
            </a:r>
            <a:r>
              <a:rPr sz="20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opportunità</a:t>
            </a:r>
            <a:r>
              <a:rPr sz="20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sz="20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sz="20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nuovo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modello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abitativo</a:t>
            </a:r>
            <a:r>
              <a:rPr sz="20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porta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20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sé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Piano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20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poggia</a:t>
            </a:r>
            <a:r>
              <a:rPr sz="20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sz="20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quattro</a:t>
            </a:r>
            <a:r>
              <a:rPr sz="20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pilastri:</a:t>
            </a:r>
            <a:r>
              <a:rPr sz="20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rigenerazione</a:t>
            </a:r>
            <a:r>
              <a:rPr sz="20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dei</a:t>
            </a:r>
            <a:r>
              <a:rPr sz="20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saperi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rigenerazione</a:t>
            </a:r>
            <a:r>
              <a:rPr sz="20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comportamenti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t-IT"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rigenerazione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delle</a:t>
            </a:r>
            <a:r>
              <a:rPr sz="2000" b="1" spc="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infrastrutture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delle opportunità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49960" y="3105129"/>
            <a:ext cx="1673860" cy="403225"/>
            <a:chOff x="949960" y="3105129"/>
            <a:chExt cx="1673860" cy="4032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9960" y="3105129"/>
              <a:ext cx="1673637" cy="2127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5748" y="3295208"/>
              <a:ext cx="1150366" cy="212767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246539" y="3105129"/>
            <a:ext cx="2234565" cy="403225"/>
            <a:chOff x="3246539" y="3105129"/>
            <a:chExt cx="2234565" cy="4032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20634" y="3105129"/>
              <a:ext cx="1673637" cy="2127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46539" y="3295208"/>
              <a:ext cx="2234285" cy="212767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5916884" y="3105129"/>
            <a:ext cx="2280285" cy="403225"/>
            <a:chOff x="5916884" y="3105129"/>
            <a:chExt cx="2280285" cy="40322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16884" y="3105129"/>
              <a:ext cx="2279968" cy="2127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57755" y="3295208"/>
              <a:ext cx="1802379" cy="212767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8475100" y="3105129"/>
            <a:ext cx="2275840" cy="403225"/>
            <a:chOff x="8475100" y="3105129"/>
            <a:chExt cx="2275840" cy="403225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75100" y="3105129"/>
              <a:ext cx="2275815" cy="2127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73783" y="3295208"/>
              <a:ext cx="1511673" cy="212767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2681739" y="2481011"/>
            <a:ext cx="586105" cy="53975"/>
          </a:xfrm>
          <a:custGeom>
            <a:avLst/>
            <a:gdLst/>
            <a:ahLst/>
            <a:cxnLst/>
            <a:rect l="l" t="t" r="r" b="b"/>
            <a:pathLst>
              <a:path w="586104" h="53975">
                <a:moveTo>
                  <a:pt x="508736" y="0"/>
                </a:moveTo>
                <a:lnTo>
                  <a:pt x="508736" y="22468"/>
                </a:lnTo>
                <a:lnTo>
                  <a:pt x="76912" y="22468"/>
                </a:lnTo>
                <a:lnTo>
                  <a:pt x="76912" y="0"/>
                </a:lnTo>
                <a:lnTo>
                  <a:pt x="0" y="26964"/>
                </a:lnTo>
                <a:lnTo>
                  <a:pt x="76912" y="53901"/>
                </a:lnTo>
                <a:lnTo>
                  <a:pt x="76912" y="31461"/>
                </a:lnTo>
                <a:lnTo>
                  <a:pt x="508736" y="31461"/>
                </a:lnTo>
                <a:lnTo>
                  <a:pt x="508736" y="53901"/>
                </a:lnTo>
                <a:lnTo>
                  <a:pt x="585565" y="26964"/>
                </a:lnTo>
                <a:lnTo>
                  <a:pt x="508736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26836" y="2495195"/>
            <a:ext cx="589915" cy="51435"/>
          </a:xfrm>
          <a:custGeom>
            <a:avLst/>
            <a:gdLst/>
            <a:ahLst/>
            <a:cxnLst/>
            <a:rect l="l" t="t" r="r" b="b"/>
            <a:pathLst>
              <a:path w="589914" h="51435">
                <a:moveTo>
                  <a:pt x="512266" y="0"/>
                </a:moveTo>
                <a:lnTo>
                  <a:pt x="512266" y="21276"/>
                </a:lnTo>
                <a:lnTo>
                  <a:pt x="77452" y="21276"/>
                </a:lnTo>
                <a:lnTo>
                  <a:pt x="77452" y="0"/>
                </a:lnTo>
                <a:lnTo>
                  <a:pt x="0" y="25532"/>
                </a:lnTo>
                <a:lnTo>
                  <a:pt x="77452" y="51064"/>
                </a:lnTo>
                <a:lnTo>
                  <a:pt x="77452" y="29787"/>
                </a:lnTo>
                <a:lnTo>
                  <a:pt x="512266" y="29787"/>
                </a:lnTo>
                <a:lnTo>
                  <a:pt x="512266" y="51064"/>
                </a:lnTo>
                <a:lnTo>
                  <a:pt x="589718" y="25532"/>
                </a:lnTo>
                <a:lnTo>
                  <a:pt x="512266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47346" y="2495195"/>
            <a:ext cx="589915" cy="51435"/>
          </a:xfrm>
          <a:custGeom>
            <a:avLst/>
            <a:gdLst/>
            <a:ahLst/>
            <a:cxnLst/>
            <a:rect l="l" t="t" r="r" b="b"/>
            <a:pathLst>
              <a:path w="589915" h="51435">
                <a:moveTo>
                  <a:pt x="512266" y="0"/>
                </a:moveTo>
                <a:lnTo>
                  <a:pt x="512266" y="21276"/>
                </a:lnTo>
                <a:lnTo>
                  <a:pt x="77452" y="21276"/>
                </a:lnTo>
                <a:lnTo>
                  <a:pt x="77452" y="0"/>
                </a:lnTo>
                <a:lnTo>
                  <a:pt x="0" y="25532"/>
                </a:lnTo>
                <a:lnTo>
                  <a:pt x="77452" y="51064"/>
                </a:lnTo>
                <a:lnTo>
                  <a:pt x="77452" y="29787"/>
                </a:lnTo>
                <a:lnTo>
                  <a:pt x="512266" y="29787"/>
                </a:lnTo>
                <a:lnTo>
                  <a:pt x="512266" y="51064"/>
                </a:lnTo>
                <a:lnTo>
                  <a:pt x="589718" y="25532"/>
                </a:lnTo>
                <a:lnTo>
                  <a:pt x="512266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294803" y="1933490"/>
            <a:ext cx="1457684" cy="110071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36407" y="1987391"/>
            <a:ext cx="1341401" cy="1021283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445881" y="1947674"/>
            <a:ext cx="1607190" cy="106100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70724" y="1942000"/>
            <a:ext cx="1461837" cy="1063836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3375281" y="1176109"/>
            <a:ext cx="4830445" cy="454025"/>
            <a:chOff x="3375281" y="1176109"/>
            <a:chExt cx="4830445" cy="454025"/>
          </a:xfrm>
        </p:grpSpPr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71000" y="1176109"/>
              <a:ext cx="2325650" cy="2156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75281" y="1380365"/>
              <a:ext cx="4829877" cy="249647"/>
            </a:xfrm>
            <a:prstGeom prst="rect">
              <a:avLst/>
            </a:prstGeom>
          </p:spPr>
        </p:pic>
      </p:grpSp>
      <p:sp>
        <p:nvSpPr>
          <p:cNvPr id="27" name="Segnaposto numero diapositiva 26">
            <a:extLst>
              <a:ext uri="{FF2B5EF4-FFF2-40B4-BE49-F238E27FC236}">
                <a16:creationId xmlns:a16="http://schemas.microsoft.com/office/drawing/2014/main" id="{47456DA8-C7DE-11EB-2296-64B46A6A508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14300">
              <a:lnSpc>
                <a:spcPts val="1240"/>
              </a:lnSpc>
            </a:pPr>
            <a:fld id="{81D60167-4931-47E6-BA6A-407CBD079E47}" type="slidenum">
              <a:rPr lang="it-IT" smtClean="0"/>
              <a:t>15</a:t>
            </a:fld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06124" y="153803"/>
            <a:ext cx="876935" cy="2051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50" spc="135" dirty="0">
                <a:solidFill>
                  <a:srgbClr val="52555A"/>
                </a:solidFill>
                <a:latin typeface="Calibri"/>
                <a:cs typeface="Calibri"/>
              </a:rPr>
              <a:t>PILASTRO</a:t>
            </a:r>
            <a:r>
              <a:rPr sz="1150" spc="10" dirty="0">
                <a:solidFill>
                  <a:srgbClr val="52555A"/>
                </a:solidFill>
                <a:latin typeface="Calibri"/>
                <a:cs typeface="Calibri"/>
              </a:rPr>
              <a:t> </a:t>
            </a:r>
            <a:r>
              <a:rPr sz="1150" spc="150" dirty="0">
                <a:solidFill>
                  <a:srgbClr val="52555A"/>
                </a:solidFill>
                <a:latin typeface="Calibri"/>
                <a:cs typeface="Calibri"/>
              </a:rPr>
              <a:t>1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62321" y="849970"/>
            <a:ext cx="4501023" cy="3917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sz="2450" spc="27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Cosa</a:t>
            </a:r>
            <a:r>
              <a:rPr sz="2450" spc="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50" spc="2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imparo</a:t>
            </a:r>
            <a:r>
              <a:rPr sz="2450" spc="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50" spc="28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50" spc="12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50" spc="25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scuola?</a:t>
            </a:r>
            <a:endParaRPr sz="2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900" y="375143"/>
            <a:ext cx="4605747" cy="78587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5435" y="1783466"/>
            <a:ext cx="1148223" cy="93192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13186" y="1793899"/>
            <a:ext cx="1139654" cy="92497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55026" y="1783465"/>
            <a:ext cx="1143939" cy="93192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91764" y="2892721"/>
            <a:ext cx="1178214" cy="95974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55026" y="2885766"/>
            <a:ext cx="1143939" cy="92845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05435" y="2896198"/>
            <a:ext cx="1148223" cy="92845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5779824" y="1786944"/>
            <a:ext cx="0" cy="2090420"/>
          </a:xfrm>
          <a:custGeom>
            <a:avLst/>
            <a:gdLst/>
            <a:ahLst/>
            <a:cxnLst/>
            <a:rect l="l" t="t" r="r" b="b"/>
            <a:pathLst>
              <a:path h="2090420">
                <a:moveTo>
                  <a:pt x="0" y="0"/>
                </a:moveTo>
                <a:lnTo>
                  <a:pt x="0" y="2089865"/>
                </a:lnTo>
              </a:path>
            </a:pathLst>
          </a:custGeom>
          <a:ln w="17137">
            <a:solidFill>
              <a:srgbClr val="FFD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33958" y="1438842"/>
            <a:ext cx="10869930" cy="520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455920" marR="5080">
              <a:lnSpc>
                <a:spcPct val="99200"/>
              </a:lnSpc>
              <a:spcBef>
                <a:spcPts val="105"/>
              </a:spcBef>
            </a:pPr>
            <a:r>
              <a:rPr spc="9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spc="10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3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pilastro</a:t>
            </a:r>
            <a:r>
              <a:rPr spc="12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165" dirty="0">
                <a:solidFill>
                  <a:srgbClr val="FFDB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RiGenerazione</a:t>
            </a:r>
            <a:r>
              <a:rPr b="1" spc="85" dirty="0">
                <a:solidFill>
                  <a:srgbClr val="FFDB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150" dirty="0">
                <a:solidFill>
                  <a:srgbClr val="FFDB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dei</a:t>
            </a:r>
            <a:r>
              <a:rPr b="1" spc="105" dirty="0">
                <a:solidFill>
                  <a:srgbClr val="FFDB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150" dirty="0">
                <a:solidFill>
                  <a:srgbClr val="FFDB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saperi</a:t>
            </a:r>
            <a:r>
              <a:rPr b="1" spc="140" dirty="0">
                <a:solidFill>
                  <a:srgbClr val="FFDB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7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prevede</a:t>
            </a:r>
            <a:r>
              <a:rPr spc="10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3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attività </a:t>
            </a:r>
            <a:r>
              <a:rPr spc="-35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5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didattico-formative</a:t>
            </a:r>
            <a:r>
              <a:rPr spc="20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3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indirizzate</a:t>
            </a:r>
            <a:r>
              <a:rPr spc="16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3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agli</a:t>
            </a:r>
            <a:r>
              <a:rPr spc="20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4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alunni,</a:t>
            </a:r>
            <a:r>
              <a:rPr spc="16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3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</a:t>
            </a:r>
            <a:r>
              <a:rPr spc="14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6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docenti </a:t>
            </a:r>
            <a:r>
              <a:rPr spc="18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spc="13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alle </a:t>
            </a:r>
            <a:r>
              <a:rPr spc="15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famiglie volte </a:t>
            </a:r>
            <a:r>
              <a:rPr spc="17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spc="17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educare </a:t>
            </a:r>
            <a:r>
              <a:rPr spc="12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alla </a:t>
            </a:r>
            <a:r>
              <a:rPr spc="13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3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sostenibilità</a:t>
            </a:r>
            <a:r>
              <a:rPr spc="9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8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pc="6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3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pc="10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6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temi</a:t>
            </a:r>
            <a:r>
              <a:rPr spc="10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5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ambientali.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55920" marR="530225">
              <a:lnSpc>
                <a:spcPct val="100000"/>
              </a:lnSpc>
              <a:spcBef>
                <a:spcPts val="50"/>
              </a:spcBef>
            </a:pPr>
            <a:r>
              <a:rPr spc="16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spc="10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3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attività</a:t>
            </a:r>
            <a:r>
              <a:rPr spc="10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6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saranno</a:t>
            </a:r>
            <a:r>
              <a:rPr spc="11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3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laboratoriali,</a:t>
            </a:r>
            <a:r>
              <a:rPr spc="6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4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esperienziali</a:t>
            </a:r>
            <a:r>
              <a:rPr spc="7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8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spc="-36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4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interattive.</a:t>
            </a:r>
            <a:r>
              <a:rPr spc="5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3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pc="7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6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terranno</a:t>
            </a:r>
            <a:r>
              <a:rPr spc="7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9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</a:t>
            </a:r>
            <a:r>
              <a:rPr spc="7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5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solo</a:t>
            </a:r>
            <a:r>
              <a:rPr spc="7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35" dirty="0" err="1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all’interno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30" dirty="0" err="1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dell’edificio</a:t>
            </a:r>
            <a:r>
              <a:rPr spc="8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4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scolastico</a:t>
            </a:r>
            <a:r>
              <a:rPr spc="114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23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spc="8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8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anche</a:t>
            </a:r>
            <a:r>
              <a:rPr spc="7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2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pc="12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4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luoghi</a:t>
            </a:r>
            <a:r>
              <a:rPr spc="8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45" dirty="0" err="1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simbolici</a:t>
            </a:r>
            <a:r>
              <a:rPr spc="14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36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7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lang="it-IT" spc="9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65" dirty="0" err="1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l’apprendimento</a:t>
            </a:r>
            <a:r>
              <a:rPr spc="6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4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spc="9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6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conoscenze,</a:t>
            </a:r>
            <a:r>
              <a:rPr spc="6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4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pc="4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50" dirty="0" err="1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spazi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pc="150" dirty="0" err="1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aperti</a:t>
            </a:r>
            <a:r>
              <a:rPr spc="6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7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pc="10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5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contatto</a:t>
            </a:r>
            <a:r>
              <a:rPr spc="10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7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pc="8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3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pc="7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6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natura</a:t>
            </a:r>
            <a:r>
              <a:rPr spc="10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8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pc="7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4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pc="7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6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ambienti</a:t>
            </a:r>
            <a:r>
              <a:rPr spc="7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2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digitali.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2050" b="1" spc="2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SAPERI</a:t>
            </a:r>
            <a:r>
              <a:rPr sz="205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50" b="1" spc="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VISSUTI</a:t>
            </a:r>
            <a:endParaRPr sz="2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4455">
              <a:lnSpc>
                <a:spcPct val="100000"/>
              </a:lnSpc>
              <a:spcBef>
                <a:spcPts val="1185"/>
              </a:spcBef>
            </a:pPr>
            <a:r>
              <a:rPr sz="1800" b="1" spc="-5" dirty="0">
                <a:solidFill>
                  <a:srgbClr val="53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PROGETTI:</a:t>
            </a:r>
            <a:r>
              <a:rPr sz="1800" b="1" spc="35" dirty="0">
                <a:solidFill>
                  <a:srgbClr val="53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53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scoperta, conoscenza,</a:t>
            </a:r>
            <a:r>
              <a:rPr sz="1800" b="1" dirty="0">
                <a:solidFill>
                  <a:srgbClr val="53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tutela e</a:t>
            </a:r>
            <a:r>
              <a:rPr sz="1800" b="1" spc="-5" dirty="0">
                <a:solidFill>
                  <a:srgbClr val="53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solidFill>
                  <a:srgbClr val="53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promozione </a:t>
            </a:r>
            <a:r>
              <a:rPr sz="1800" b="1" spc="-5" dirty="0">
                <a:solidFill>
                  <a:srgbClr val="53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dell’educazione</a:t>
            </a:r>
            <a:r>
              <a:rPr sz="1800" b="1" dirty="0">
                <a:solidFill>
                  <a:srgbClr val="53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53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ambientale</a:t>
            </a:r>
            <a:r>
              <a:rPr sz="1800" b="1" dirty="0">
                <a:solidFill>
                  <a:srgbClr val="53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</a:t>
            </a:r>
            <a:r>
              <a:rPr sz="1800" b="1" spc="-5" dirty="0">
                <a:solidFill>
                  <a:srgbClr val="53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solidFill>
                  <a:srgbClr val="53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4455">
              <a:lnSpc>
                <a:spcPct val="100000"/>
              </a:lnSpc>
            </a:pPr>
            <a:r>
              <a:rPr sz="1800" b="1" spc="-5" dirty="0">
                <a:solidFill>
                  <a:srgbClr val="53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biodiversità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4455" marR="1010285">
              <a:lnSpc>
                <a:spcPct val="100000"/>
              </a:lnSpc>
            </a:pPr>
            <a:r>
              <a:rPr sz="1800" b="1" spc="-5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PROGETTI:</a:t>
            </a:r>
            <a:r>
              <a:rPr sz="1800" b="1" spc="35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scoperta, </a:t>
            </a:r>
            <a:r>
              <a:rPr sz="1800" b="1" spc="-5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conoscenza</a:t>
            </a:r>
            <a:r>
              <a:rPr sz="1800" b="1" spc="5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 educazione</a:t>
            </a:r>
            <a:r>
              <a:rPr sz="1800" b="1" spc="5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alla</a:t>
            </a:r>
            <a:r>
              <a:rPr sz="1800" b="1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cittadinanza</a:t>
            </a:r>
            <a:r>
              <a:rPr sz="1800" b="1" spc="5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800" b="1" spc="-10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mare</a:t>
            </a:r>
            <a:r>
              <a:rPr sz="1800" b="1" spc="5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800" b="1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sz="1800" b="1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risorse </a:t>
            </a:r>
            <a:r>
              <a:rPr sz="1800" b="1" spc="-484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idriche</a:t>
            </a:r>
            <a:r>
              <a:rPr sz="1800" b="1" spc="-10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800" b="1" spc="-10" dirty="0">
                <a:solidFill>
                  <a:srgbClr val="2D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paese.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4455">
              <a:lnSpc>
                <a:spcPct val="100000"/>
              </a:lnSpc>
            </a:pPr>
            <a:r>
              <a:rPr sz="1800" b="1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PROGETTI:</a:t>
            </a:r>
            <a:r>
              <a:rPr sz="1800" b="1" spc="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sz="1800" b="1" spc="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educazione</a:t>
            </a:r>
            <a:r>
              <a:rPr sz="1800" b="1" spc="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alimentare,</a:t>
            </a:r>
            <a:r>
              <a:rPr sz="1800" b="1" spc="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educazione</a:t>
            </a:r>
            <a:r>
              <a:rPr sz="1800" b="1" spc="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alla</a:t>
            </a:r>
            <a:r>
              <a:rPr sz="1800" b="1" spc="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salute,</a:t>
            </a:r>
            <a:r>
              <a:rPr sz="1800" b="1" spc="2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alla</a:t>
            </a:r>
            <a:r>
              <a:rPr sz="1800" b="1" spc="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legalità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..</a:t>
            </a:r>
            <a:endParaRPr sz="1800" dirty="0">
              <a:latin typeface="Arial"/>
              <a:cs typeface="Arial"/>
            </a:endParaRPr>
          </a:p>
          <a:p>
            <a:pPr marL="84455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……………………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3828" y="951447"/>
            <a:ext cx="72453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225" dirty="0">
                <a:solidFill>
                  <a:srgbClr val="52555A"/>
                </a:solidFill>
                <a:latin typeface="Calibri"/>
                <a:cs typeface="Calibri"/>
              </a:rPr>
              <a:t>P</a:t>
            </a:r>
            <a:r>
              <a:rPr sz="1600" spc="-105" dirty="0">
                <a:solidFill>
                  <a:srgbClr val="52555A"/>
                </a:solidFill>
                <a:latin typeface="Calibri"/>
                <a:cs typeface="Calibri"/>
              </a:rPr>
              <a:t>I</a:t>
            </a:r>
            <a:r>
              <a:rPr sz="1600" spc="-210" dirty="0">
                <a:solidFill>
                  <a:srgbClr val="52555A"/>
                </a:solidFill>
                <a:latin typeface="Calibri"/>
                <a:cs typeface="Calibri"/>
              </a:rPr>
              <a:t>LAS</a:t>
            </a:r>
            <a:r>
              <a:rPr sz="1600" spc="-204" dirty="0">
                <a:solidFill>
                  <a:srgbClr val="52555A"/>
                </a:solidFill>
                <a:latin typeface="Calibri"/>
                <a:cs typeface="Calibri"/>
              </a:rPr>
              <a:t>T</a:t>
            </a:r>
            <a:r>
              <a:rPr sz="1600" spc="-235" dirty="0">
                <a:solidFill>
                  <a:srgbClr val="52555A"/>
                </a:solidFill>
                <a:latin typeface="Calibri"/>
                <a:cs typeface="Calibri"/>
              </a:rPr>
              <a:t>R</a:t>
            </a:r>
            <a:r>
              <a:rPr sz="1600" spc="-275" dirty="0">
                <a:solidFill>
                  <a:srgbClr val="52555A"/>
                </a:solidFill>
                <a:latin typeface="Calibri"/>
                <a:cs typeface="Calibri"/>
              </a:rPr>
              <a:t>O</a:t>
            </a:r>
            <a:r>
              <a:rPr sz="1600" spc="-100" dirty="0">
                <a:solidFill>
                  <a:srgbClr val="52555A"/>
                </a:solidFill>
                <a:latin typeface="Calibri"/>
                <a:cs typeface="Calibri"/>
              </a:rPr>
              <a:t> </a:t>
            </a:r>
            <a:r>
              <a:rPr sz="1600" spc="-210" dirty="0">
                <a:solidFill>
                  <a:srgbClr val="52555A"/>
                </a:solidFill>
                <a:latin typeface="Calibri"/>
                <a:cs typeface="Calibri"/>
              </a:rPr>
              <a:t>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30720" y="990429"/>
            <a:ext cx="3800782" cy="50718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it-IT" sz="3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Come  mi comporto?</a:t>
            </a:r>
            <a:endParaRPr sz="3200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71089" y="2208155"/>
            <a:ext cx="5054147" cy="3817392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45"/>
              </a:spcBef>
            </a:pPr>
            <a:r>
              <a:rPr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Il pilastro RiGenerazione dei comportamenti prevede  la messa a regime di un insieme di attività formative e  l’emanazione di linee guida per stimolare e indurre la  comunità scolastica a comportamenti virtuosi volti a  convertire le abitudini e gli stili di vita.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0500" y="1244024"/>
            <a:ext cx="3800782" cy="109104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45706" y="3075036"/>
            <a:ext cx="1037216" cy="135669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69269" y="3089267"/>
            <a:ext cx="1040732" cy="135669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82285" y="4692632"/>
            <a:ext cx="1072376" cy="139464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915256" y="3079827"/>
            <a:ext cx="0" cy="3045460"/>
          </a:xfrm>
          <a:custGeom>
            <a:avLst/>
            <a:gdLst/>
            <a:ahLst/>
            <a:cxnLst/>
            <a:rect l="l" t="t" r="r" b="b"/>
            <a:pathLst>
              <a:path h="3045460">
                <a:moveTo>
                  <a:pt x="0" y="0"/>
                </a:moveTo>
                <a:lnTo>
                  <a:pt x="0" y="3045395"/>
                </a:lnTo>
              </a:path>
            </a:pathLst>
          </a:custGeom>
          <a:ln w="14063">
            <a:solidFill>
              <a:srgbClr val="63B0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51689" y="4683144"/>
            <a:ext cx="1054796" cy="137566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31642" y="4659426"/>
            <a:ext cx="1058312" cy="138040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13929" y="3089267"/>
            <a:ext cx="1012604" cy="1323485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366" y="553555"/>
            <a:ext cx="77533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5" dirty="0">
                <a:solidFill>
                  <a:srgbClr val="52555A"/>
                </a:solidFill>
                <a:latin typeface="Calibri"/>
                <a:cs typeface="Calibri"/>
              </a:rPr>
              <a:t>P</a:t>
            </a:r>
            <a:r>
              <a:rPr sz="1300" spc="-10" dirty="0">
                <a:solidFill>
                  <a:srgbClr val="52555A"/>
                </a:solidFill>
                <a:latin typeface="Calibri"/>
                <a:cs typeface="Calibri"/>
              </a:rPr>
              <a:t>I</a:t>
            </a:r>
            <a:r>
              <a:rPr sz="1300" spc="-20" dirty="0">
                <a:solidFill>
                  <a:srgbClr val="52555A"/>
                </a:solidFill>
                <a:latin typeface="Calibri"/>
                <a:cs typeface="Calibri"/>
              </a:rPr>
              <a:t>LA</a:t>
            </a:r>
            <a:r>
              <a:rPr sz="1300" spc="-35" dirty="0">
                <a:solidFill>
                  <a:srgbClr val="52555A"/>
                </a:solidFill>
                <a:latin typeface="Calibri"/>
                <a:cs typeface="Calibri"/>
              </a:rPr>
              <a:t>S</a:t>
            </a:r>
            <a:r>
              <a:rPr sz="1300" spc="-20" dirty="0">
                <a:solidFill>
                  <a:srgbClr val="52555A"/>
                </a:solidFill>
                <a:latin typeface="Calibri"/>
                <a:cs typeface="Calibri"/>
              </a:rPr>
              <a:t>T</a:t>
            </a:r>
            <a:r>
              <a:rPr sz="1300" spc="-25" dirty="0">
                <a:solidFill>
                  <a:srgbClr val="52555A"/>
                </a:solidFill>
                <a:latin typeface="Calibri"/>
                <a:cs typeface="Calibri"/>
              </a:rPr>
              <a:t>R</a:t>
            </a:r>
            <a:r>
              <a:rPr sz="1300" spc="-15" dirty="0">
                <a:solidFill>
                  <a:srgbClr val="52555A"/>
                </a:solidFill>
                <a:latin typeface="Calibri"/>
                <a:cs typeface="Calibri"/>
              </a:rPr>
              <a:t>O 3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77081" y="2046339"/>
            <a:ext cx="3138335" cy="43088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2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sz="2700" spc="-4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spc="-2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scuola abito?</a:t>
            </a:r>
            <a:endParaRPr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33932" y="2590801"/>
            <a:ext cx="6672268" cy="3466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635" rIns="0" bIns="0" rtlCol="0">
            <a:spAutoFit/>
          </a:bodyPr>
          <a:lstStyle/>
          <a:p>
            <a:pPr marL="563880" marR="440690" indent="-551815">
              <a:lnSpc>
                <a:spcPct val="105300"/>
              </a:lnSpc>
              <a:spcBef>
                <a:spcPts val="5"/>
              </a:spcBef>
              <a:tabLst>
                <a:tab pos="1231900" algn="l"/>
              </a:tabLst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pilastro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RiGenerazione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delle infrastrutture fisiche e digitali vuole fornire un chiaro indirizzo per la realizzazione di:</a:t>
            </a:r>
          </a:p>
          <a:p>
            <a:pPr marL="563880" marR="440690" indent="-551815">
              <a:lnSpc>
                <a:spcPct val="105300"/>
              </a:lnSpc>
              <a:spcBef>
                <a:spcPts val="5"/>
              </a:spcBef>
              <a:tabLst>
                <a:tab pos="1231900" algn="l"/>
              </a:tabLst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nuove scuole sostenibili, con ampi spazi verdi e ambienti  rimodulati graduale riqualificazione energetica  delle scuole modifica degli spazi esterni in spazi verdi e la bonifica dall’amianto.</a:t>
            </a:r>
          </a:p>
          <a:p>
            <a:pPr marL="563880" marR="440690" indent="-551815">
              <a:lnSpc>
                <a:spcPct val="105300"/>
              </a:lnSpc>
              <a:spcBef>
                <a:spcPts val="5"/>
              </a:spcBef>
              <a:tabLst>
                <a:tab pos="1231900" algn="l"/>
              </a:tabLst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2980" y="1433581"/>
            <a:ext cx="4026790" cy="83278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9433" y="1072835"/>
            <a:ext cx="1856777" cy="36074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7725" y="2809679"/>
            <a:ext cx="1007641" cy="102851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00406" y="2855422"/>
            <a:ext cx="996319" cy="101315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78202" y="2852963"/>
            <a:ext cx="984997" cy="1005484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4424" y="398707"/>
            <a:ext cx="79883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5" dirty="0">
                <a:solidFill>
                  <a:srgbClr val="52555A"/>
                </a:solidFill>
                <a:latin typeface="Calibri"/>
                <a:cs typeface="Calibri"/>
              </a:rPr>
              <a:t>P</a:t>
            </a:r>
            <a:r>
              <a:rPr sz="1500" spc="-50" dirty="0">
                <a:solidFill>
                  <a:srgbClr val="52555A"/>
                </a:solidFill>
                <a:latin typeface="Calibri"/>
                <a:cs typeface="Calibri"/>
              </a:rPr>
              <a:t>I</a:t>
            </a:r>
            <a:r>
              <a:rPr sz="1500" spc="-100" dirty="0">
                <a:solidFill>
                  <a:srgbClr val="52555A"/>
                </a:solidFill>
                <a:latin typeface="Calibri"/>
                <a:cs typeface="Calibri"/>
              </a:rPr>
              <a:t>LA</a:t>
            </a:r>
            <a:r>
              <a:rPr sz="1500" spc="-110" dirty="0">
                <a:solidFill>
                  <a:srgbClr val="52555A"/>
                </a:solidFill>
                <a:latin typeface="Calibri"/>
                <a:cs typeface="Calibri"/>
              </a:rPr>
              <a:t>S</a:t>
            </a:r>
            <a:r>
              <a:rPr sz="1500" spc="-95" dirty="0">
                <a:solidFill>
                  <a:srgbClr val="52555A"/>
                </a:solidFill>
                <a:latin typeface="Calibri"/>
                <a:cs typeface="Calibri"/>
              </a:rPr>
              <a:t>T</a:t>
            </a:r>
            <a:r>
              <a:rPr sz="1500" spc="-110" dirty="0">
                <a:solidFill>
                  <a:srgbClr val="52555A"/>
                </a:solidFill>
                <a:latin typeface="Calibri"/>
                <a:cs typeface="Calibri"/>
              </a:rPr>
              <a:t>R</a:t>
            </a:r>
            <a:r>
              <a:rPr sz="1500" spc="-125" dirty="0">
                <a:solidFill>
                  <a:srgbClr val="52555A"/>
                </a:solidFill>
                <a:latin typeface="Calibri"/>
                <a:cs typeface="Calibri"/>
              </a:rPr>
              <a:t>O</a:t>
            </a:r>
            <a:r>
              <a:rPr sz="1500" spc="-50" dirty="0">
                <a:solidFill>
                  <a:srgbClr val="52555A"/>
                </a:solidFill>
                <a:latin typeface="Calibri"/>
                <a:cs typeface="Calibri"/>
              </a:rPr>
              <a:t> </a:t>
            </a:r>
            <a:r>
              <a:rPr sz="1500" spc="-95" dirty="0">
                <a:solidFill>
                  <a:srgbClr val="52555A"/>
                </a:solidFill>
                <a:latin typeface="Calibri"/>
                <a:cs typeface="Calibri"/>
              </a:rPr>
              <a:t>4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90778" y="1935328"/>
            <a:ext cx="3227705" cy="504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50" b="0" spc="-215" dirty="0">
                <a:solidFill>
                  <a:srgbClr val="000000"/>
                </a:solidFill>
                <a:latin typeface="Calibri"/>
                <a:cs typeface="Calibri"/>
              </a:rPr>
              <a:t>Ch</a:t>
            </a:r>
            <a:r>
              <a:rPr sz="3150" b="0" spc="-200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3150" b="0" spc="-1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150" b="0" spc="-225" dirty="0">
                <a:solidFill>
                  <a:srgbClr val="000000"/>
                </a:solidFill>
                <a:latin typeface="Calibri"/>
                <a:cs typeface="Calibri"/>
              </a:rPr>
              <a:t>o</a:t>
            </a:r>
            <a:r>
              <a:rPr sz="3150" b="0" spc="-215" dirty="0">
                <a:solidFill>
                  <a:srgbClr val="000000"/>
                </a:solidFill>
                <a:latin typeface="Calibri"/>
                <a:cs typeface="Calibri"/>
              </a:rPr>
              <a:t>p</a:t>
            </a:r>
            <a:r>
              <a:rPr sz="3150" b="0" spc="-200" dirty="0">
                <a:solidFill>
                  <a:srgbClr val="000000"/>
                </a:solidFill>
                <a:latin typeface="Calibri"/>
                <a:cs typeface="Calibri"/>
              </a:rPr>
              <a:t>p</a:t>
            </a:r>
            <a:r>
              <a:rPr sz="3150" b="0" spc="-190" dirty="0">
                <a:solidFill>
                  <a:srgbClr val="000000"/>
                </a:solidFill>
                <a:latin typeface="Calibri"/>
                <a:cs typeface="Calibri"/>
              </a:rPr>
              <a:t>or</a:t>
            </a:r>
            <a:r>
              <a:rPr sz="3150" b="0" spc="-114" dirty="0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r>
              <a:rPr sz="3150" b="0" spc="-215" dirty="0">
                <a:solidFill>
                  <a:srgbClr val="000000"/>
                </a:solidFill>
                <a:latin typeface="Calibri"/>
                <a:cs typeface="Calibri"/>
              </a:rPr>
              <a:t>u</a:t>
            </a:r>
            <a:r>
              <a:rPr sz="3150" b="0" spc="-229" dirty="0">
                <a:solidFill>
                  <a:srgbClr val="000000"/>
                </a:solidFill>
                <a:latin typeface="Calibri"/>
                <a:cs typeface="Calibri"/>
              </a:rPr>
              <a:t>n</a:t>
            </a:r>
            <a:r>
              <a:rPr sz="3150" b="0" spc="-90" dirty="0">
                <a:solidFill>
                  <a:srgbClr val="000000"/>
                </a:solidFill>
                <a:latin typeface="Calibri"/>
                <a:cs typeface="Calibri"/>
              </a:rPr>
              <a:t>i</a:t>
            </a:r>
            <a:r>
              <a:rPr sz="3150" b="0" spc="-160" dirty="0">
                <a:solidFill>
                  <a:srgbClr val="000000"/>
                </a:solidFill>
                <a:latin typeface="Calibri"/>
                <a:cs typeface="Calibri"/>
              </a:rPr>
              <a:t>tà</a:t>
            </a:r>
            <a:r>
              <a:rPr sz="3150" b="0" spc="-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150" b="0" spc="-185" dirty="0">
                <a:solidFill>
                  <a:srgbClr val="000000"/>
                </a:solidFill>
                <a:latin typeface="Calibri"/>
                <a:cs typeface="Calibri"/>
              </a:rPr>
              <a:t>av</a:t>
            </a:r>
            <a:r>
              <a:rPr sz="3150" b="0" spc="-120" dirty="0">
                <a:solidFill>
                  <a:srgbClr val="000000"/>
                </a:solidFill>
                <a:latin typeface="Calibri"/>
                <a:cs typeface="Calibri"/>
              </a:rPr>
              <a:t>r</a:t>
            </a:r>
            <a:r>
              <a:rPr sz="3150" b="0" spc="-225" dirty="0">
                <a:solidFill>
                  <a:srgbClr val="000000"/>
                </a:solidFill>
                <a:latin typeface="Calibri"/>
                <a:cs typeface="Calibri"/>
              </a:rPr>
              <a:t>ò</a:t>
            </a:r>
            <a:r>
              <a:rPr sz="3150" b="0" spc="-185" dirty="0">
                <a:solidFill>
                  <a:srgbClr val="000000"/>
                </a:solidFill>
                <a:latin typeface="Calibri"/>
                <a:cs typeface="Calibri"/>
              </a:rPr>
              <a:t>?</a:t>
            </a:r>
            <a:endParaRPr sz="315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1414371"/>
            <a:ext cx="3886938" cy="93639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3314" y="997209"/>
            <a:ext cx="1914287" cy="41716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12784" y="2665857"/>
            <a:ext cx="1050523" cy="11982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2157" y="2738246"/>
            <a:ext cx="1042742" cy="1189355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E6F5136-9E5B-5AD3-F1F4-1EBE565DB2C0}"/>
              </a:ext>
            </a:extLst>
          </p:cNvPr>
          <p:cNvSpPr txBox="1"/>
          <p:nvPr/>
        </p:nvSpPr>
        <p:spPr>
          <a:xfrm>
            <a:off x="5181600" y="2549129"/>
            <a:ext cx="640600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pilastro </a:t>
            </a:r>
            <a:r>
              <a:rPr lang="it-I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RiGenerazione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delle opportunità mira a  istituire nuovi percorsi per la scuola secondaria di  Secondo Grado, come Licei Ambientali e Istituti  Tecnici Superiori ad indirizzo Sviluppo Sostenibile.  Promuove l’istituzione di nuovi indirizzi degli ITS volti  a offrire nuovi sbocchi lavorativi in settori quali: </a:t>
            </a:r>
            <a:r>
              <a:rPr lang="it-I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agricoltura, agricoltura di precisione e rigenerativa,  economia circolare, finanza sostenibile, chimica  verde, bioeconomia, progettazione a zero emissione,  mobilità sostenibile, progettazione e lavorazione di nuovi materiali. </a:t>
            </a:r>
            <a:r>
              <a:rPr lang="it-IT" sz="2000" spc="-10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Mira</a:t>
            </a:r>
            <a:r>
              <a:rPr lang="it-IT" sz="2000" spc="-7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spc="-10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sz="2000" spc="-6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b="1" spc="-10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implementare</a:t>
            </a:r>
            <a:r>
              <a:rPr lang="it-IT" sz="2000" b="1" spc="-5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b="1" spc="-10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l'orientamento</a:t>
            </a:r>
            <a:r>
              <a:rPr lang="it-IT" sz="2000" b="1" spc="-5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b="1" spc="-10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verso</a:t>
            </a:r>
            <a:r>
              <a:rPr lang="it-IT" sz="2000" b="1" spc="-5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b="1" spc="-5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sz="2000" b="1" spc="-4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b="1" spc="-90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lavori</a:t>
            </a:r>
            <a:r>
              <a:rPr lang="it-IT" sz="2000" b="1" spc="-4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b="1" spc="-85" dirty="0">
                <a:solidFill>
                  <a:srgbClr val="525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57801" y="483101"/>
            <a:ext cx="4556509" cy="76879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it-IT" sz="2450" dirty="0">
                <a:solidFill>
                  <a:schemeClr val="tx1"/>
                </a:solidFill>
                <a:latin typeface="Calibri"/>
                <a:cs typeface="Calibri"/>
              </a:rPr>
              <a:t>Transizione ecologica e culturale</a:t>
            </a:r>
            <a:br>
              <a:rPr lang="it-IT" sz="2450" dirty="0">
                <a:latin typeface="Calibri"/>
                <a:cs typeface="Calibri"/>
              </a:rPr>
            </a:br>
            <a:endParaRPr sz="245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5435" y="1783466"/>
            <a:ext cx="1148223" cy="931927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5779824" y="1786944"/>
            <a:ext cx="0" cy="2090420"/>
          </a:xfrm>
          <a:custGeom>
            <a:avLst/>
            <a:gdLst/>
            <a:ahLst/>
            <a:cxnLst/>
            <a:rect l="l" t="t" r="r" b="b"/>
            <a:pathLst>
              <a:path h="2090420">
                <a:moveTo>
                  <a:pt x="0" y="0"/>
                </a:moveTo>
                <a:lnTo>
                  <a:pt x="0" y="2089865"/>
                </a:lnTo>
              </a:path>
            </a:pathLst>
          </a:custGeom>
          <a:ln w="17137">
            <a:solidFill>
              <a:srgbClr val="FFD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819400" y="990600"/>
            <a:ext cx="8412416" cy="58304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4455">
              <a:lnSpc>
                <a:spcPct val="100000"/>
              </a:lnSpc>
              <a:spcBef>
                <a:spcPts val="5"/>
              </a:spcBef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transizione ecologica e culturale è un percorso civico verso un nuovo modello abitativo. Significa 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«Andare verso»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nuovo modello di società con nuovi stili di vita in cui l'attività antropica sia in equilibrio con la natura.</a:t>
            </a:r>
          </a:p>
          <a:p>
            <a:pPr marL="427355" indent="-342900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scuola ha il compito di accompagnare la società in questo percorso e dovrà riuscire a diffondere velocemente un nuovo stile di vita, un nuovo modello di società che non prevede lo scarto né l’usa e getta.</a:t>
            </a:r>
          </a:p>
          <a:p>
            <a:pPr marL="427355" indent="-342900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7355" indent="-342900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Dovrà essere in grado di fornire strumenti culturali alle nuove generazioni per comprendere i nuovi paradigmi lavorativi e i nuovi contesti sociali. I giovani dovranno imparare a ragionare in termini di intero ciclo di vita, di processi rigenerativi, di pensiero non solo critico ma anche sistemico e di lungo termine.</a:t>
            </a:r>
          </a:p>
          <a:p>
            <a:pPr marL="427355" indent="-342900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7355" indent="-342900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Bisogna insegnare ai giovani ad abitare il mondo in modo nuovo nella consapevolezza che un mondo nuovo non c’è.</a:t>
            </a:r>
          </a:p>
          <a:p>
            <a:pPr marL="427355" indent="-342900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7355" indent="-342900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Comprendere che esistono nuovi modelli di sviluppo che possono azzerare i conflitti tra le generazioni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4455">
              <a:lnSpc>
                <a:spcPct val="100000"/>
              </a:lnSpc>
              <a:spcBef>
                <a:spcPts val="5"/>
              </a:spcBef>
            </a:pPr>
            <a:endParaRPr lang="it-IT" sz="18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EE290E1D-DCEB-F220-CE7D-CDF335273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54" y="945063"/>
            <a:ext cx="2249619" cy="224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17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5625" y="651918"/>
            <a:ext cx="10829290" cy="391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100"/>
              </a:spcBef>
              <a:tabLst>
                <a:tab pos="6192520" algn="l"/>
              </a:tabLst>
            </a:pPr>
            <a:r>
              <a:rPr spc="-5" dirty="0"/>
              <a:t>Piano Rigenerazione:</a:t>
            </a:r>
            <a:r>
              <a:rPr spc="30" dirty="0"/>
              <a:t> </a:t>
            </a:r>
            <a:r>
              <a:rPr dirty="0"/>
              <a:t>percorsi</a:t>
            </a:r>
            <a:r>
              <a:rPr spc="-15" dirty="0"/>
              <a:t> </a:t>
            </a:r>
            <a:r>
              <a:rPr spc="-5" dirty="0"/>
              <a:t>e</a:t>
            </a:r>
            <a:r>
              <a:rPr spc="10" dirty="0"/>
              <a:t> </a:t>
            </a:r>
            <a:r>
              <a:rPr dirty="0"/>
              <a:t>processi	</a:t>
            </a:r>
            <a:r>
              <a:rPr spc="-5" dirty="0"/>
              <a:t>da</a:t>
            </a:r>
            <a:r>
              <a:rPr spc="5" dirty="0"/>
              <a:t> </a:t>
            </a:r>
            <a:r>
              <a:rPr spc="-5" dirty="0"/>
              <a:t>affrontare</a:t>
            </a:r>
            <a:r>
              <a:rPr spc="-25" dirty="0"/>
              <a:t> </a:t>
            </a:r>
            <a:r>
              <a:rPr spc="-5" dirty="0"/>
              <a:t>in </a:t>
            </a:r>
            <a:r>
              <a:rPr dirty="0"/>
              <a:t>modo</a:t>
            </a:r>
            <a:r>
              <a:rPr spc="-30" dirty="0"/>
              <a:t> </a:t>
            </a:r>
            <a:r>
              <a:rPr dirty="0"/>
              <a:t>sistemico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27050" y="1445123"/>
            <a:ext cx="11137900" cy="42832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Intrecci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2000" b="1" spc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Agenda</a:t>
            </a:r>
            <a:r>
              <a:rPr sz="20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2030,</a:t>
            </a:r>
            <a:r>
              <a:rPr sz="2000" b="1" spc="5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Sviluppo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Sostenibile,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sz="2000" b="1" spc="5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Educazione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Civica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Decreto</a:t>
            </a:r>
            <a:r>
              <a:rPr sz="2000" b="1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Ministeriale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n.35,</a:t>
            </a:r>
            <a:r>
              <a:rPr sz="2000" b="1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sz="2000" b="1" spc="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giugno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sz="2000" b="1" spc="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000" b="1" spc="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Allegato</a:t>
            </a:r>
            <a:r>
              <a:rPr sz="2000" spc="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Linee</a:t>
            </a:r>
            <a:r>
              <a:rPr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guida</a:t>
            </a:r>
            <a:r>
              <a:rPr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sz="2000" spc="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l’insegnamento</a:t>
            </a:r>
            <a:r>
              <a:rPr sz="2000" spc="-3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dell’Ed.</a:t>
            </a:r>
            <a:r>
              <a:rPr sz="2000" spc="509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Civica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Legge</a:t>
            </a:r>
            <a:r>
              <a:rPr sz="2000" b="1" spc="16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</a:t>
            </a:r>
            <a:r>
              <a:rPr sz="2000" b="1" spc="16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</a:t>
            </a:r>
            <a:r>
              <a:rPr sz="2000" b="1" spc="16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sz="2000" b="1" spc="15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agosto</a:t>
            </a:r>
            <a:r>
              <a:rPr sz="2000" b="1" spc="14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sz="2000" b="1" spc="16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sz="2000" spc="16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introduce</a:t>
            </a:r>
            <a:r>
              <a:rPr sz="2000" spc="15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l’insegnamento</a:t>
            </a:r>
            <a:r>
              <a:rPr sz="2000" spc="17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trasversale</a:t>
            </a:r>
            <a:r>
              <a:rPr sz="2000" spc="14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dell’Educazione</a:t>
            </a:r>
            <a:r>
              <a:rPr sz="2000" spc="16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Civica</a:t>
            </a:r>
            <a:r>
              <a:rPr sz="2000" spc="16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nelle</a:t>
            </a:r>
            <a:r>
              <a:rPr sz="2000" spc="16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scuole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2000" spc="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primo</a:t>
            </a:r>
            <a:r>
              <a:rPr sz="2000" spc="-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000" spc="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2000" spc="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secondo</a:t>
            </a:r>
            <a:r>
              <a:rPr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ciclo</a:t>
            </a:r>
            <a:r>
              <a:rPr sz="2000" spc="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000" spc="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partire</a:t>
            </a:r>
            <a:r>
              <a:rPr sz="2000" spc="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dall’anno</a:t>
            </a:r>
            <a:r>
              <a:rPr sz="2000" spc="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scolastico</a:t>
            </a:r>
            <a:r>
              <a:rPr sz="2000" spc="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2020/2021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Raccomandazione</a:t>
            </a:r>
            <a:r>
              <a:rPr sz="2000" b="1" spc="32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sz="2000" b="1" spc="30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maggio</a:t>
            </a:r>
            <a:r>
              <a:rPr sz="2000" b="1" spc="32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2000" b="1" spc="32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Consiglio</a:t>
            </a:r>
            <a:r>
              <a:rPr sz="2000" b="1" spc="3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Europeo</a:t>
            </a:r>
            <a:r>
              <a:rPr sz="2000" b="1" spc="32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r>
              <a:rPr sz="2000" b="1" spc="33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sz="2000" b="1" spc="32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nuove</a:t>
            </a:r>
            <a:r>
              <a:rPr sz="2000" b="1" spc="33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competenza</a:t>
            </a:r>
            <a:r>
              <a:rPr sz="2000" b="1" spc="32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chiave</a:t>
            </a:r>
            <a:r>
              <a:rPr sz="2000" b="1" spc="32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europee</a:t>
            </a:r>
            <a:r>
              <a:rPr sz="2000" b="1" spc="33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cittadinanza.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Indicazioni</a:t>
            </a:r>
            <a:r>
              <a:rPr sz="2000" b="1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nazionali</a:t>
            </a:r>
            <a:r>
              <a:rPr sz="2000" b="1" spc="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sz="2000" b="1" spc="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sz="2000" b="1" spc="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curricolo</a:t>
            </a:r>
            <a:r>
              <a:rPr sz="2000" b="1" spc="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sz="2000" b="1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scuola</a:t>
            </a:r>
            <a:r>
              <a:rPr sz="2000" b="1" spc="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dell’infanzia</a:t>
            </a:r>
            <a:r>
              <a:rPr sz="2000" b="1" spc="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000" b="1" spc="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2000" b="1" spc="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primo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ciclo</a:t>
            </a:r>
            <a:r>
              <a:rPr sz="2000" b="1" spc="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2012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Indicazioni</a:t>
            </a:r>
            <a:r>
              <a:rPr sz="2000" b="1" spc="-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nazionali</a:t>
            </a:r>
            <a:r>
              <a:rPr sz="2000" b="1" spc="-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000" b="1" spc="-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nuovi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scenari</a:t>
            </a:r>
            <a:r>
              <a:rPr sz="2000" b="1" spc="-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2018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ts val="2140"/>
              </a:lnSpc>
              <a:spcBef>
                <a:spcPts val="1350"/>
              </a:spcBef>
            </a:pPr>
            <a:r>
              <a:rPr sz="2000" b="1" spc="-5" dirty="0" err="1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Decreto</a:t>
            </a:r>
            <a:r>
              <a:rPr sz="2000" b="1" spc="28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Ministeriale,</a:t>
            </a:r>
            <a:r>
              <a:rPr sz="2000" b="1" spc="29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sz="2000" b="1" spc="29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agosto</a:t>
            </a:r>
            <a:r>
              <a:rPr sz="2000" b="1" spc="29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2007</a:t>
            </a:r>
            <a:r>
              <a:rPr sz="2000" b="1" spc="29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relativo</a:t>
            </a:r>
            <a:r>
              <a:rPr sz="2000" spc="28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all’acquisizione</a:t>
            </a:r>
            <a:r>
              <a:rPr sz="2000" spc="29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sz="2000" spc="28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competenze</a:t>
            </a:r>
            <a:r>
              <a:rPr sz="2000" spc="29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sz="2000" spc="29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Cittadinanza</a:t>
            </a:r>
            <a:r>
              <a:rPr sz="2000" spc="28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correlate </a:t>
            </a:r>
            <a:r>
              <a:rPr sz="2000" spc="-484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alle</a:t>
            </a:r>
            <a:r>
              <a:rPr sz="2000" spc="-1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competenze</a:t>
            </a:r>
            <a:r>
              <a:rPr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chiave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560266"/>
            <a:ext cx="11005502" cy="58605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DALLE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LINEE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GUIDA</a:t>
            </a:r>
            <a:r>
              <a:rPr sz="24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l’insegnamento</a:t>
            </a: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dell’EDUCAZIONE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CVICA:</a:t>
            </a:r>
            <a:endParaRPr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400" spc="3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nuclei</a:t>
            </a:r>
            <a:r>
              <a:rPr sz="2400" spc="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tematici</a:t>
            </a:r>
            <a:r>
              <a:rPr sz="2400" spc="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dell’insegnamento,</a:t>
            </a:r>
            <a:r>
              <a:rPr sz="2400" spc="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400" spc="3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cioè</a:t>
            </a:r>
            <a:r>
              <a:rPr sz="2400" spc="3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quei</a:t>
            </a:r>
            <a:r>
              <a:rPr sz="2400" spc="3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contenuti</a:t>
            </a:r>
            <a:r>
              <a:rPr sz="2400" spc="3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ritenuti</a:t>
            </a:r>
            <a:r>
              <a:rPr sz="2400" spc="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essenziali</a:t>
            </a:r>
            <a:r>
              <a:rPr sz="2400" spc="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sz="2400" spc="3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realizzare</a:t>
            </a:r>
            <a:r>
              <a:rPr sz="2400" spc="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sz="2400" spc="3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finalità</a:t>
            </a: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indicate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nella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Legge,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sono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già impliciti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negli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epistemi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discipline.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COSTITUZIONE,</a:t>
            </a:r>
            <a:r>
              <a:rPr sz="2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diritto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(nazionale</a:t>
            </a:r>
            <a:r>
              <a:rPr sz="24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internazionale),</a:t>
            </a:r>
            <a:r>
              <a:rPr sz="24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legalità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solidarietà.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620">
              <a:lnSpc>
                <a:spcPct val="100000"/>
              </a:lnSpc>
              <a:tabLst>
                <a:tab pos="354965" algn="l"/>
                <a:tab pos="355600" algn="l"/>
                <a:tab pos="1640839" algn="l"/>
                <a:tab pos="3345179" algn="l"/>
                <a:tab pos="4656455" algn="l"/>
                <a:tab pos="5982335" algn="l"/>
                <a:tab pos="7344409" algn="l"/>
                <a:tab pos="7613650" algn="l"/>
                <a:tab pos="8317865" algn="l"/>
                <a:tab pos="8764905" algn="l"/>
                <a:tab pos="9976485" algn="l"/>
                <a:tab pos="10245725" algn="l"/>
              </a:tabLst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SVILUPP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SOSTENIBILE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</a:t>
            </a:r>
            <a:r>
              <a:rPr sz="2400" spc="-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sz="2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ione</a:t>
            </a:r>
            <a:r>
              <a:rPr lang="it-IT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spc="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2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bientale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t-IT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conoscen</a:t>
            </a:r>
            <a:r>
              <a:rPr sz="2400" spc="-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sz="2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tut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it-IT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it-IT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patri</a:t>
            </a:r>
            <a:r>
              <a:rPr sz="2400" spc="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2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onio</a:t>
            </a:r>
            <a:r>
              <a:rPr lang="it-IT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territorio.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MT"/>
              <a:buAutoNum type="arabicPeriod"/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tabLst>
                <a:tab pos="354965" algn="l"/>
                <a:tab pos="355600" algn="l"/>
              </a:tabLst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</a:t>
            </a:r>
            <a:r>
              <a:rPr sz="2400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ADINANZA</a:t>
            </a:r>
            <a:r>
              <a:rPr sz="24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</a:t>
            </a:r>
            <a:r>
              <a:rPr sz="24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linee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guida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sottolineano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TRASVERSALITÀ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dell’insegnamento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it-IT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cosa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implica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endParaRPr lang="it-IT" sz="2400" spc="-1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superamento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tecnicismo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frammentazione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dei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saperi.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6339" y="698500"/>
            <a:ext cx="9883140" cy="541528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7112" y="1854834"/>
            <a:ext cx="10172065" cy="37676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09135" algn="l"/>
                <a:tab pos="6327775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SVILUPPO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SOSTENIBILE	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	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UTOPIA</a:t>
            </a:r>
            <a:r>
              <a:rPr sz="24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SOSTENIBILE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tabLst>
                <a:tab pos="7699375" algn="l"/>
              </a:tabLst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professore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emerito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Vincenzo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Balzani,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corso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	lezione</a:t>
            </a:r>
            <a:r>
              <a:rPr sz="24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magistrale</a:t>
            </a:r>
          </a:p>
          <a:p>
            <a:pPr marL="12700">
              <a:lnSpc>
                <a:spcPct val="100000"/>
              </a:lnSpc>
              <a:tabLst>
                <a:tab pos="1553845" algn="l"/>
              </a:tabLst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tenuta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	docenti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neoassunti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Bologna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77190" algn="ctr">
              <a:lnSpc>
                <a:spcPct val="10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riporta</a:t>
            </a:r>
            <a:r>
              <a:rPr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questa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citazione</a:t>
            </a:r>
          </a:p>
          <a:p>
            <a:pPr>
              <a:lnSpc>
                <a:spcPct val="100000"/>
              </a:lnSpc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4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Agisci</a:t>
            </a:r>
            <a:r>
              <a:rPr sz="24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sempre</a:t>
            </a:r>
            <a:r>
              <a:rPr sz="2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come se</a:t>
            </a:r>
            <a:r>
              <a:rPr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tue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azioni</a:t>
            </a:r>
            <a:r>
              <a:rPr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facessero</a:t>
            </a:r>
            <a:r>
              <a:rPr sz="24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differenza.</a:t>
            </a:r>
            <a:r>
              <a:rPr sz="2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fanno.»</a:t>
            </a:r>
            <a:r>
              <a:rPr sz="2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(William</a:t>
            </a:r>
            <a:r>
              <a:rPr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James,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1842-1910)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24</a:t>
            </a:fld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0202" y="962025"/>
            <a:ext cx="273526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</a:t>
            </a:r>
            <a:r>
              <a:rPr sz="20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PROGETTI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34200" y="504083"/>
            <a:ext cx="464819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</a:t>
            </a:r>
            <a:r>
              <a:rPr sz="2000" spc="-10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ATTIVITA’?</a:t>
            </a:r>
            <a:br>
              <a:rPr lang="it-IT" sz="2000" spc="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spc="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https://www.istruzione.it/ri-generazione</a:t>
            </a:r>
            <a:br>
              <a:rPr lang="it-IT" sz="2000" spc="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spc="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scuola/materialeDidattico.html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1820" y="2181605"/>
            <a:ext cx="8341995" cy="14285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470" algn="ctr">
              <a:lnSpc>
                <a:spcPts val="2400"/>
              </a:lnSpc>
              <a:spcBef>
                <a:spcPts val="100"/>
              </a:spcBef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PIANO</a:t>
            </a:r>
            <a:r>
              <a:rPr sz="24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RIGENERAZIONE</a:t>
            </a:r>
            <a:r>
              <a:rPr sz="24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SCUOLA</a:t>
            </a:r>
          </a:p>
          <a:p>
            <a:pPr algn="ctr">
              <a:lnSpc>
                <a:spcPct val="100000"/>
              </a:lnSpc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EDUCAZIONE ALLO</a:t>
            </a: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SVILUPPO</a:t>
            </a:r>
            <a:r>
              <a:rPr sz="2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SOSTENIBILE</a:t>
            </a:r>
            <a:r>
              <a:rPr sz="24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ALLA</a:t>
            </a:r>
            <a:r>
              <a:rPr sz="2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CITTADINANZA</a:t>
            </a:r>
          </a:p>
          <a:p>
            <a:pPr marL="5715" algn="ctr">
              <a:lnSpc>
                <a:spcPct val="100000"/>
              </a:lnSpc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AGENDA</a:t>
            </a:r>
            <a:r>
              <a:rPr sz="24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2030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0202" y="4925377"/>
            <a:ext cx="308006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</a:t>
            </a:r>
            <a:r>
              <a:rPr sz="20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COMPETENZE?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030700" y="4925377"/>
            <a:ext cx="222885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TRASVERSALITA’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91000" y="5840095"/>
            <a:ext cx="519899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OSSERVAZIONE</a:t>
            </a:r>
            <a:r>
              <a:rPr sz="20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0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PROGETTI</a:t>
            </a:r>
            <a:r>
              <a:rPr sz="20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SITUATI</a:t>
            </a:r>
            <a:endParaRPr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668010" y="3610201"/>
            <a:ext cx="855980" cy="1998980"/>
            <a:chOff x="5669279" y="3408679"/>
            <a:chExt cx="855980" cy="1998980"/>
          </a:xfrm>
        </p:grpSpPr>
        <p:sp>
          <p:nvSpPr>
            <p:cNvPr id="9" name="object 9"/>
            <p:cNvSpPr/>
            <p:nvPr/>
          </p:nvSpPr>
          <p:spPr>
            <a:xfrm>
              <a:off x="5675629" y="3415029"/>
              <a:ext cx="843280" cy="1986280"/>
            </a:xfrm>
            <a:custGeom>
              <a:avLst/>
              <a:gdLst/>
              <a:ahLst/>
              <a:cxnLst/>
              <a:rect l="l" t="t" r="r" b="b"/>
              <a:pathLst>
                <a:path w="843279" h="1986279">
                  <a:moveTo>
                    <a:pt x="632460" y="0"/>
                  </a:moveTo>
                  <a:lnTo>
                    <a:pt x="210820" y="0"/>
                  </a:lnTo>
                  <a:lnTo>
                    <a:pt x="210820" y="1564640"/>
                  </a:lnTo>
                  <a:lnTo>
                    <a:pt x="0" y="1564640"/>
                  </a:lnTo>
                  <a:lnTo>
                    <a:pt x="421640" y="1986280"/>
                  </a:lnTo>
                  <a:lnTo>
                    <a:pt x="843279" y="1564640"/>
                  </a:lnTo>
                  <a:lnTo>
                    <a:pt x="632460" y="1564640"/>
                  </a:lnTo>
                  <a:lnTo>
                    <a:pt x="63246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75629" y="3415029"/>
              <a:ext cx="843280" cy="1986280"/>
            </a:xfrm>
            <a:custGeom>
              <a:avLst/>
              <a:gdLst/>
              <a:ahLst/>
              <a:cxnLst/>
              <a:rect l="l" t="t" r="r" b="b"/>
              <a:pathLst>
                <a:path w="843279" h="1986279">
                  <a:moveTo>
                    <a:pt x="0" y="1564640"/>
                  </a:moveTo>
                  <a:lnTo>
                    <a:pt x="210820" y="1564640"/>
                  </a:lnTo>
                  <a:lnTo>
                    <a:pt x="210820" y="0"/>
                  </a:lnTo>
                  <a:lnTo>
                    <a:pt x="632460" y="0"/>
                  </a:lnTo>
                  <a:lnTo>
                    <a:pt x="632460" y="1564640"/>
                  </a:lnTo>
                  <a:lnTo>
                    <a:pt x="843279" y="1564640"/>
                  </a:lnTo>
                  <a:lnTo>
                    <a:pt x="421640" y="1986280"/>
                  </a:lnTo>
                  <a:lnTo>
                    <a:pt x="0" y="1564640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3430270" y="3821570"/>
            <a:ext cx="1917064" cy="853440"/>
          </a:xfrm>
          <a:custGeom>
            <a:avLst/>
            <a:gdLst/>
            <a:ahLst/>
            <a:cxnLst/>
            <a:rect l="l" t="t" r="r" b="b"/>
            <a:pathLst>
              <a:path w="1917064" h="853439">
                <a:moveTo>
                  <a:pt x="54355" y="783208"/>
                </a:moveTo>
                <a:lnTo>
                  <a:pt x="0" y="848740"/>
                </a:lnTo>
                <a:lnTo>
                  <a:pt x="85089" y="852932"/>
                </a:lnTo>
                <a:lnTo>
                  <a:pt x="74565" y="829056"/>
                </a:lnTo>
                <a:lnTo>
                  <a:pt x="60705" y="829056"/>
                </a:lnTo>
                <a:lnTo>
                  <a:pt x="55499" y="817371"/>
                </a:lnTo>
                <a:lnTo>
                  <a:pt x="67153" y="812240"/>
                </a:lnTo>
                <a:lnTo>
                  <a:pt x="54355" y="783208"/>
                </a:lnTo>
                <a:close/>
              </a:path>
              <a:path w="1917064" h="853439">
                <a:moveTo>
                  <a:pt x="67153" y="812240"/>
                </a:moveTo>
                <a:lnTo>
                  <a:pt x="55499" y="817371"/>
                </a:lnTo>
                <a:lnTo>
                  <a:pt x="60705" y="829056"/>
                </a:lnTo>
                <a:lnTo>
                  <a:pt x="72312" y="823945"/>
                </a:lnTo>
                <a:lnTo>
                  <a:pt x="67153" y="812240"/>
                </a:lnTo>
                <a:close/>
              </a:path>
              <a:path w="1917064" h="853439">
                <a:moveTo>
                  <a:pt x="72312" y="823945"/>
                </a:moveTo>
                <a:lnTo>
                  <a:pt x="60705" y="829056"/>
                </a:lnTo>
                <a:lnTo>
                  <a:pt x="74565" y="829056"/>
                </a:lnTo>
                <a:lnTo>
                  <a:pt x="72312" y="823945"/>
                </a:lnTo>
                <a:close/>
              </a:path>
              <a:path w="1917064" h="853439">
                <a:moveTo>
                  <a:pt x="1911984" y="0"/>
                </a:moveTo>
                <a:lnTo>
                  <a:pt x="67153" y="812240"/>
                </a:lnTo>
                <a:lnTo>
                  <a:pt x="72312" y="823945"/>
                </a:lnTo>
                <a:lnTo>
                  <a:pt x="1917064" y="11683"/>
                </a:lnTo>
                <a:lnTo>
                  <a:pt x="1911984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057389" y="3701211"/>
            <a:ext cx="2228850" cy="1346835"/>
          </a:xfrm>
          <a:custGeom>
            <a:avLst/>
            <a:gdLst/>
            <a:ahLst/>
            <a:cxnLst/>
            <a:rect l="l" t="t" r="r" b="b"/>
            <a:pathLst>
              <a:path w="2228850" h="1346835">
                <a:moveTo>
                  <a:pt x="2160035" y="1312452"/>
                </a:moveTo>
                <a:lnTo>
                  <a:pt x="2143632" y="1339596"/>
                </a:lnTo>
                <a:lnTo>
                  <a:pt x="2228595" y="1346327"/>
                </a:lnTo>
                <a:lnTo>
                  <a:pt x="2211277" y="1319022"/>
                </a:lnTo>
                <a:lnTo>
                  <a:pt x="2170937" y="1319022"/>
                </a:lnTo>
                <a:lnTo>
                  <a:pt x="2160035" y="1312452"/>
                </a:lnTo>
                <a:close/>
              </a:path>
              <a:path w="2228850" h="1346835">
                <a:moveTo>
                  <a:pt x="2166602" y="1301584"/>
                </a:moveTo>
                <a:lnTo>
                  <a:pt x="2160035" y="1312452"/>
                </a:lnTo>
                <a:lnTo>
                  <a:pt x="2170937" y="1319022"/>
                </a:lnTo>
                <a:lnTo>
                  <a:pt x="2177414" y="1308100"/>
                </a:lnTo>
                <a:lnTo>
                  <a:pt x="2166602" y="1301584"/>
                </a:lnTo>
                <a:close/>
              </a:path>
              <a:path w="2228850" h="1346835">
                <a:moveTo>
                  <a:pt x="2183003" y="1274445"/>
                </a:moveTo>
                <a:lnTo>
                  <a:pt x="2166602" y="1301584"/>
                </a:lnTo>
                <a:lnTo>
                  <a:pt x="2177414" y="1308100"/>
                </a:lnTo>
                <a:lnTo>
                  <a:pt x="2170937" y="1319022"/>
                </a:lnTo>
                <a:lnTo>
                  <a:pt x="2211277" y="1319022"/>
                </a:lnTo>
                <a:lnTo>
                  <a:pt x="2183003" y="1274445"/>
                </a:lnTo>
                <a:close/>
              </a:path>
              <a:path w="2228850" h="1346835">
                <a:moveTo>
                  <a:pt x="6603" y="0"/>
                </a:moveTo>
                <a:lnTo>
                  <a:pt x="0" y="10922"/>
                </a:lnTo>
                <a:lnTo>
                  <a:pt x="2160035" y="1312452"/>
                </a:lnTo>
                <a:lnTo>
                  <a:pt x="2166602" y="1301584"/>
                </a:lnTo>
                <a:lnTo>
                  <a:pt x="6603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91396" y="1451723"/>
            <a:ext cx="1594804" cy="723531"/>
          </a:xfrm>
          <a:custGeom>
            <a:avLst/>
            <a:gdLst/>
            <a:ahLst/>
            <a:cxnLst/>
            <a:rect l="l" t="t" r="r" b="b"/>
            <a:pathLst>
              <a:path w="1588135" h="519430">
                <a:moveTo>
                  <a:pt x="1513201" y="488917"/>
                </a:moveTo>
                <a:lnTo>
                  <a:pt x="1503680" y="519175"/>
                </a:lnTo>
                <a:lnTo>
                  <a:pt x="1587754" y="505713"/>
                </a:lnTo>
                <a:lnTo>
                  <a:pt x="1574355" y="492759"/>
                </a:lnTo>
                <a:lnTo>
                  <a:pt x="1525397" y="492759"/>
                </a:lnTo>
                <a:lnTo>
                  <a:pt x="1513201" y="488917"/>
                </a:lnTo>
                <a:close/>
              </a:path>
              <a:path w="1588135" h="519430">
                <a:moveTo>
                  <a:pt x="1517036" y="476733"/>
                </a:moveTo>
                <a:lnTo>
                  <a:pt x="1513201" y="488917"/>
                </a:lnTo>
                <a:lnTo>
                  <a:pt x="1525397" y="492759"/>
                </a:lnTo>
                <a:lnTo>
                  <a:pt x="1529207" y="480567"/>
                </a:lnTo>
                <a:lnTo>
                  <a:pt x="1517036" y="476733"/>
                </a:lnTo>
                <a:close/>
              </a:path>
              <a:path w="1588135" h="519430">
                <a:moveTo>
                  <a:pt x="1526539" y="446531"/>
                </a:moveTo>
                <a:lnTo>
                  <a:pt x="1517036" y="476733"/>
                </a:lnTo>
                <a:lnTo>
                  <a:pt x="1529207" y="480567"/>
                </a:lnTo>
                <a:lnTo>
                  <a:pt x="1525397" y="492759"/>
                </a:lnTo>
                <a:lnTo>
                  <a:pt x="1574355" y="492759"/>
                </a:lnTo>
                <a:lnTo>
                  <a:pt x="1526539" y="446531"/>
                </a:lnTo>
                <a:close/>
              </a:path>
              <a:path w="1588135" h="519430">
                <a:moveTo>
                  <a:pt x="3810" y="0"/>
                </a:moveTo>
                <a:lnTo>
                  <a:pt x="0" y="12191"/>
                </a:lnTo>
                <a:lnTo>
                  <a:pt x="1513201" y="488917"/>
                </a:lnTo>
                <a:lnTo>
                  <a:pt x="1517036" y="476733"/>
                </a:lnTo>
                <a:lnTo>
                  <a:pt x="3810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67599" y="1423849"/>
            <a:ext cx="1790699" cy="719147"/>
          </a:xfrm>
          <a:custGeom>
            <a:avLst/>
            <a:gdLst/>
            <a:ahLst/>
            <a:cxnLst/>
            <a:rect l="l" t="t" r="r" b="b"/>
            <a:pathLst>
              <a:path w="1955800" h="675005">
                <a:moveTo>
                  <a:pt x="60071" y="602741"/>
                </a:moveTo>
                <a:lnTo>
                  <a:pt x="0" y="663193"/>
                </a:lnTo>
                <a:lnTo>
                  <a:pt x="84327" y="675004"/>
                </a:lnTo>
                <a:lnTo>
                  <a:pt x="75588" y="648969"/>
                </a:lnTo>
                <a:lnTo>
                  <a:pt x="62229" y="648969"/>
                </a:lnTo>
                <a:lnTo>
                  <a:pt x="58166" y="636904"/>
                </a:lnTo>
                <a:lnTo>
                  <a:pt x="70182" y="632863"/>
                </a:lnTo>
                <a:lnTo>
                  <a:pt x="60071" y="602741"/>
                </a:lnTo>
                <a:close/>
              </a:path>
              <a:path w="1955800" h="675005">
                <a:moveTo>
                  <a:pt x="70182" y="632863"/>
                </a:moveTo>
                <a:lnTo>
                  <a:pt x="58166" y="636904"/>
                </a:lnTo>
                <a:lnTo>
                  <a:pt x="62229" y="648969"/>
                </a:lnTo>
                <a:lnTo>
                  <a:pt x="74233" y="644931"/>
                </a:lnTo>
                <a:lnTo>
                  <a:pt x="70182" y="632863"/>
                </a:lnTo>
                <a:close/>
              </a:path>
              <a:path w="1955800" h="675005">
                <a:moveTo>
                  <a:pt x="74233" y="644931"/>
                </a:moveTo>
                <a:lnTo>
                  <a:pt x="62229" y="648969"/>
                </a:lnTo>
                <a:lnTo>
                  <a:pt x="75588" y="648969"/>
                </a:lnTo>
                <a:lnTo>
                  <a:pt x="74233" y="644931"/>
                </a:lnTo>
                <a:close/>
              </a:path>
              <a:path w="1955800" h="675005">
                <a:moveTo>
                  <a:pt x="1951736" y="0"/>
                </a:moveTo>
                <a:lnTo>
                  <a:pt x="70182" y="632863"/>
                </a:lnTo>
                <a:lnTo>
                  <a:pt x="74233" y="644931"/>
                </a:lnTo>
                <a:lnTo>
                  <a:pt x="1955800" y="11937"/>
                </a:lnTo>
                <a:lnTo>
                  <a:pt x="1951736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25</a:t>
            </a:fld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26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563880" y="2160015"/>
            <a:ext cx="11628120" cy="407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Posso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avviare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percorsi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educativi e didattici inseriti nei 4 pilastri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Piano Rigenerazione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Scuola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sensibilizzare le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nuove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generazioni alle interconnessioni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dimensioni economiche,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ambientali e sociali, nell’ambito delle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discipline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scolastiche, creando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connessioni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collegamenti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transdisciplinari.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Quale</a:t>
            </a:r>
            <a:r>
              <a:rPr sz="24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sz="2400" b="1" spc="5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compito</a:t>
            </a:r>
            <a:r>
              <a:rPr sz="24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sz="24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scuola?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2311400">
              <a:lnSpc>
                <a:spcPct val="10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Predisporre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progettazioni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trasversali</a:t>
            </a:r>
            <a:r>
              <a:rPr sz="24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sulle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tematiche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relative</a:t>
            </a:r>
            <a:r>
              <a:rPr sz="2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 agenda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2030? </a:t>
            </a:r>
            <a:r>
              <a:rPr sz="2400" spc="-5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Elaborare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curricolo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verticale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d’Istituto</a:t>
            </a:r>
            <a:r>
              <a:rPr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 Educazione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Civica?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464185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Attivare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percorsi con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l’aiuto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dei partner del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PNRR,</a:t>
            </a:r>
            <a:r>
              <a:rPr lang="it-IT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come? </a:t>
            </a:r>
            <a:r>
              <a:rPr lang="it-IT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4641850">
              <a:lnSpc>
                <a:spcPct val="100000"/>
              </a:lnSpc>
              <a:spcBef>
                <a:spcPts val="5"/>
              </a:spcBef>
            </a:pPr>
            <a:r>
              <a:rPr sz="2400" spc="-5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Costruire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progetti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contributi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soggetti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esterni?</a:t>
            </a:r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53B1462F-6157-0323-3905-BC2A6DE4D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" y="666008"/>
            <a:ext cx="10829290" cy="1107996"/>
          </a:xfrm>
        </p:spPr>
        <p:txBody>
          <a:bodyPr/>
          <a:lstStyle/>
          <a:p>
            <a:pPr algn="ctr"/>
            <a:r>
              <a:rPr lang="it-IT" dirty="0"/>
              <a:t>Sono	un	docente,  cosa	posso	 fare	per	contribuire	all’attivazione	del	Piano	di.  Rigenerazione?</a:t>
            </a:r>
            <a:br>
              <a:rPr lang="it-IT" dirty="0"/>
            </a:br>
            <a:endParaRPr lang="it-IT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584" y="838200"/>
            <a:ext cx="10958831" cy="54912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48915" algn="l"/>
              </a:tabLst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PROGETTI</a:t>
            </a:r>
            <a:r>
              <a:rPr sz="2400" spc="-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ANNUALI?</a:t>
            </a:r>
            <a:r>
              <a:rPr lang="it-IT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(di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classe,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scuola,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rete,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ministeriali,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territorio)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00000"/>
              </a:lnSpc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RICORRENZE</a:t>
            </a:r>
            <a:r>
              <a:rPr sz="24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(la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«didattica</a:t>
            </a:r>
            <a:r>
              <a:rPr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sz="2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ricorrenze»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serve</a:t>
            </a:r>
            <a:r>
              <a:rPr sz="24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pensiamo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approccio </a:t>
            </a:r>
            <a:r>
              <a:rPr sz="2400" spc="-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sistemico</a:t>
            </a:r>
            <a:r>
              <a:rPr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?)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PROGETTI</a:t>
            </a:r>
            <a:r>
              <a:rPr sz="2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CONDIVISI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IL</a:t>
            </a:r>
            <a:r>
              <a:rPr sz="2400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TERRITORIO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GLI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STAKEHOLDERS?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3376295">
              <a:lnSpc>
                <a:spcPts val="4800"/>
              </a:lnSpc>
              <a:spcBef>
                <a:spcPts val="560"/>
              </a:spcBef>
              <a:tabLst>
                <a:tab pos="2840990" algn="l"/>
                <a:tab pos="4805045" algn="l"/>
              </a:tabLst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PROGETTI</a:t>
            </a:r>
            <a:r>
              <a:rPr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ENTI,</a:t>
            </a:r>
            <a:r>
              <a:rPr sz="2400" spc="4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ASSOCIAZIONI,	ONLUS 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SCUO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24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’A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–</a:t>
            </a:r>
            <a:r>
              <a:rPr sz="2400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MARE)  SCUOLA</a:t>
            </a:r>
            <a:r>
              <a:rPr sz="24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SENZA</a:t>
            </a:r>
            <a:r>
              <a:rPr sz="24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ZAINO</a:t>
            </a:r>
          </a:p>
          <a:p>
            <a:pPr marL="12700">
              <a:lnSpc>
                <a:spcPct val="100000"/>
              </a:lnSpc>
              <a:spcBef>
                <a:spcPts val="1845"/>
              </a:spcBef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PROGETTI</a:t>
            </a:r>
            <a:r>
              <a:rPr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RETE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PROGETTI</a:t>
            </a:r>
            <a:r>
              <a:rPr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COLLABORAZIONE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SCUOLE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ITALIANE</a:t>
            </a:r>
            <a:r>
              <a:rPr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ESTERE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27</a:t>
            </a:fld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2900" y="1200075"/>
            <a:ext cx="11506199" cy="5260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§"/>
              <a:tabLst>
                <a:tab pos="2748915" algn="l"/>
              </a:tabLst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Conoscenza delle radici culturali del problema ecologico.</a:t>
            </a:r>
          </a:p>
          <a:p>
            <a:pPr marL="355600" indent="-342900" algn="just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§"/>
              <a:tabLst>
                <a:tab pos="2748915" algn="l"/>
              </a:tabLst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Conoscenza della connessione esistente tra il benessere umano, quello dell’ambiente e la biodiversità.</a:t>
            </a:r>
          </a:p>
          <a:p>
            <a:pPr marL="355600" indent="-342900" algn="just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§"/>
              <a:tabLst>
                <a:tab pos="2748915" algn="l"/>
              </a:tabLst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Sapere distinguere le diverse possibili prospettive culturali alternative.</a:t>
            </a:r>
          </a:p>
          <a:p>
            <a:pPr marL="355600" indent="-342900" algn="just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§"/>
              <a:tabLst>
                <a:tab pos="2748915" algn="l"/>
              </a:tabLst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Consapevolezza della profonda interconnessione esistente tra cambi di paradigma culturale, innovazioni del modo in cui le persone comunicano tra loro e cambiamenti nelle modalità con cui l’uomo attinge alle energie del pianeta.</a:t>
            </a:r>
          </a:p>
          <a:p>
            <a:pPr marL="355600" indent="-342900" algn="just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§"/>
              <a:tabLst>
                <a:tab pos="2748915" algn="l"/>
              </a:tabLst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Consapevolezza del potere che le scelte quotidiane hanno nel creare nuove opportunità di cambiamento.</a:t>
            </a:r>
          </a:p>
          <a:p>
            <a:pPr marL="355600" indent="-342900" algn="just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§"/>
              <a:tabLst>
                <a:tab pos="2748915" algn="l"/>
              </a:tabLst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Capacità di declinare nel proprio contesto gli spunti pratici e le metodologie innovative proposte (didattica per progetti e per casi studio; cooperative learning;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solving; ecc.).</a:t>
            </a:r>
          </a:p>
          <a:p>
            <a:pPr marL="355600" indent="-342900" algn="just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§"/>
              <a:tabLst>
                <a:tab pos="2748915" algn="l"/>
              </a:tabLst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Saper sviluppare progetti e attività da riproporre ai propri studenti in classe nell’ambito dell’insegnamento di Educazione civica o delle materie umanistiche e STEM.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28</a:t>
            </a:fld>
            <a:endParaRPr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19ADD40-1EFE-AEB0-CA3C-D04B2520B327}"/>
              </a:ext>
            </a:extLst>
          </p:cNvPr>
          <p:cNvSpPr txBox="1"/>
          <p:nvPr/>
        </p:nvSpPr>
        <p:spPr>
          <a:xfrm>
            <a:off x="3124200" y="5334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 competenze ?</a:t>
            </a:r>
          </a:p>
        </p:txBody>
      </p:sp>
    </p:spTree>
    <p:extLst>
      <p:ext uri="{BB962C8B-B14F-4D97-AF65-F5344CB8AC3E}">
        <p14:creationId xmlns:p14="http://schemas.microsoft.com/office/powerpoint/2010/main" val="20642548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5029201" y="6465252"/>
            <a:ext cx="159004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it-IT" spc="-10" dirty="0"/>
              <a:t> Prof.sa Lucia Nicolia</a:t>
            </a:r>
            <a:endParaRPr spc="-5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29</a:t>
            </a:fld>
            <a:endParaRPr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19ADD40-1EFE-AEB0-CA3C-D04B2520B327}"/>
              </a:ext>
            </a:extLst>
          </p:cNvPr>
          <p:cNvSpPr txBox="1"/>
          <p:nvPr/>
        </p:nvSpPr>
        <p:spPr>
          <a:xfrm>
            <a:off x="3124200" y="8382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i="0" u="none" strike="noStrike" baseline="0" dirty="0">
                <a:latin typeface="OpenSans-Light"/>
              </a:rPr>
              <a:t>Educazione inclusiva e globale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912A14D-C024-B56F-D1DD-690D64EE5DD5}"/>
              </a:ext>
            </a:extLst>
          </p:cNvPr>
          <p:cNvSpPr txBox="1"/>
          <p:nvPr/>
        </p:nvSpPr>
        <p:spPr>
          <a:xfrm>
            <a:off x="1981200" y="1739269"/>
            <a:ext cx="7238999" cy="428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it-IT" sz="2800" dirty="0"/>
              <a:t>La promozione di un’educazione inclusiva e globale è stata introdotta nell’Agenda 2030 e promossa anche dall’Unesco, che la definisce come «funzionale per il raggiungimento di tutti i 17 Obiettivi dell’Agenda 2030».</a:t>
            </a:r>
          </a:p>
        </p:txBody>
      </p:sp>
    </p:spTree>
    <p:extLst>
      <p:ext uri="{BB962C8B-B14F-4D97-AF65-F5344CB8AC3E}">
        <p14:creationId xmlns:p14="http://schemas.microsoft.com/office/powerpoint/2010/main" val="23793832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30</a:t>
            </a:fld>
            <a:endParaRPr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19ADD40-1EFE-AEB0-CA3C-D04B2520B327}"/>
              </a:ext>
            </a:extLst>
          </p:cNvPr>
          <p:cNvSpPr txBox="1"/>
          <p:nvPr/>
        </p:nvSpPr>
        <p:spPr>
          <a:xfrm>
            <a:off x="3124200" y="838200"/>
            <a:ext cx="5638800" cy="468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Educare alla sostenibilità</a:t>
            </a:r>
            <a:endParaRPr lang="it-IT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912A14D-C024-B56F-D1DD-690D64EE5DD5}"/>
              </a:ext>
            </a:extLst>
          </p:cNvPr>
          <p:cNvSpPr txBox="1"/>
          <p:nvPr/>
        </p:nvSpPr>
        <p:spPr>
          <a:xfrm>
            <a:off x="1828800" y="2097455"/>
            <a:ext cx="7238999" cy="2934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it-I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Educare alla sostenibilità non significa inserire una materia in più, ma riuscire a calare</a:t>
            </a:r>
            <a:r>
              <a:rPr lang="it-IT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i contenuti dell’Agenda 2030 nella </a:t>
            </a:r>
            <a:r>
              <a:rPr lang="it-IT" sz="24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nostra </a:t>
            </a:r>
            <a:r>
              <a:rPr lang="it-I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scuola e nelle </a:t>
            </a:r>
            <a:r>
              <a:rPr lang="it-IT" sz="24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nostre </a:t>
            </a:r>
            <a:r>
              <a:rPr lang="it-I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lezioni.</a:t>
            </a:r>
            <a:endParaRPr lang="it-I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5713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31</a:t>
            </a:fld>
            <a:endParaRPr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19ADD40-1EFE-AEB0-CA3C-D04B2520B327}"/>
              </a:ext>
            </a:extLst>
          </p:cNvPr>
          <p:cNvSpPr txBox="1"/>
          <p:nvPr/>
        </p:nvSpPr>
        <p:spPr>
          <a:xfrm>
            <a:off x="3124200" y="838200"/>
            <a:ext cx="5638800" cy="856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La cittadinanza globale nella pratica educativa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912A14D-C024-B56F-D1DD-690D64EE5DD5}"/>
              </a:ext>
            </a:extLst>
          </p:cNvPr>
          <p:cNvSpPr txBox="1"/>
          <p:nvPr/>
        </p:nvSpPr>
        <p:spPr>
          <a:xfrm>
            <a:off x="2204721" y="1694268"/>
            <a:ext cx="7238999" cy="4514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it-I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Come inserire gli Obiettivi dell’Agenda 2030 all’interno delle nostre scuole?</a:t>
            </a: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it-I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 Certamente</a:t>
            </a:r>
            <a:r>
              <a:rPr lang="it-IT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non basta proporre attività laboratoriali sul tema, ma bisogna cercare di intersecare</a:t>
            </a:r>
            <a:r>
              <a:rPr lang="it-IT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layfairDisplay-Regular"/>
                <a:cs typeface="Times New Roman" panose="02020603050405020304" pitchFamily="18" charset="0"/>
              </a:rPr>
              <a:t>i programmi ministeriali, nelle loro linee guida, con i contenuti dell’Agenda</a:t>
            </a:r>
            <a:r>
              <a:rPr lang="it-IT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layfairDisplay-Regular"/>
              </a:rPr>
              <a:t>. </a:t>
            </a:r>
            <a:endParaRPr lang="it-I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183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1782</Words>
  <Application>Microsoft Office PowerPoint</Application>
  <PresentationFormat>Widescreen</PresentationFormat>
  <Paragraphs>227</Paragraphs>
  <Slides>31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9" baseType="lpstr">
      <vt:lpstr>Arial</vt:lpstr>
      <vt:lpstr>Arial MT</vt:lpstr>
      <vt:lpstr>Calibri</vt:lpstr>
      <vt:lpstr>OpenSans-Light</vt:lpstr>
      <vt:lpstr>Symbol</vt:lpstr>
      <vt:lpstr>Times New Roman</vt:lpstr>
      <vt:lpstr>Wingdings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Obiettivi e misure in riferimento all’Agenda 2030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Cosa imparo a scuola?</vt:lpstr>
      <vt:lpstr>Come  mi comporto?</vt:lpstr>
      <vt:lpstr>Che scuola abito?</vt:lpstr>
      <vt:lpstr>Che opportunità avrò?</vt:lpstr>
      <vt:lpstr>Transizione ecologica e culturale </vt:lpstr>
      <vt:lpstr>Piano Rigenerazione: percorsi e processi da affrontare in modo sistemico</vt:lpstr>
      <vt:lpstr>Presentazione standard di PowerPoint</vt:lpstr>
      <vt:lpstr>Presentazione standard di PowerPoint</vt:lpstr>
      <vt:lpstr>Presentazione standard di PowerPoint</vt:lpstr>
      <vt:lpstr>QUALI ATTIVITA’? https://www.istruzione.it/ri-generazione scuola/materialeDidattico.html</vt:lpstr>
      <vt:lpstr>Sono un docente,  cosa posso  fare per contribuire all’attivazione del Piano di.  Rigenerazione?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2030</dc:title>
  <dc:creator>milva crimella</dc:creator>
  <cp:lastModifiedBy>gr325</cp:lastModifiedBy>
  <cp:revision>16</cp:revision>
  <dcterms:created xsi:type="dcterms:W3CDTF">2023-06-01T09:27:23Z</dcterms:created>
  <dcterms:modified xsi:type="dcterms:W3CDTF">2023-07-05T11:05:53Z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2022-05-14T00:00:00Z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2023-06-01T00:00:00Z</vt:filetime>
  </property>
</Properties>
</file>