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64" r:id="rId4"/>
    <p:sldId id="273" r:id="rId5"/>
    <p:sldId id="272" r:id="rId6"/>
    <p:sldId id="274" r:id="rId7"/>
    <p:sldId id="275" r:id="rId8"/>
    <p:sldId id="276" r:id="rId9"/>
    <p:sldId id="277" r:id="rId10"/>
    <p:sldId id="278" r:id="rId11"/>
    <p:sldId id="282" r:id="rId12"/>
    <p:sldId id="283" r:id="rId13"/>
    <p:sldId id="284" r:id="rId14"/>
    <p:sldId id="285" r:id="rId15"/>
    <p:sldId id="286" r:id="rId16"/>
    <p:sldId id="265" r:id="rId17"/>
    <p:sldId id="287" r:id="rId18"/>
    <p:sldId id="268" r:id="rId19"/>
    <p:sldId id="271" r:id="rId20"/>
    <p:sldId id="288" r:id="rId21"/>
    <p:sldId id="261" r:id="rId22"/>
    <p:sldId id="262" r:id="rId23"/>
    <p:sldId id="279" r:id="rId24"/>
    <p:sldId id="280" r:id="rId25"/>
    <p:sldId id="269" r:id="rId26"/>
    <p:sldId id="281" r:id="rId27"/>
    <p:sldId id="289" r:id="rId28"/>
    <p:sldId id="290" r:id="rId29"/>
    <p:sldId id="291" r:id="rId30"/>
    <p:sldId id="292" r:id="rId31"/>
    <p:sldId id="293" r:id="rId32"/>
    <p:sldId id="257" r:id="rId33"/>
    <p:sldId id="258" r:id="rId34"/>
    <p:sldId id="259" r:id="rId35"/>
    <p:sldId id="294" r:id="rId36"/>
    <p:sldId id="295" r:id="rId37"/>
    <p:sldId id="296" r:id="rId38"/>
    <p:sldId id="266" r:id="rId39"/>
    <p:sldId id="267" r:id="rId40"/>
    <p:sldId id="297" r:id="rId41"/>
    <p:sldId id="270" r:id="rId42"/>
    <p:sldId id="298" r:id="rId43"/>
    <p:sldId id="299" r:id="rId44"/>
    <p:sldId id="300" r:id="rId45"/>
    <p:sldId id="301" r:id="rId46"/>
    <p:sldId id="302" r:id="rId47"/>
    <p:sldId id="303" r:id="rId4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9"/>
  </p:normalViewPr>
  <p:slideViewPr>
    <p:cSldViewPr snapToGrid="0">
      <p:cViewPr varScale="1">
        <p:scale>
          <a:sx n="102" d="100"/>
          <a:sy n="102" d="100"/>
        </p:scale>
        <p:origin x="95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60B6BF-5454-4114-9341-B8009818F78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7E588482-41EC-4D69-BEBA-2BB135EE202A}">
      <dgm:prSet/>
      <dgm:spPr/>
      <dgm:t>
        <a:bodyPr/>
        <a:lstStyle/>
        <a:p>
          <a:r>
            <a:rPr lang="it-IT" dirty="0"/>
            <a:t>È una tecnica che consiste, dato un problema, nel proporre ciascuno liberamente soluzioni di ogni tipo, senza che nessuna di esse venga minimamente censurata (FASE DIVERGENTE). La critica e l’eventuale selezione intervengono solo in un secondo momento, quando la seduta di brainstorming è terminata (FASE CONVERGENTE). </a:t>
          </a:r>
          <a:endParaRPr lang="en-US" dirty="0"/>
        </a:p>
      </dgm:t>
    </dgm:pt>
    <dgm:pt modelId="{4669FE3D-41A1-4D40-B2D4-C545880E3EC9}" type="parTrans" cxnId="{C6DCEE2D-8966-4449-8CBC-3B15863249D7}">
      <dgm:prSet/>
      <dgm:spPr/>
      <dgm:t>
        <a:bodyPr/>
        <a:lstStyle/>
        <a:p>
          <a:endParaRPr lang="en-US"/>
        </a:p>
      </dgm:t>
    </dgm:pt>
    <dgm:pt modelId="{FC382255-250C-430F-A09E-9CDB52113F34}" type="sibTrans" cxnId="{C6DCEE2D-8966-4449-8CBC-3B15863249D7}">
      <dgm:prSet/>
      <dgm:spPr/>
      <dgm:t>
        <a:bodyPr/>
        <a:lstStyle/>
        <a:p>
          <a:endParaRPr lang="en-US"/>
        </a:p>
      </dgm:t>
    </dgm:pt>
    <dgm:pt modelId="{2E51B1A3-256E-4AAA-B178-250277DAD32F}">
      <dgm:prSet/>
      <dgm:spPr/>
      <dgm:t>
        <a:bodyPr/>
        <a:lstStyle/>
        <a:p>
          <a:r>
            <a:rPr lang="it-IT"/>
            <a:t>Il risultato principale di una sessione di brainstorming è in genere molto produttivo: può consistere in una nuova e completa soluzione del problema, in una lista di idee per un approccio ad una soluzione successiva, o in una serie di spunti che si trasformeranno nella stesura di un programma di lavoro per trovare una soluzione. </a:t>
          </a:r>
          <a:endParaRPr lang="en-US"/>
        </a:p>
      </dgm:t>
    </dgm:pt>
    <dgm:pt modelId="{F90B8482-B1D6-4C44-931F-6A87AE7EA318}" type="parTrans" cxnId="{9D342AA1-9A48-4E73-9532-1AFFF595E5D9}">
      <dgm:prSet/>
      <dgm:spPr/>
      <dgm:t>
        <a:bodyPr/>
        <a:lstStyle/>
        <a:p>
          <a:endParaRPr lang="en-US"/>
        </a:p>
      </dgm:t>
    </dgm:pt>
    <dgm:pt modelId="{460A79F5-1652-4586-B427-900340EFF8BE}" type="sibTrans" cxnId="{9D342AA1-9A48-4E73-9532-1AFFF595E5D9}">
      <dgm:prSet/>
      <dgm:spPr/>
      <dgm:t>
        <a:bodyPr/>
        <a:lstStyle/>
        <a:p>
          <a:endParaRPr lang="en-US"/>
        </a:p>
      </dgm:t>
    </dgm:pt>
    <dgm:pt modelId="{1ECA751B-3281-496B-B2DB-406B69D3D8A3}">
      <dgm:prSet/>
      <dgm:spPr/>
      <dgm:t>
        <a:bodyPr/>
        <a:lstStyle/>
        <a:p>
          <a:r>
            <a:rPr lang="it-IT"/>
            <a:t>Uno strumento metodologico che facilita l’impiego di questa tecnica è quello delle mappe mentali, che permettono di rappresentare graficamente gli spunti man mano che emergono in chiave grafica. Inoltre, essendo mappe creative, le mappe mentali stimolano il processo associativo e quindi la generazione di nuove idee. </a:t>
          </a:r>
          <a:endParaRPr lang="en-US"/>
        </a:p>
      </dgm:t>
    </dgm:pt>
    <dgm:pt modelId="{F5C3F876-D250-4784-9CE8-4D4579896405}" type="parTrans" cxnId="{51CDF280-6D18-4394-91CF-1DC2EB7A891D}">
      <dgm:prSet/>
      <dgm:spPr/>
      <dgm:t>
        <a:bodyPr/>
        <a:lstStyle/>
        <a:p>
          <a:endParaRPr lang="en-US"/>
        </a:p>
      </dgm:t>
    </dgm:pt>
    <dgm:pt modelId="{C8CE5BAB-BA10-48BF-A23A-18B6B4C00C52}" type="sibTrans" cxnId="{51CDF280-6D18-4394-91CF-1DC2EB7A891D}">
      <dgm:prSet/>
      <dgm:spPr/>
      <dgm:t>
        <a:bodyPr/>
        <a:lstStyle/>
        <a:p>
          <a:endParaRPr lang="en-US"/>
        </a:p>
      </dgm:t>
    </dgm:pt>
    <dgm:pt modelId="{2D02B2C8-C7BA-4C98-B088-14291EAC6820}" type="pres">
      <dgm:prSet presAssocID="{7360B6BF-5454-4114-9341-B8009818F78E}" presName="linear" presStyleCnt="0">
        <dgm:presLayoutVars>
          <dgm:animLvl val="lvl"/>
          <dgm:resizeHandles val="exact"/>
        </dgm:presLayoutVars>
      </dgm:prSet>
      <dgm:spPr/>
    </dgm:pt>
    <dgm:pt modelId="{C44E13EF-2AAA-495B-A310-AE3D58205148}" type="pres">
      <dgm:prSet presAssocID="{7E588482-41EC-4D69-BEBA-2BB135EE202A}" presName="parentText" presStyleLbl="node1" presStyleIdx="0" presStyleCnt="3">
        <dgm:presLayoutVars>
          <dgm:chMax val="0"/>
          <dgm:bulletEnabled val="1"/>
        </dgm:presLayoutVars>
      </dgm:prSet>
      <dgm:spPr/>
    </dgm:pt>
    <dgm:pt modelId="{810FACCC-4179-4454-A37A-C385A2A7AE12}" type="pres">
      <dgm:prSet presAssocID="{FC382255-250C-430F-A09E-9CDB52113F34}" presName="spacer" presStyleCnt="0"/>
      <dgm:spPr/>
    </dgm:pt>
    <dgm:pt modelId="{0C5B6E00-769A-4923-B1EB-FC9C5E51CEB2}" type="pres">
      <dgm:prSet presAssocID="{2E51B1A3-256E-4AAA-B178-250277DAD32F}" presName="parentText" presStyleLbl="node1" presStyleIdx="1" presStyleCnt="3">
        <dgm:presLayoutVars>
          <dgm:chMax val="0"/>
          <dgm:bulletEnabled val="1"/>
        </dgm:presLayoutVars>
      </dgm:prSet>
      <dgm:spPr/>
    </dgm:pt>
    <dgm:pt modelId="{F1A322B2-E83E-40F9-BB58-84AF0B8512C5}" type="pres">
      <dgm:prSet presAssocID="{460A79F5-1652-4586-B427-900340EFF8BE}" presName="spacer" presStyleCnt="0"/>
      <dgm:spPr/>
    </dgm:pt>
    <dgm:pt modelId="{19E039EA-4514-4B46-B42A-1106DC1CF4FD}" type="pres">
      <dgm:prSet presAssocID="{1ECA751B-3281-496B-B2DB-406B69D3D8A3}" presName="parentText" presStyleLbl="node1" presStyleIdx="2" presStyleCnt="3">
        <dgm:presLayoutVars>
          <dgm:chMax val="0"/>
          <dgm:bulletEnabled val="1"/>
        </dgm:presLayoutVars>
      </dgm:prSet>
      <dgm:spPr/>
    </dgm:pt>
  </dgm:ptLst>
  <dgm:cxnLst>
    <dgm:cxn modelId="{50A8AC1E-09C9-4004-A01F-66308C3E0E40}" type="presOf" srcId="{7E588482-41EC-4D69-BEBA-2BB135EE202A}" destId="{C44E13EF-2AAA-495B-A310-AE3D58205148}" srcOrd="0" destOrd="0" presId="urn:microsoft.com/office/officeart/2005/8/layout/vList2"/>
    <dgm:cxn modelId="{3554B52A-BB8A-4B50-ABC6-D4A85B97B5C3}" type="presOf" srcId="{2E51B1A3-256E-4AAA-B178-250277DAD32F}" destId="{0C5B6E00-769A-4923-B1EB-FC9C5E51CEB2}" srcOrd="0" destOrd="0" presId="urn:microsoft.com/office/officeart/2005/8/layout/vList2"/>
    <dgm:cxn modelId="{C6DCEE2D-8966-4449-8CBC-3B15863249D7}" srcId="{7360B6BF-5454-4114-9341-B8009818F78E}" destId="{7E588482-41EC-4D69-BEBA-2BB135EE202A}" srcOrd="0" destOrd="0" parTransId="{4669FE3D-41A1-4D40-B2D4-C545880E3EC9}" sibTransId="{FC382255-250C-430F-A09E-9CDB52113F34}"/>
    <dgm:cxn modelId="{FA3B292E-BD44-49CE-8BE5-E141943DB83C}" type="presOf" srcId="{7360B6BF-5454-4114-9341-B8009818F78E}" destId="{2D02B2C8-C7BA-4C98-B088-14291EAC6820}" srcOrd="0" destOrd="0" presId="urn:microsoft.com/office/officeart/2005/8/layout/vList2"/>
    <dgm:cxn modelId="{2D71515E-7172-4F9B-8CAB-3FFB4984871C}" type="presOf" srcId="{1ECA751B-3281-496B-B2DB-406B69D3D8A3}" destId="{19E039EA-4514-4B46-B42A-1106DC1CF4FD}" srcOrd="0" destOrd="0" presId="urn:microsoft.com/office/officeart/2005/8/layout/vList2"/>
    <dgm:cxn modelId="{51CDF280-6D18-4394-91CF-1DC2EB7A891D}" srcId="{7360B6BF-5454-4114-9341-B8009818F78E}" destId="{1ECA751B-3281-496B-B2DB-406B69D3D8A3}" srcOrd="2" destOrd="0" parTransId="{F5C3F876-D250-4784-9CE8-4D4579896405}" sibTransId="{C8CE5BAB-BA10-48BF-A23A-18B6B4C00C52}"/>
    <dgm:cxn modelId="{9D342AA1-9A48-4E73-9532-1AFFF595E5D9}" srcId="{7360B6BF-5454-4114-9341-B8009818F78E}" destId="{2E51B1A3-256E-4AAA-B178-250277DAD32F}" srcOrd="1" destOrd="0" parTransId="{F90B8482-B1D6-4C44-931F-6A87AE7EA318}" sibTransId="{460A79F5-1652-4586-B427-900340EFF8BE}"/>
    <dgm:cxn modelId="{77FD1C48-17D3-45D1-BC21-0F4C9F5ADA5C}" type="presParOf" srcId="{2D02B2C8-C7BA-4C98-B088-14291EAC6820}" destId="{C44E13EF-2AAA-495B-A310-AE3D58205148}" srcOrd="0" destOrd="0" presId="urn:microsoft.com/office/officeart/2005/8/layout/vList2"/>
    <dgm:cxn modelId="{851AA2B6-4065-4488-922F-0F28CEDAAFDC}" type="presParOf" srcId="{2D02B2C8-C7BA-4C98-B088-14291EAC6820}" destId="{810FACCC-4179-4454-A37A-C385A2A7AE12}" srcOrd="1" destOrd="0" presId="urn:microsoft.com/office/officeart/2005/8/layout/vList2"/>
    <dgm:cxn modelId="{B8DBB52A-5792-407E-B708-B8A20CBFC992}" type="presParOf" srcId="{2D02B2C8-C7BA-4C98-B088-14291EAC6820}" destId="{0C5B6E00-769A-4923-B1EB-FC9C5E51CEB2}" srcOrd="2" destOrd="0" presId="urn:microsoft.com/office/officeart/2005/8/layout/vList2"/>
    <dgm:cxn modelId="{18741F71-BDFA-4799-AB7C-33301F4B9771}" type="presParOf" srcId="{2D02B2C8-C7BA-4C98-B088-14291EAC6820}" destId="{F1A322B2-E83E-40F9-BB58-84AF0B8512C5}" srcOrd="3" destOrd="0" presId="urn:microsoft.com/office/officeart/2005/8/layout/vList2"/>
    <dgm:cxn modelId="{A33249C6-3594-4ACC-BFDC-4187B4FF3BCF}" type="presParOf" srcId="{2D02B2C8-C7BA-4C98-B088-14291EAC6820}" destId="{19E039EA-4514-4B46-B42A-1106DC1CF4F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2D9C38-781E-4B62-BD02-46607C5A1734}"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876C1D84-1CA2-43B9-BE1E-B022A5256343}">
      <dgm:prSet/>
      <dgm:spPr/>
      <dgm:t>
        <a:bodyPr/>
        <a:lstStyle/>
        <a:p>
          <a:r>
            <a:rPr lang="it-IT"/>
            <a:t>Le fasi del processo di brainstorming:</a:t>
          </a:r>
          <a:endParaRPr lang="en-US"/>
        </a:p>
      </dgm:t>
    </dgm:pt>
    <dgm:pt modelId="{7C28F0F6-1509-4439-81E6-467EA0B05231}" type="parTrans" cxnId="{B3A46679-05DC-4AC7-BD38-47D71A05D221}">
      <dgm:prSet/>
      <dgm:spPr/>
      <dgm:t>
        <a:bodyPr/>
        <a:lstStyle/>
        <a:p>
          <a:endParaRPr lang="en-US"/>
        </a:p>
      </dgm:t>
    </dgm:pt>
    <dgm:pt modelId="{5CCD83DE-8070-4F4D-BFD2-FD8A217B4BA2}" type="sibTrans" cxnId="{B3A46679-05DC-4AC7-BD38-47D71A05D221}">
      <dgm:prSet/>
      <dgm:spPr/>
      <dgm:t>
        <a:bodyPr/>
        <a:lstStyle/>
        <a:p>
          <a:endParaRPr lang="en-US"/>
        </a:p>
      </dgm:t>
    </dgm:pt>
    <dgm:pt modelId="{D0409211-A41F-4E21-95A8-E3B26E0A3850}">
      <dgm:prSet/>
      <dgm:spPr/>
      <dgm:t>
        <a:bodyPr/>
        <a:lstStyle/>
        <a:p>
          <a:r>
            <a:rPr lang="it-IT" dirty="0"/>
            <a:t>INDIVIDUAZIONE DEL PROBLEMA E FORMULAZIONE DELLE IDEE PER LA SUA RISOLUZIONE</a:t>
          </a:r>
          <a:endParaRPr lang="en-US" dirty="0"/>
        </a:p>
      </dgm:t>
    </dgm:pt>
    <dgm:pt modelId="{6F22E96E-1CA6-4BFE-B38A-AAC5C07E572D}" type="parTrans" cxnId="{B1E6D90E-195D-4EE2-885F-9FF3ED19EF7C}">
      <dgm:prSet/>
      <dgm:spPr/>
      <dgm:t>
        <a:bodyPr/>
        <a:lstStyle/>
        <a:p>
          <a:endParaRPr lang="en-US"/>
        </a:p>
      </dgm:t>
    </dgm:pt>
    <dgm:pt modelId="{F77856A9-7CA1-4F00-88A0-8BF1309D473D}" type="sibTrans" cxnId="{B1E6D90E-195D-4EE2-885F-9FF3ED19EF7C}">
      <dgm:prSet/>
      <dgm:spPr/>
      <dgm:t>
        <a:bodyPr/>
        <a:lstStyle/>
        <a:p>
          <a:endParaRPr lang="en-US"/>
        </a:p>
      </dgm:t>
    </dgm:pt>
    <dgm:pt modelId="{5E70658F-818E-4AB3-8A48-C51475352D35}">
      <dgm:prSet/>
      <dgm:spPr/>
      <dgm:t>
        <a:bodyPr/>
        <a:lstStyle/>
        <a:p>
          <a:r>
            <a:rPr lang="it-IT" dirty="0"/>
            <a:t>PRESENTAZIONE DELLE IDEE DA PARTE DEGLI STUDENTI</a:t>
          </a:r>
          <a:endParaRPr lang="en-US" dirty="0"/>
        </a:p>
      </dgm:t>
    </dgm:pt>
    <dgm:pt modelId="{3561CE87-9ADD-413C-A611-D895AE8651E8}" type="parTrans" cxnId="{3C2395CA-0B2F-4930-BD4C-FBD6D4F3B17B}">
      <dgm:prSet/>
      <dgm:spPr/>
      <dgm:t>
        <a:bodyPr/>
        <a:lstStyle/>
        <a:p>
          <a:endParaRPr lang="en-US"/>
        </a:p>
      </dgm:t>
    </dgm:pt>
    <dgm:pt modelId="{DD248295-DBA7-4C5A-ADFC-EBE431645A43}" type="sibTrans" cxnId="{3C2395CA-0B2F-4930-BD4C-FBD6D4F3B17B}">
      <dgm:prSet/>
      <dgm:spPr/>
      <dgm:t>
        <a:bodyPr/>
        <a:lstStyle/>
        <a:p>
          <a:endParaRPr lang="en-US"/>
        </a:p>
      </dgm:t>
    </dgm:pt>
    <dgm:pt modelId="{21CF0C89-0B1C-4F54-9238-B488FB464130}">
      <dgm:prSet/>
      <dgm:spPr/>
      <dgm:t>
        <a:bodyPr/>
        <a:lstStyle/>
        <a:p>
          <a:r>
            <a:rPr lang="it-IT" dirty="0"/>
            <a:t>SELEZIONE DELLE IDEE MIGLIORI (si scartano le idee non risolutive)</a:t>
          </a:r>
          <a:endParaRPr lang="en-US" dirty="0"/>
        </a:p>
      </dgm:t>
    </dgm:pt>
    <dgm:pt modelId="{0EA509DA-0850-4FCB-ADC3-756EAA8030BA}" type="parTrans" cxnId="{25B961BE-4D63-478E-A0EA-07A0562CA65B}">
      <dgm:prSet/>
      <dgm:spPr/>
      <dgm:t>
        <a:bodyPr/>
        <a:lstStyle/>
        <a:p>
          <a:endParaRPr lang="en-US"/>
        </a:p>
      </dgm:t>
    </dgm:pt>
    <dgm:pt modelId="{A5F92E2F-0562-4B83-8DB3-7DFAE226BC24}" type="sibTrans" cxnId="{25B961BE-4D63-478E-A0EA-07A0562CA65B}">
      <dgm:prSet/>
      <dgm:spPr/>
      <dgm:t>
        <a:bodyPr/>
        <a:lstStyle/>
        <a:p>
          <a:endParaRPr lang="en-US"/>
        </a:p>
      </dgm:t>
    </dgm:pt>
    <dgm:pt modelId="{081F8E5C-C8E2-4A69-AF3C-47C040B4D528}">
      <dgm:prSet/>
      <dgm:spPr/>
      <dgm:t>
        <a:bodyPr/>
        <a:lstStyle/>
        <a:p>
          <a:r>
            <a:rPr lang="it-IT"/>
            <a:t>CONCLUSIONE E RISOLUZIONE DEL PROBLEMA INIZIALE</a:t>
          </a:r>
          <a:endParaRPr lang="en-US"/>
        </a:p>
      </dgm:t>
    </dgm:pt>
    <dgm:pt modelId="{D9D7D32F-8DA3-474F-9F87-232AB2AA2AEE}" type="parTrans" cxnId="{CF9CC4C2-D775-40AE-91CA-5B2655F76C92}">
      <dgm:prSet/>
      <dgm:spPr/>
      <dgm:t>
        <a:bodyPr/>
        <a:lstStyle/>
        <a:p>
          <a:endParaRPr lang="en-US"/>
        </a:p>
      </dgm:t>
    </dgm:pt>
    <dgm:pt modelId="{ABB3BAC5-CA7C-4DEF-BEFF-D995685C5880}" type="sibTrans" cxnId="{CF9CC4C2-D775-40AE-91CA-5B2655F76C92}">
      <dgm:prSet/>
      <dgm:spPr/>
      <dgm:t>
        <a:bodyPr/>
        <a:lstStyle/>
        <a:p>
          <a:endParaRPr lang="en-US"/>
        </a:p>
      </dgm:t>
    </dgm:pt>
    <dgm:pt modelId="{14E1CE89-4D8D-43CF-9D6F-1A85859CA45C}" type="pres">
      <dgm:prSet presAssocID="{CC2D9C38-781E-4B62-BD02-46607C5A1734}" presName="outerComposite" presStyleCnt="0">
        <dgm:presLayoutVars>
          <dgm:chMax val="5"/>
          <dgm:dir/>
          <dgm:resizeHandles val="exact"/>
        </dgm:presLayoutVars>
      </dgm:prSet>
      <dgm:spPr/>
    </dgm:pt>
    <dgm:pt modelId="{FC73466C-17F3-41B4-B2BE-1F077FEA411E}" type="pres">
      <dgm:prSet presAssocID="{CC2D9C38-781E-4B62-BD02-46607C5A1734}" presName="dummyMaxCanvas" presStyleCnt="0">
        <dgm:presLayoutVars/>
      </dgm:prSet>
      <dgm:spPr/>
    </dgm:pt>
    <dgm:pt modelId="{FFBE2C3E-1D63-4110-BEEA-F3CAF2F5CF45}" type="pres">
      <dgm:prSet presAssocID="{CC2D9C38-781E-4B62-BD02-46607C5A1734}" presName="FiveNodes_1" presStyleLbl="node1" presStyleIdx="0" presStyleCnt="5">
        <dgm:presLayoutVars>
          <dgm:bulletEnabled val="1"/>
        </dgm:presLayoutVars>
      </dgm:prSet>
      <dgm:spPr/>
    </dgm:pt>
    <dgm:pt modelId="{F4A3B609-0B72-42C1-B678-77476476A619}" type="pres">
      <dgm:prSet presAssocID="{CC2D9C38-781E-4B62-BD02-46607C5A1734}" presName="FiveNodes_2" presStyleLbl="node1" presStyleIdx="1" presStyleCnt="5">
        <dgm:presLayoutVars>
          <dgm:bulletEnabled val="1"/>
        </dgm:presLayoutVars>
      </dgm:prSet>
      <dgm:spPr/>
    </dgm:pt>
    <dgm:pt modelId="{4EB760F5-FD11-4044-886B-2B58B91CCAEA}" type="pres">
      <dgm:prSet presAssocID="{CC2D9C38-781E-4B62-BD02-46607C5A1734}" presName="FiveNodes_3" presStyleLbl="node1" presStyleIdx="2" presStyleCnt="5">
        <dgm:presLayoutVars>
          <dgm:bulletEnabled val="1"/>
        </dgm:presLayoutVars>
      </dgm:prSet>
      <dgm:spPr/>
    </dgm:pt>
    <dgm:pt modelId="{0FF5CD51-FC2C-42ED-A913-AF6869FB986F}" type="pres">
      <dgm:prSet presAssocID="{CC2D9C38-781E-4B62-BD02-46607C5A1734}" presName="FiveNodes_4" presStyleLbl="node1" presStyleIdx="3" presStyleCnt="5">
        <dgm:presLayoutVars>
          <dgm:bulletEnabled val="1"/>
        </dgm:presLayoutVars>
      </dgm:prSet>
      <dgm:spPr/>
    </dgm:pt>
    <dgm:pt modelId="{349869EC-CDA3-42E4-A2F6-182B75BF3C1B}" type="pres">
      <dgm:prSet presAssocID="{CC2D9C38-781E-4B62-BD02-46607C5A1734}" presName="FiveNodes_5" presStyleLbl="node1" presStyleIdx="4" presStyleCnt="5">
        <dgm:presLayoutVars>
          <dgm:bulletEnabled val="1"/>
        </dgm:presLayoutVars>
      </dgm:prSet>
      <dgm:spPr/>
    </dgm:pt>
    <dgm:pt modelId="{37FD11CF-D644-4FC9-9A28-2C0DDB6087FB}" type="pres">
      <dgm:prSet presAssocID="{CC2D9C38-781E-4B62-BD02-46607C5A1734}" presName="FiveConn_1-2" presStyleLbl="fgAccFollowNode1" presStyleIdx="0" presStyleCnt="4">
        <dgm:presLayoutVars>
          <dgm:bulletEnabled val="1"/>
        </dgm:presLayoutVars>
      </dgm:prSet>
      <dgm:spPr/>
    </dgm:pt>
    <dgm:pt modelId="{B5F60028-58B7-4910-BDE4-FC3C0423B4F1}" type="pres">
      <dgm:prSet presAssocID="{CC2D9C38-781E-4B62-BD02-46607C5A1734}" presName="FiveConn_2-3" presStyleLbl="fgAccFollowNode1" presStyleIdx="1" presStyleCnt="4">
        <dgm:presLayoutVars>
          <dgm:bulletEnabled val="1"/>
        </dgm:presLayoutVars>
      </dgm:prSet>
      <dgm:spPr/>
    </dgm:pt>
    <dgm:pt modelId="{6A3C5DB0-327F-43A8-A488-F7483CA311EC}" type="pres">
      <dgm:prSet presAssocID="{CC2D9C38-781E-4B62-BD02-46607C5A1734}" presName="FiveConn_3-4" presStyleLbl="fgAccFollowNode1" presStyleIdx="2" presStyleCnt="4">
        <dgm:presLayoutVars>
          <dgm:bulletEnabled val="1"/>
        </dgm:presLayoutVars>
      </dgm:prSet>
      <dgm:spPr/>
    </dgm:pt>
    <dgm:pt modelId="{8D1DDEDF-FD66-4C28-B050-F03A84C3D129}" type="pres">
      <dgm:prSet presAssocID="{CC2D9C38-781E-4B62-BD02-46607C5A1734}" presName="FiveConn_4-5" presStyleLbl="fgAccFollowNode1" presStyleIdx="3" presStyleCnt="4">
        <dgm:presLayoutVars>
          <dgm:bulletEnabled val="1"/>
        </dgm:presLayoutVars>
      </dgm:prSet>
      <dgm:spPr/>
    </dgm:pt>
    <dgm:pt modelId="{F72C212B-B492-4938-95C2-DEFFE4773C07}" type="pres">
      <dgm:prSet presAssocID="{CC2D9C38-781E-4B62-BD02-46607C5A1734}" presName="FiveNodes_1_text" presStyleLbl="node1" presStyleIdx="4" presStyleCnt="5">
        <dgm:presLayoutVars>
          <dgm:bulletEnabled val="1"/>
        </dgm:presLayoutVars>
      </dgm:prSet>
      <dgm:spPr/>
    </dgm:pt>
    <dgm:pt modelId="{BCB25098-6C5C-4E58-9D44-E9A882EA62FA}" type="pres">
      <dgm:prSet presAssocID="{CC2D9C38-781E-4B62-BD02-46607C5A1734}" presName="FiveNodes_2_text" presStyleLbl="node1" presStyleIdx="4" presStyleCnt="5">
        <dgm:presLayoutVars>
          <dgm:bulletEnabled val="1"/>
        </dgm:presLayoutVars>
      </dgm:prSet>
      <dgm:spPr/>
    </dgm:pt>
    <dgm:pt modelId="{1EED86C7-2850-48DF-A881-0477FE1172C2}" type="pres">
      <dgm:prSet presAssocID="{CC2D9C38-781E-4B62-BD02-46607C5A1734}" presName="FiveNodes_3_text" presStyleLbl="node1" presStyleIdx="4" presStyleCnt="5">
        <dgm:presLayoutVars>
          <dgm:bulletEnabled val="1"/>
        </dgm:presLayoutVars>
      </dgm:prSet>
      <dgm:spPr/>
    </dgm:pt>
    <dgm:pt modelId="{C5C9BA0C-86D2-4AF7-8E03-7B23D752D1C7}" type="pres">
      <dgm:prSet presAssocID="{CC2D9C38-781E-4B62-BD02-46607C5A1734}" presName="FiveNodes_4_text" presStyleLbl="node1" presStyleIdx="4" presStyleCnt="5">
        <dgm:presLayoutVars>
          <dgm:bulletEnabled val="1"/>
        </dgm:presLayoutVars>
      </dgm:prSet>
      <dgm:spPr/>
    </dgm:pt>
    <dgm:pt modelId="{A7D4651C-073A-43C9-A374-DF3266E10E77}" type="pres">
      <dgm:prSet presAssocID="{CC2D9C38-781E-4B62-BD02-46607C5A1734}" presName="FiveNodes_5_text" presStyleLbl="node1" presStyleIdx="4" presStyleCnt="5">
        <dgm:presLayoutVars>
          <dgm:bulletEnabled val="1"/>
        </dgm:presLayoutVars>
      </dgm:prSet>
      <dgm:spPr/>
    </dgm:pt>
  </dgm:ptLst>
  <dgm:cxnLst>
    <dgm:cxn modelId="{AEB09700-690A-4FD3-A219-17D486180A61}" type="presOf" srcId="{876C1D84-1CA2-43B9-BE1E-B022A5256343}" destId="{FFBE2C3E-1D63-4110-BEEA-F3CAF2F5CF45}" srcOrd="0" destOrd="0" presId="urn:microsoft.com/office/officeart/2005/8/layout/vProcess5"/>
    <dgm:cxn modelId="{03B31009-3DD1-41DE-BAA8-75A966D2DE9F}" type="presOf" srcId="{5CCD83DE-8070-4F4D-BFD2-FD8A217B4BA2}" destId="{37FD11CF-D644-4FC9-9A28-2C0DDB6087FB}" srcOrd="0" destOrd="0" presId="urn:microsoft.com/office/officeart/2005/8/layout/vProcess5"/>
    <dgm:cxn modelId="{B1E6D90E-195D-4EE2-885F-9FF3ED19EF7C}" srcId="{CC2D9C38-781E-4B62-BD02-46607C5A1734}" destId="{D0409211-A41F-4E21-95A8-E3B26E0A3850}" srcOrd="1" destOrd="0" parTransId="{6F22E96E-1CA6-4BFE-B38A-AAC5C07E572D}" sibTransId="{F77856A9-7CA1-4F00-88A0-8BF1309D473D}"/>
    <dgm:cxn modelId="{878EBA2D-4358-405A-936D-5B4079B4E9CB}" type="presOf" srcId="{CC2D9C38-781E-4B62-BD02-46607C5A1734}" destId="{14E1CE89-4D8D-43CF-9D6F-1A85859CA45C}" srcOrd="0" destOrd="0" presId="urn:microsoft.com/office/officeart/2005/8/layout/vProcess5"/>
    <dgm:cxn modelId="{858DC734-2165-4B3F-BA45-52117F03030A}" type="presOf" srcId="{5E70658F-818E-4AB3-8A48-C51475352D35}" destId="{4EB760F5-FD11-4044-886B-2B58B91CCAEA}" srcOrd="0" destOrd="0" presId="urn:microsoft.com/office/officeart/2005/8/layout/vProcess5"/>
    <dgm:cxn modelId="{CB7A8F57-ED4A-40D7-AF1E-E08F0ABC41DC}" type="presOf" srcId="{081F8E5C-C8E2-4A69-AF3C-47C040B4D528}" destId="{A7D4651C-073A-43C9-A374-DF3266E10E77}" srcOrd="1" destOrd="0" presId="urn:microsoft.com/office/officeart/2005/8/layout/vProcess5"/>
    <dgm:cxn modelId="{18151762-1865-4E0A-88E6-034141AB3228}" type="presOf" srcId="{21CF0C89-0B1C-4F54-9238-B488FB464130}" destId="{0FF5CD51-FC2C-42ED-A913-AF6869FB986F}" srcOrd="0" destOrd="0" presId="urn:microsoft.com/office/officeart/2005/8/layout/vProcess5"/>
    <dgm:cxn modelId="{6B149F63-E3C2-4945-8CA5-9676DAD81939}" type="presOf" srcId="{DD248295-DBA7-4C5A-ADFC-EBE431645A43}" destId="{6A3C5DB0-327F-43A8-A488-F7483CA311EC}" srcOrd="0" destOrd="0" presId="urn:microsoft.com/office/officeart/2005/8/layout/vProcess5"/>
    <dgm:cxn modelId="{D2CFC266-723B-4BA2-BD10-1812786D1F04}" type="presOf" srcId="{D0409211-A41F-4E21-95A8-E3B26E0A3850}" destId="{F4A3B609-0B72-42C1-B678-77476476A619}" srcOrd="0" destOrd="0" presId="urn:microsoft.com/office/officeart/2005/8/layout/vProcess5"/>
    <dgm:cxn modelId="{B3A46679-05DC-4AC7-BD38-47D71A05D221}" srcId="{CC2D9C38-781E-4B62-BD02-46607C5A1734}" destId="{876C1D84-1CA2-43B9-BE1E-B022A5256343}" srcOrd="0" destOrd="0" parTransId="{7C28F0F6-1509-4439-81E6-467EA0B05231}" sibTransId="{5CCD83DE-8070-4F4D-BFD2-FD8A217B4BA2}"/>
    <dgm:cxn modelId="{A90CB1AC-E4DC-4849-9429-0BF452D3A788}" type="presOf" srcId="{876C1D84-1CA2-43B9-BE1E-B022A5256343}" destId="{F72C212B-B492-4938-95C2-DEFFE4773C07}" srcOrd="1" destOrd="0" presId="urn:microsoft.com/office/officeart/2005/8/layout/vProcess5"/>
    <dgm:cxn modelId="{938992BD-8555-4F95-B146-BA22A27C171B}" type="presOf" srcId="{F77856A9-7CA1-4F00-88A0-8BF1309D473D}" destId="{B5F60028-58B7-4910-BDE4-FC3C0423B4F1}" srcOrd="0" destOrd="0" presId="urn:microsoft.com/office/officeart/2005/8/layout/vProcess5"/>
    <dgm:cxn modelId="{25B961BE-4D63-478E-A0EA-07A0562CA65B}" srcId="{CC2D9C38-781E-4B62-BD02-46607C5A1734}" destId="{21CF0C89-0B1C-4F54-9238-B488FB464130}" srcOrd="3" destOrd="0" parTransId="{0EA509DA-0850-4FCB-ADC3-756EAA8030BA}" sibTransId="{A5F92E2F-0562-4B83-8DB3-7DFAE226BC24}"/>
    <dgm:cxn modelId="{CF9CC4C2-D775-40AE-91CA-5B2655F76C92}" srcId="{CC2D9C38-781E-4B62-BD02-46607C5A1734}" destId="{081F8E5C-C8E2-4A69-AF3C-47C040B4D528}" srcOrd="4" destOrd="0" parTransId="{D9D7D32F-8DA3-474F-9F87-232AB2AA2AEE}" sibTransId="{ABB3BAC5-CA7C-4DEF-BEFF-D995685C5880}"/>
    <dgm:cxn modelId="{3C2395CA-0B2F-4930-BD4C-FBD6D4F3B17B}" srcId="{CC2D9C38-781E-4B62-BD02-46607C5A1734}" destId="{5E70658F-818E-4AB3-8A48-C51475352D35}" srcOrd="2" destOrd="0" parTransId="{3561CE87-9ADD-413C-A611-D895AE8651E8}" sibTransId="{DD248295-DBA7-4C5A-ADFC-EBE431645A43}"/>
    <dgm:cxn modelId="{98D3F6D3-0BFF-4983-AA03-98D3D47BCA3A}" type="presOf" srcId="{D0409211-A41F-4E21-95A8-E3B26E0A3850}" destId="{BCB25098-6C5C-4E58-9D44-E9A882EA62FA}" srcOrd="1" destOrd="0" presId="urn:microsoft.com/office/officeart/2005/8/layout/vProcess5"/>
    <dgm:cxn modelId="{B26A34E6-3384-4072-B5B8-E4C54ABC20D0}" type="presOf" srcId="{081F8E5C-C8E2-4A69-AF3C-47C040B4D528}" destId="{349869EC-CDA3-42E4-A2F6-182B75BF3C1B}" srcOrd="0" destOrd="0" presId="urn:microsoft.com/office/officeart/2005/8/layout/vProcess5"/>
    <dgm:cxn modelId="{467E4FE6-5B4F-4C4A-A937-AB18B897E7C6}" type="presOf" srcId="{A5F92E2F-0562-4B83-8DB3-7DFAE226BC24}" destId="{8D1DDEDF-FD66-4C28-B050-F03A84C3D129}" srcOrd="0" destOrd="0" presId="urn:microsoft.com/office/officeart/2005/8/layout/vProcess5"/>
    <dgm:cxn modelId="{B0D251ED-7A29-4FDD-B0C5-DA57E20D27BE}" type="presOf" srcId="{21CF0C89-0B1C-4F54-9238-B488FB464130}" destId="{C5C9BA0C-86D2-4AF7-8E03-7B23D752D1C7}" srcOrd="1" destOrd="0" presId="urn:microsoft.com/office/officeart/2005/8/layout/vProcess5"/>
    <dgm:cxn modelId="{EFF918F7-4EC0-4223-9455-67476AD86803}" type="presOf" srcId="{5E70658F-818E-4AB3-8A48-C51475352D35}" destId="{1EED86C7-2850-48DF-A881-0477FE1172C2}" srcOrd="1" destOrd="0" presId="urn:microsoft.com/office/officeart/2005/8/layout/vProcess5"/>
    <dgm:cxn modelId="{5AFC6E7E-5A82-40D0-9DBD-A93BA3349ABA}" type="presParOf" srcId="{14E1CE89-4D8D-43CF-9D6F-1A85859CA45C}" destId="{FC73466C-17F3-41B4-B2BE-1F077FEA411E}" srcOrd="0" destOrd="0" presId="urn:microsoft.com/office/officeart/2005/8/layout/vProcess5"/>
    <dgm:cxn modelId="{80ED9B51-C482-4598-A31D-34D6B7E64296}" type="presParOf" srcId="{14E1CE89-4D8D-43CF-9D6F-1A85859CA45C}" destId="{FFBE2C3E-1D63-4110-BEEA-F3CAF2F5CF45}" srcOrd="1" destOrd="0" presId="urn:microsoft.com/office/officeart/2005/8/layout/vProcess5"/>
    <dgm:cxn modelId="{0218109D-0B01-4086-9ED9-E940042DC6E0}" type="presParOf" srcId="{14E1CE89-4D8D-43CF-9D6F-1A85859CA45C}" destId="{F4A3B609-0B72-42C1-B678-77476476A619}" srcOrd="2" destOrd="0" presId="urn:microsoft.com/office/officeart/2005/8/layout/vProcess5"/>
    <dgm:cxn modelId="{34B601A7-CDB4-4646-8FBF-4A269B4F4E68}" type="presParOf" srcId="{14E1CE89-4D8D-43CF-9D6F-1A85859CA45C}" destId="{4EB760F5-FD11-4044-886B-2B58B91CCAEA}" srcOrd="3" destOrd="0" presId="urn:microsoft.com/office/officeart/2005/8/layout/vProcess5"/>
    <dgm:cxn modelId="{DC108A61-8309-4C60-9BEB-F00BC8C85FAD}" type="presParOf" srcId="{14E1CE89-4D8D-43CF-9D6F-1A85859CA45C}" destId="{0FF5CD51-FC2C-42ED-A913-AF6869FB986F}" srcOrd="4" destOrd="0" presId="urn:microsoft.com/office/officeart/2005/8/layout/vProcess5"/>
    <dgm:cxn modelId="{ABF14DA9-2B8F-44E0-BCD9-68CF3D2B0860}" type="presParOf" srcId="{14E1CE89-4D8D-43CF-9D6F-1A85859CA45C}" destId="{349869EC-CDA3-42E4-A2F6-182B75BF3C1B}" srcOrd="5" destOrd="0" presId="urn:microsoft.com/office/officeart/2005/8/layout/vProcess5"/>
    <dgm:cxn modelId="{F3EFA95E-95B0-4ACE-A5A5-628A20CAB5FA}" type="presParOf" srcId="{14E1CE89-4D8D-43CF-9D6F-1A85859CA45C}" destId="{37FD11CF-D644-4FC9-9A28-2C0DDB6087FB}" srcOrd="6" destOrd="0" presId="urn:microsoft.com/office/officeart/2005/8/layout/vProcess5"/>
    <dgm:cxn modelId="{7F1DA15E-9F0A-4372-A2A2-7BBC22CB78FE}" type="presParOf" srcId="{14E1CE89-4D8D-43CF-9D6F-1A85859CA45C}" destId="{B5F60028-58B7-4910-BDE4-FC3C0423B4F1}" srcOrd="7" destOrd="0" presId="urn:microsoft.com/office/officeart/2005/8/layout/vProcess5"/>
    <dgm:cxn modelId="{48F72CAD-8E47-498D-AF3B-C93D3E0A053A}" type="presParOf" srcId="{14E1CE89-4D8D-43CF-9D6F-1A85859CA45C}" destId="{6A3C5DB0-327F-43A8-A488-F7483CA311EC}" srcOrd="8" destOrd="0" presId="urn:microsoft.com/office/officeart/2005/8/layout/vProcess5"/>
    <dgm:cxn modelId="{FFF84A3E-526D-4C2D-A831-88090EF8FCF9}" type="presParOf" srcId="{14E1CE89-4D8D-43CF-9D6F-1A85859CA45C}" destId="{8D1DDEDF-FD66-4C28-B050-F03A84C3D129}" srcOrd="9" destOrd="0" presId="urn:microsoft.com/office/officeart/2005/8/layout/vProcess5"/>
    <dgm:cxn modelId="{14AB05AC-9A8F-4B44-8D2C-A702AA46424B}" type="presParOf" srcId="{14E1CE89-4D8D-43CF-9D6F-1A85859CA45C}" destId="{F72C212B-B492-4938-95C2-DEFFE4773C07}" srcOrd="10" destOrd="0" presId="urn:microsoft.com/office/officeart/2005/8/layout/vProcess5"/>
    <dgm:cxn modelId="{B7FA22A6-2BB7-466C-ACCF-49FD02B6C1FF}" type="presParOf" srcId="{14E1CE89-4D8D-43CF-9D6F-1A85859CA45C}" destId="{BCB25098-6C5C-4E58-9D44-E9A882EA62FA}" srcOrd="11" destOrd="0" presId="urn:microsoft.com/office/officeart/2005/8/layout/vProcess5"/>
    <dgm:cxn modelId="{DFE6164A-7627-49A1-A8DF-0936676429A9}" type="presParOf" srcId="{14E1CE89-4D8D-43CF-9D6F-1A85859CA45C}" destId="{1EED86C7-2850-48DF-A881-0477FE1172C2}" srcOrd="12" destOrd="0" presId="urn:microsoft.com/office/officeart/2005/8/layout/vProcess5"/>
    <dgm:cxn modelId="{7174629C-4CC5-4ADA-90A3-D1F2A6A8CEDA}" type="presParOf" srcId="{14E1CE89-4D8D-43CF-9D6F-1A85859CA45C}" destId="{C5C9BA0C-86D2-4AF7-8E03-7B23D752D1C7}" srcOrd="13" destOrd="0" presId="urn:microsoft.com/office/officeart/2005/8/layout/vProcess5"/>
    <dgm:cxn modelId="{E630DF47-BF3F-499D-B3DB-C5F179840EB3}" type="presParOf" srcId="{14E1CE89-4D8D-43CF-9D6F-1A85859CA45C}" destId="{A7D4651C-073A-43C9-A374-DF3266E10E77}"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24B25F-164E-4E87-B8B8-3E1636727F30}"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3E11BC4F-2AAD-42AE-90C1-7E58745B4358}">
      <dgm:prSet/>
      <dgm:spPr/>
      <dgm:t>
        <a:bodyPr/>
        <a:lstStyle/>
        <a:p>
          <a:r>
            <a:rPr lang="it-IT"/>
            <a:t>VANTAGGI:</a:t>
          </a:r>
          <a:endParaRPr lang="en-US"/>
        </a:p>
      </dgm:t>
    </dgm:pt>
    <dgm:pt modelId="{4E47CFC7-3898-4482-9C79-FEEBB080284D}" type="parTrans" cxnId="{E91AD3CE-4FDC-4C2B-8526-87127BA09CEA}">
      <dgm:prSet/>
      <dgm:spPr/>
      <dgm:t>
        <a:bodyPr/>
        <a:lstStyle/>
        <a:p>
          <a:endParaRPr lang="en-US"/>
        </a:p>
      </dgm:t>
    </dgm:pt>
    <dgm:pt modelId="{840B62F0-7AB9-441C-9BEB-80C1C46F7948}" type="sibTrans" cxnId="{E91AD3CE-4FDC-4C2B-8526-87127BA09CEA}">
      <dgm:prSet/>
      <dgm:spPr/>
      <dgm:t>
        <a:bodyPr/>
        <a:lstStyle/>
        <a:p>
          <a:endParaRPr lang="en-US"/>
        </a:p>
      </dgm:t>
    </dgm:pt>
    <dgm:pt modelId="{E6D5BD32-83B9-487C-B15C-C3A902EE3D11}">
      <dgm:prSet/>
      <dgm:spPr/>
      <dgm:t>
        <a:bodyPr/>
        <a:lstStyle/>
        <a:p>
          <a:r>
            <a:rPr lang="it-IT"/>
            <a:t>Facilita e sviluppa la comunicazione circolare;</a:t>
          </a:r>
          <a:endParaRPr lang="en-US"/>
        </a:p>
      </dgm:t>
    </dgm:pt>
    <dgm:pt modelId="{924CEEAB-7626-43FC-90CE-237EDFAECFBF}" type="parTrans" cxnId="{36A3C524-F9ED-4020-AC06-044319F001CC}">
      <dgm:prSet/>
      <dgm:spPr/>
      <dgm:t>
        <a:bodyPr/>
        <a:lstStyle/>
        <a:p>
          <a:endParaRPr lang="en-US"/>
        </a:p>
      </dgm:t>
    </dgm:pt>
    <dgm:pt modelId="{AFCB6414-EF5D-4388-9555-B33EE1FE5B45}" type="sibTrans" cxnId="{36A3C524-F9ED-4020-AC06-044319F001CC}">
      <dgm:prSet/>
      <dgm:spPr/>
      <dgm:t>
        <a:bodyPr/>
        <a:lstStyle/>
        <a:p>
          <a:endParaRPr lang="en-US"/>
        </a:p>
      </dgm:t>
    </dgm:pt>
    <dgm:pt modelId="{A019C544-DB5A-4EDF-8019-954799D43111}">
      <dgm:prSet/>
      <dgm:spPr/>
      <dgm:t>
        <a:bodyPr/>
        <a:lstStyle/>
        <a:p>
          <a:r>
            <a:rPr lang="it-IT"/>
            <a:t>Favorisce la conoscenza di sé;</a:t>
          </a:r>
          <a:endParaRPr lang="en-US"/>
        </a:p>
      </dgm:t>
    </dgm:pt>
    <dgm:pt modelId="{C75CB49A-CC49-47AA-984A-3328B4F1208E}" type="parTrans" cxnId="{EC67832E-A9A1-4058-971C-BFFC549ED52A}">
      <dgm:prSet/>
      <dgm:spPr/>
      <dgm:t>
        <a:bodyPr/>
        <a:lstStyle/>
        <a:p>
          <a:endParaRPr lang="en-US"/>
        </a:p>
      </dgm:t>
    </dgm:pt>
    <dgm:pt modelId="{A7A1E7DE-D31C-4C6C-B2BF-9C2A9958CBE3}" type="sibTrans" cxnId="{EC67832E-A9A1-4058-971C-BFFC549ED52A}">
      <dgm:prSet/>
      <dgm:spPr/>
      <dgm:t>
        <a:bodyPr/>
        <a:lstStyle/>
        <a:p>
          <a:endParaRPr lang="en-US"/>
        </a:p>
      </dgm:t>
    </dgm:pt>
    <dgm:pt modelId="{2737BBF0-3B25-4923-9ACF-D60D50CD5AE7}">
      <dgm:prSet/>
      <dgm:spPr/>
      <dgm:t>
        <a:bodyPr/>
        <a:lstStyle/>
        <a:p>
          <a:r>
            <a:rPr lang="it-IT"/>
            <a:t>Promuove la libera espressione delle idee, delle opinioni, dei sentimenti e dei vissuti personali;</a:t>
          </a:r>
          <a:endParaRPr lang="en-US"/>
        </a:p>
      </dgm:t>
    </dgm:pt>
    <dgm:pt modelId="{E636C3AB-9662-4D84-ADA2-DFA13F806BAB}" type="parTrans" cxnId="{4F9D35DD-290E-4CF5-A0DB-2B003B8EAE8C}">
      <dgm:prSet/>
      <dgm:spPr/>
      <dgm:t>
        <a:bodyPr/>
        <a:lstStyle/>
        <a:p>
          <a:endParaRPr lang="en-US"/>
        </a:p>
      </dgm:t>
    </dgm:pt>
    <dgm:pt modelId="{930416F4-1A9F-4BEC-ADCB-C1A323AC85B6}" type="sibTrans" cxnId="{4F9D35DD-290E-4CF5-A0DB-2B003B8EAE8C}">
      <dgm:prSet/>
      <dgm:spPr/>
      <dgm:t>
        <a:bodyPr/>
        <a:lstStyle/>
        <a:p>
          <a:endParaRPr lang="en-US"/>
        </a:p>
      </dgm:t>
    </dgm:pt>
    <dgm:pt modelId="{40555FA0-0974-41A5-A790-A78B2AFF42B8}">
      <dgm:prSet/>
      <dgm:spPr/>
      <dgm:t>
        <a:bodyPr/>
        <a:lstStyle/>
        <a:p>
          <a:r>
            <a:rPr lang="it-IT"/>
            <a:t>Crea un clima di serenità e di condivisione.</a:t>
          </a:r>
          <a:endParaRPr lang="en-US"/>
        </a:p>
      </dgm:t>
    </dgm:pt>
    <dgm:pt modelId="{78B58435-C5A3-4676-8AEF-973176DF0036}" type="parTrans" cxnId="{748ED608-E863-4AB1-A6EF-42EB33BB8A22}">
      <dgm:prSet/>
      <dgm:spPr/>
      <dgm:t>
        <a:bodyPr/>
        <a:lstStyle/>
        <a:p>
          <a:endParaRPr lang="en-US"/>
        </a:p>
      </dgm:t>
    </dgm:pt>
    <dgm:pt modelId="{68819910-576C-4327-BDB4-C95F7E7C985E}" type="sibTrans" cxnId="{748ED608-E863-4AB1-A6EF-42EB33BB8A22}">
      <dgm:prSet/>
      <dgm:spPr/>
      <dgm:t>
        <a:bodyPr/>
        <a:lstStyle/>
        <a:p>
          <a:endParaRPr lang="en-US"/>
        </a:p>
      </dgm:t>
    </dgm:pt>
    <dgm:pt modelId="{F74FBAFD-597F-4514-BFD6-3586554B02DF}" type="pres">
      <dgm:prSet presAssocID="{4124B25F-164E-4E87-B8B8-3E1636727F30}" presName="diagram" presStyleCnt="0">
        <dgm:presLayoutVars>
          <dgm:dir/>
          <dgm:resizeHandles val="exact"/>
        </dgm:presLayoutVars>
      </dgm:prSet>
      <dgm:spPr/>
    </dgm:pt>
    <dgm:pt modelId="{C17EE7E5-5BD0-49FF-858E-0156DB86DB6B}" type="pres">
      <dgm:prSet presAssocID="{3E11BC4F-2AAD-42AE-90C1-7E58745B4358}" presName="node" presStyleLbl="node1" presStyleIdx="0" presStyleCnt="5">
        <dgm:presLayoutVars>
          <dgm:bulletEnabled val="1"/>
        </dgm:presLayoutVars>
      </dgm:prSet>
      <dgm:spPr/>
    </dgm:pt>
    <dgm:pt modelId="{3361641C-3D38-462B-AF8A-7515C5A8EB3A}" type="pres">
      <dgm:prSet presAssocID="{840B62F0-7AB9-441C-9BEB-80C1C46F7948}" presName="sibTrans" presStyleCnt="0"/>
      <dgm:spPr/>
    </dgm:pt>
    <dgm:pt modelId="{FFC2EA89-B26C-4987-9C55-6D0CEC1B9FD2}" type="pres">
      <dgm:prSet presAssocID="{E6D5BD32-83B9-487C-B15C-C3A902EE3D11}" presName="node" presStyleLbl="node1" presStyleIdx="1" presStyleCnt="5">
        <dgm:presLayoutVars>
          <dgm:bulletEnabled val="1"/>
        </dgm:presLayoutVars>
      </dgm:prSet>
      <dgm:spPr/>
    </dgm:pt>
    <dgm:pt modelId="{1D13E9EA-5693-48A9-AA77-8D83274CB3F3}" type="pres">
      <dgm:prSet presAssocID="{AFCB6414-EF5D-4388-9555-B33EE1FE5B45}" presName="sibTrans" presStyleCnt="0"/>
      <dgm:spPr/>
    </dgm:pt>
    <dgm:pt modelId="{CEF672C0-F0A9-4053-B0BE-5ACBD842008E}" type="pres">
      <dgm:prSet presAssocID="{A019C544-DB5A-4EDF-8019-954799D43111}" presName="node" presStyleLbl="node1" presStyleIdx="2" presStyleCnt="5">
        <dgm:presLayoutVars>
          <dgm:bulletEnabled val="1"/>
        </dgm:presLayoutVars>
      </dgm:prSet>
      <dgm:spPr/>
    </dgm:pt>
    <dgm:pt modelId="{336A3292-146B-437F-8AB1-570374FE7B9E}" type="pres">
      <dgm:prSet presAssocID="{A7A1E7DE-D31C-4C6C-B2BF-9C2A9958CBE3}" presName="sibTrans" presStyleCnt="0"/>
      <dgm:spPr/>
    </dgm:pt>
    <dgm:pt modelId="{AE15A026-4395-4E9E-81B9-631456DF3AEB}" type="pres">
      <dgm:prSet presAssocID="{2737BBF0-3B25-4923-9ACF-D60D50CD5AE7}" presName="node" presStyleLbl="node1" presStyleIdx="3" presStyleCnt="5">
        <dgm:presLayoutVars>
          <dgm:bulletEnabled val="1"/>
        </dgm:presLayoutVars>
      </dgm:prSet>
      <dgm:spPr/>
    </dgm:pt>
    <dgm:pt modelId="{DBDE725B-AB18-4FFB-88A2-AFC7C3516B94}" type="pres">
      <dgm:prSet presAssocID="{930416F4-1A9F-4BEC-ADCB-C1A323AC85B6}" presName="sibTrans" presStyleCnt="0"/>
      <dgm:spPr/>
    </dgm:pt>
    <dgm:pt modelId="{2F3CDB34-CCBD-4D10-8721-D06713EE5B52}" type="pres">
      <dgm:prSet presAssocID="{40555FA0-0974-41A5-A790-A78B2AFF42B8}" presName="node" presStyleLbl="node1" presStyleIdx="4" presStyleCnt="5">
        <dgm:presLayoutVars>
          <dgm:bulletEnabled val="1"/>
        </dgm:presLayoutVars>
      </dgm:prSet>
      <dgm:spPr/>
    </dgm:pt>
  </dgm:ptLst>
  <dgm:cxnLst>
    <dgm:cxn modelId="{748ED608-E863-4AB1-A6EF-42EB33BB8A22}" srcId="{4124B25F-164E-4E87-B8B8-3E1636727F30}" destId="{40555FA0-0974-41A5-A790-A78B2AFF42B8}" srcOrd="4" destOrd="0" parTransId="{78B58435-C5A3-4676-8AEF-973176DF0036}" sibTransId="{68819910-576C-4327-BDB4-C95F7E7C985E}"/>
    <dgm:cxn modelId="{E3F1FE1F-0B46-40C4-944E-934F5BFC85AB}" type="presOf" srcId="{E6D5BD32-83B9-487C-B15C-C3A902EE3D11}" destId="{FFC2EA89-B26C-4987-9C55-6D0CEC1B9FD2}" srcOrd="0" destOrd="0" presId="urn:microsoft.com/office/officeart/2005/8/layout/default"/>
    <dgm:cxn modelId="{77B42E22-6DF9-4182-A0E4-85755F9C6D2C}" type="presOf" srcId="{40555FA0-0974-41A5-A790-A78B2AFF42B8}" destId="{2F3CDB34-CCBD-4D10-8721-D06713EE5B52}" srcOrd="0" destOrd="0" presId="urn:microsoft.com/office/officeart/2005/8/layout/default"/>
    <dgm:cxn modelId="{36A3C524-F9ED-4020-AC06-044319F001CC}" srcId="{4124B25F-164E-4E87-B8B8-3E1636727F30}" destId="{E6D5BD32-83B9-487C-B15C-C3A902EE3D11}" srcOrd="1" destOrd="0" parTransId="{924CEEAB-7626-43FC-90CE-237EDFAECFBF}" sibTransId="{AFCB6414-EF5D-4388-9555-B33EE1FE5B45}"/>
    <dgm:cxn modelId="{EC67832E-A9A1-4058-971C-BFFC549ED52A}" srcId="{4124B25F-164E-4E87-B8B8-3E1636727F30}" destId="{A019C544-DB5A-4EDF-8019-954799D43111}" srcOrd="2" destOrd="0" parTransId="{C75CB49A-CC49-47AA-984A-3328B4F1208E}" sibTransId="{A7A1E7DE-D31C-4C6C-B2BF-9C2A9958CBE3}"/>
    <dgm:cxn modelId="{1D8AE138-BEAD-4912-B36C-2DEAA998EA5C}" type="presOf" srcId="{4124B25F-164E-4E87-B8B8-3E1636727F30}" destId="{F74FBAFD-597F-4514-BFD6-3586554B02DF}" srcOrd="0" destOrd="0" presId="urn:microsoft.com/office/officeart/2005/8/layout/default"/>
    <dgm:cxn modelId="{E91AD3CE-4FDC-4C2B-8526-87127BA09CEA}" srcId="{4124B25F-164E-4E87-B8B8-3E1636727F30}" destId="{3E11BC4F-2AAD-42AE-90C1-7E58745B4358}" srcOrd="0" destOrd="0" parTransId="{4E47CFC7-3898-4482-9C79-FEEBB080284D}" sibTransId="{840B62F0-7AB9-441C-9BEB-80C1C46F7948}"/>
    <dgm:cxn modelId="{A56A36D0-9A99-499D-85EF-4B136F012C94}" type="presOf" srcId="{A019C544-DB5A-4EDF-8019-954799D43111}" destId="{CEF672C0-F0A9-4053-B0BE-5ACBD842008E}" srcOrd="0" destOrd="0" presId="urn:microsoft.com/office/officeart/2005/8/layout/default"/>
    <dgm:cxn modelId="{25C6F9D5-B4F0-4299-A4B8-C899BC0A1EE0}" type="presOf" srcId="{2737BBF0-3B25-4923-9ACF-D60D50CD5AE7}" destId="{AE15A026-4395-4E9E-81B9-631456DF3AEB}" srcOrd="0" destOrd="0" presId="urn:microsoft.com/office/officeart/2005/8/layout/default"/>
    <dgm:cxn modelId="{4F9D35DD-290E-4CF5-A0DB-2B003B8EAE8C}" srcId="{4124B25F-164E-4E87-B8B8-3E1636727F30}" destId="{2737BBF0-3B25-4923-9ACF-D60D50CD5AE7}" srcOrd="3" destOrd="0" parTransId="{E636C3AB-9662-4D84-ADA2-DFA13F806BAB}" sibTransId="{930416F4-1A9F-4BEC-ADCB-C1A323AC85B6}"/>
    <dgm:cxn modelId="{E97FA1EE-BD25-42C7-AAFB-D6D6DB3E86E9}" type="presOf" srcId="{3E11BC4F-2AAD-42AE-90C1-7E58745B4358}" destId="{C17EE7E5-5BD0-49FF-858E-0156DB86DB6B}" srcOrd="0" destOrd="0" presId="urn:microsoft.com/office/officeart/2005/8/layout/default"/>
    <dgm:cxn modelId="{4232DE34-0D53-4991-A318-4B1BBF2291DC}" type="presParOf" srcId="{F74FBAFD-597F-4514-BFD6-3586554B02DF}" destId="{C17EE7E5-5BD0-49FF-858E-0156DB86DB6B}" srcOrd="0" destOrd="0" presId="urn:microsoft.com/office/officeart/2005/8/layout/default"/>
    <dgm:cxn modelId="{ADD10832-2B93-4C46-8786-E21AA665DD7B}" type="presParOf" srcId="{F74FBAFD-597F-4514-BFD6-3586554B02DF}" destId="{3361641C-3D38-462B-AF8A-7515C5A8EB3A}" srcOrd="1" destOrd="0" presId="urn:microsoft.com/office/officeart/2005/8/layout/default"/>
    <dgm:cxn modelId="{0CDA4DCF-DBD3-46D2-9397-3EC758C1F056}" type="presParOf" srcId="{F74FBAFD-597F-4514-BFD6-3586554B02DF}" destId="{FFC2EA89-B26C-4987-9C55-6D0CEC1B9FD2}" srcOrd="2" destOrd="0" presId="urn:microsoft.com/office/officeart/2005/8/layout/default"/>
    <dgm:cxn modelId="{479E6CD6-7445-44BA-B969-B69558447145}" type="presParOf" srcId="{F74FBAFD-597F-4514-BFD6-3586554B02DF}" destId="{1D13E9EA-5693-48A9-AA77-8D83274CB3F3}" srcOrd="3" destOrd="0" presId="urn:microsoft.com/office/officeart/2005/8/layout/default"/>
    <dgm:cxn modelId="{8907EDE5-4DA3-44B5-A45C-DEA88359EAE7}" type="presParOf" srcId="{F74FBAFD-597F-4514-BFD6-3586554B02DF}" destId="{CEF672C0-F0A9-4053-B0BE-5ACBD842008E}" srcOrd="4" destOrd="0" presId="urn:microsoft.com/office/officeart/2005/8/layout/default"/>
    <dgm:cxn modelId="{5F0FE7FC-C747-4597-87C8-4E8F56F2719E}" type="presParOf" srcId="{F74FBAFD-597F-4514-BFD6-3586554B02DF}" destId="{336A3292-146B-437F-8AB1-570374FE7B9E}" srcOrd="5" destOrd="0" presId="urn:microsoft.com/office/officeart/2005/8/layout/default"/>
    <dgm:cxn modelId="{A8B84084-8F0C-44B1-A52A-C0F8DD18ADE6}" type="presParOf" srcId="{F74FBAFD-597F-4514-BFD6-3586554B02DF}" destId="{AE15A026-4395-4E9E-81B9-631456DF3AEB}" srcOrd="6" destOrd="0" presId="urn:microsoft.com/office/officeart/2005/8/layout/default"/>
    <dgm:cxn modelId="{4E58E314-162E-48AB-AEC0-C3362377914B}" type="presParOf" srcId="{F74FBAFD-597F-4514-BFD6-3586554B02DF}" destId="{DBDE725B-AB18-4FFB-88A2-AFC7C3516B94}" srcOrd="7" destOrd="0" presId="urn:microsoft.com/office/officeart/2005/8/layout/default"/>
    <dgm:cxn modelId="{E1ED637C-789C-41B6-811E-9F63BC5ABA47}" type="presParOf" srcId="{F74FBAFD-597F-4514-BFD6-3586554B02DF}" destId="{2F3CDB34-CCBD-4D10-8721-D06713EE5B52}"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0B3E94-6BE6-470B-B5CA-B661C716B04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099D4E0-58FF-4AE2-8C38-9F508FD42477}">
      <dgm:prSet/>
      <dgm:spPr/>
      <dgm:t>
        <a:bodyPr/>
        <a:lstStyle/>
        <a:p>
          <a:r>
            <a:rPr lang="it-IT" dirty="0"/>
            <a:t>L’apprendimento cooperativo è un metodo didattico in cui la variabile significativa è la cooperazione; esso utilizza piccoli gruppi in cui gli studenti lavorano insieme per migliorare reciprocamente il loro apprendimento.</a:t>
          </a:r>
          <a:endParaRPr lang="en-US" dirty="0"/>
        </a:p>
      </dgm:t>
    </dgm:pt>
    <dgm:pt modelId="{06E40D19-94EF-4EE5-A47C-DF95D63ECECE}" type="parTrans" cxnId="{44EE54C2-7378-4FB5-85CE-52D94CA3294B}">
      <dgm:prSet/>
      <dgm:spPr/>
      <dgm:t>
        <a:bodyPr/>
        <a:lstStyle/>
        <a:p>
          <a:endParaRPr lang="en-US"/>
        </a:p>
      </dgm:t>
    </dgm:pt>
    <dgm:pt modelId="{30A65E52-BE4A-4706-BA45-C3243A47F681}" type="sibTrans" cxnId="{44EE54C2-7378-4FB5-85CE-52D94CA3294B}">
      <dgm:prSet/>
      <dgm:spPr/>
      <dgm:t>
        <a:bodyPr/>
        <a:lstStyle/>
        <a:p>
          <a:endParaRPr lang="en-US"/>
        </a:p>
      </dgm:t>
    </dgm:pt>
    <dgm:pt modelId="{A7060CDF-C39C-4556-9D47-B83B04482DB8}">
      <dgm:prSet/>
      <dgm:spPr/>
      <dgm:t>
        <a:bodyPr/>
        <a:lstStyle/>
        <a:p>
          <a:r>
            <a:rPr lang="it-IT"/>
            <a:t>- gli studenti sanno che il loro successo dipende dallo sforzo congiunto del gruppo. Ogni singolo componente si assume la responsabilità del proprio apprendimento e di quello dei compagni.</a:t>
          </a:r>
          <a:endParaRPr lang="en-US"/>
        </a:p>
      </dgm:t>
    </dgm:pt>
    <dgm:pt modelId="{5FF2E27E-F66C-4E2C-813C-0CB0F9144BB1}" type="parTrans" cxnId="{8F047536-FDF9-49AA-8619-ABBC548336A2}">
      <dgm:prSet/>
      <dgm:spPr/>
      <dgm:t>
        <a:bodyPr/>
        <a:lstStyle/>
        <a:p>
          <a:endParaRPr lang="en-US"/>
        </a:p>
      </dgm:t>
    </dgm:pt>
    <dgm:pt modelId="{E0BD3918-9B54-402B-86BB-854C81D36E0B}" type="sibTrans" cxnId="{8F047536-FDF9-49AA-8619-ABBC548336A2}">
      <dgm:prSet/>
      <dgm:spPr/>
      <dgm:t>
        <a:bodyPr/>
        <a:lstStyle/>
        <a:p>
          <a:endParaRPr lang="en-US"/>
        </a:p>
      </dgm:t>
    </dgm:pt>
    <dgm:pt modelId="{93F88652-7FCA-4788-B2E5-937D252DF189}">
      <dgm:prSet/>
      <dgm:spPr/>
      <dgm:t>
        <a:bodyPr/>
        <a:lstStyle/>
        <a:p>
          <a:r>
            <a:rPr lang="it-IT"/>
            <a:t>-gli studenti lavorano e producono insieme, si scambiano aiuto, informazioni, assistenza, spiegazioni ed incoraggiamento.</a:t>
          </a:r>
          <a:endParaRPr lang="en-US"/>
        </a:p>
      </dgm:t>
    </dgm:pt>
    <dgm:pt modelId="{65F0F0AB-B074-438E-A363-530F8B2FB7C1}" type="parTrans" cxnId="{5DCCEBCA-C90A-46FD-B003-1C1A4DA6CFF9}">
      <dgm:prSet/>
      <dgm:spPr/>
      <dgm:t>
        <a:bodyPr/>
        <a:lstStyle/>
        <a:p>
          <a:endParaRPr lang="en-US"/>
        </a:p>
      </dgm:t>
    </dgm:pt>
    <dgm:pt modelId="{D2BA8546-351E-474D-AAB0-FE2DFC2872BC}" type="sibTrans" cxnId="{5DCCEBCA-C90A-46FD-B003-1C1A4DA6CFF9}">
      <dgm:prSet/>
      <dgm:spPr/>
      <dgm:t>
        <a:bodyPr/>
        <a:lstStyle/>
        <a:p>
          <a:endParaRPr lang="en-US"/>
        </a:p>
      </dgm:t>
    </dgm:pt>
    <dgm:pt modelId="{BBD6CEC2-2E4E-4892-80E9-345512FFFBDB}">
      <dgm:prSet/>
      <dgm:spPr/>
      <dgm:t>
        <a:bodyPr/>
        <a:lstStyle/>
        <a:p>
          <a:r>
            <a:rPr lang="it-IT"/>
            <a:t>-agli alunni sono insegnate abilità sociali di cui devono far uso per coordinare i loro sforzi e raggiungere i loro obiettivi.</a:t>
          </a:r>
          <a:endParaRPr lang="en-US"/>
        </a:p>
      </dgm:t>
    </dgm:pt>
    <dgm:pt modelId="{7898DECC-CE76-4483-9418-639D7F612B98}" type="parTrans" cxnId="{521B8F51-2D7E-4870-B216-E83689C13FB6}">
      <dgm:prSet/>
      <dgm:spPr/>
      <dgm:t>
        <a:bodyPr/>
        <a:lstStyle/>
        <a:p>
          <a:endParaRPr lang="en-US"/>
        </a:p>
      </dgm:t>
    </dgm:pt>
    <dgm:pt modelId="{16DE4A29-C1AD-4E55-AA42-961D6D6CED21}" type="sibTrans" cxnId="{521B8F51-2D7E-4870-B216-E83689C13FB6}">
      <dgm:prSet/>
      <dgm:spPr/>
      <dgm:t>
        <a:bodyPr/>
        <a:lstStyle/>
        <a:p>
          <a:endParaRPr lang="en-US"/>
        </a:p>
      </dgm:t>
    </dgm:pt>
    <dgm:pt modelId="{13689AFA-C930-4D63-9420-849498DEB88A}">
      <dgm:prSet/>
      <dgm:spPr/>
      <dgm:t>
        <a:bodyPr/>
        <a:lstStyle/>
        <a:p>
          <a:r>
            <a:rPr lang="it-IT"/>
            <a:t>- i gruppi verificano se gli obiettivi siano stati effettivamente raggiunti e valutano la qualità del lavoro di gruppo.</a:t>
          </a:r>
          <a:endParaRPr lang="en-US"/>
        </a:p>
      </dgm:t>
    </dgm:pt>
    <dgm:pt modelId="{2FC68865-39E1-43E4-9DCA-3FCC770EF6E7}" type="parTrans" cxnId="{76CD1703-EDD8-4B8B-9A5B-401897438A99}">
      <dgm:prSet/>
      <dgm:spPr/>
      <dgm:t>
        <a:bodyPr/>
        <a:lstStyle/>
        <a:p>
          <a:endParaRPr lang="en-US"/>
        </a:p>
      </dgm:t>
    </dgm:pt>
    <dgm:pt modelId="{6DE6359F-69E5-4110-96F2-FA2C27C4A5B3}" type="sibTrans" cxnId="{76CD1703-EDD8-4B8B-9A5B-401897438A99}">
      <dgm:prSet/>
      <dgm:spPr/>
      <dgm:t>
        <a:bodyPr/>
        <a:lstStyle/>
        <a:p>
          <a:endParaRPr lang="en-US"/>
        </a:p>
      </dgm:t>
    </dgm:pt>
    <dgm:pt modelId="{090A5E2A-E1FA-4675-9E55-DF76BD6F811E}" type="pres">
      <dgm:prSet presAssocID="{D90B3E94-6BE6-470B-B5CA-B661C716B042}" presName="linear" presStyleCnt="0">
        <dgm:presLayoutVars>
          <dgm:animLvl val="lvl"/>
          <dgm:resizeHandles val="exact"/>
        </dgm:presLayoutVars>
      </dgm:prSet>
      <dgm:spPr/>
    </dgm:pt>
    <dgm:pt modelId="{B513FDC7-D927-4F99-B23B-D25C7FE008D7}" type="pres">
      <dgm:prSet presAssocID="{6099D4E0-58FF-4AE2-8C38-9F508FD42477}" presName="parentText" presStyleLbl="node1" presStyleIdx="0" presStyleCnt="5">
        <dgm:presLayoutVars>
          <dgm:chMax val="0"/>
          <dgm:bulletEnabled val="1"/>
        </dgm:presLayoutVars>
      </dgm:prSet>
      <dgm:spPr/>
    </dgm:pt>
    <dgm:pt modelId="{900C0E7F-D68A-4826-BDE3-F6B71CE16A65}" type="pres">
      <dgm:prSet presAssocID="{30A65E52-BE4A-4706-BA45-C3243A47F681}" presName="spacer" presStyleCnt="0"/>
      <dgm:spPr/>
    </dgm:pt>
    <dgm:pt modelId="{A73B9904-6ADF-455E-9383-E3FC86B023E4}" type="pres">
      <dgm:prSet presAssocID="{A7060CDF-C39C-4556-9D47-B83B04482DB8}" presName="parentText" presStyleLbl="node1" presStyleIdx="1" presStyleCnt="5">
        <dgm:presLayoutVars>
          <dgm:chMax val="0"/>
          <dgm:bulletEnabled val="1"/>
        </dgm:presLayoutVars>
      </dgm:prSet>
      <dgm:spPr/>
    </dgm:pt>
    <dgm:pt modelId="{EF5E7E16-4DD2-4ECD-B690-1E222A78E89C}" type="pres">
      <dgm:prSet presAssocID="{E0BD3918-9B54-402B-86BB-854C81D36E0B}" presName="spacer" presStyleCnt="0"/>
      <dgm:spPr/>
    </dgm:pt>
    <dgm:pt modelId="{8404143D-5CE0-4D0C-98EA-26DDD2101A19}" type="pres">
      <dgm:prSet presAssocID="{93F88652-7FCA-4788-B2E5-937D252DF189}" presName="parentText" presStyleLbl="node1" presStyleIdx="2" presStyleCnt="5">
        <dgm:presLayoutVars>
          <dgm:chMax val="0"/>
          <dgm:bulletEnabled val="1"/>
        </dgm:presLayoutVars>
      </dgm:prSet>
      <dgm:spPr/>
    </dgm:pt>
    <dgm:pt modelId="{891DF5C6-4C18-4A43-91F5-002DA0609F7B}" type="pres">
      <dgm:prSet presAssocID="{D2BA8546-351E-474D-AAB0-FE2DFC2872BC}" presName="spacer" presStyleCnt="0"/>
      <dgm:spPr/>
    </dgm:pt>
    <dgm:pt modelId="{27AF8904-F0E5-4890-BB08-58CA07C1C792}" type="pres">
      <dgm:prSet presAssocID="{BBD6CEC2-2E4E-4892-80E9-345512FFFBDB}" presName="parentText" presStyleLbl="node1" presStyleIdx="3" presStyleCnt="5">
        <dgm:presLayoutVars>
          <dgm:chMax val="0"/>
          <dgm:bulletEnabled val="1"/>
        </dgm:presLayoutVars>
      </dgm:prSet>
      <dgm:spPr/>
    </dgm:pt>
    <dgm:pt modelId="{AEA2A26A-88C3-4033-B07C-1F9888CAE9D2}" type="pres">
      <dgm:prSet presAssocID="{16DE4A29-C1AD-4E55-AA42-961D6D6CED21}" presName="spacer" presStyleCnt="0"/>
      <dgm:spPr/>
    </dgm:pt>
    <dgm:pt modelId="{E8BB52AE-692E-456F-B1A3-B8A73410963F}" type="pres">
      <dgm:prSet presAssocID="{13689AFA-C930-4D63-9420-849498DEB88A}" presName="parentText" presStyleLbl="node1" presStyleIdx="4" presStyleCnt="5">
        <dgm:presLayoutVars>
          <dgm:chMax val="0"/>
          <dgm:bulletEnabled val="1"/>
        </dgm:presLayoutVars>
      </dgm:prSet>
      <dgm:spPr/>
    </dgm:pt>
  </dgm:ptLst>
  <dgm:cxnLst>
    <dgm:cxn modelId="{9F02BA01-7D3A-4A11-8ED8-B345F6D24A05}" type="presOf" srcId="{A7060CDF-C39C-4556-9D47-B83B04482DB8}" destId="{A73B9904-6ADF-455E-9383-E3FC86B023E4}" srcOrd="0" destOrd="0" presId="urn:microsoft.com/office/officeart/2005/8/layout/vList2"/>
    <dgm:cxn modelId="{76CD1703-EDD8-4B8B-9A5B-401897438A99}" srcId="{D90B3E94-6BE6-470B-B5CA-B661C716B042}" destId="{13689AFA-C930-4D63-9420-849498DEB88A}" srcOrd="4" destOrd="0" parTransId="{2FC68865-39E1-43E4-9DCA-3FCC770EF6E7}" sibTransId="{6DE6359F-69E5-4110-96F2-FA2C27C4A5B3}"/>
    <dgm:cxn modelId="{1874A216-0C77-44AC-B39E-66317B1E0B44}" type="presOf" srcId="{93F88652-7FCA-4788-B2E5-937D252DF189}" destId="{8404143D-5CE0-4D0C-98EA-26DDD2101A19}" srcOrd="0" destOrd="0" presId="urn:microsoft.com/office/officeart/2005/8/layout/vList2"/>
    <dgm:cxn modelId="{21021E22-7D11-49C7-9539-2CDC061C7843}" type="presOf" srcId="{D90B3E94-6BE6-470B-B5CA-B661C716B042}" destId="{090A5E2A-E1FA-4675-9E55-DF76BD6F811E}" srcOrd="0" destOrd="0" presId="urn:microsoft.com/office/officeart/2005/8/layout/vList2"/>
    <dgm:cxn modelId="{8F047536-FDF9-49AA-8619-ABBC548336A2}" srcId="{D90B3E94-6BE6-470B-B5CA-B661C716B042}" destId="{A7060CDF-C39C-4556-9D47-B83B04482DB8}" srcOrd="1" destOrd="0" parTransId="{5FF2E27E-F66C-4E2C-813C-0CB0F9144BB1}" sibTransId="{E0BD3918-9B54-402B-86BB-854C81D36E0B}"/>
    <dgm:cxn modelId="{521B8F51-2D7E-4870-B216-E83689C13FB6}" srcId="{D90B3E94-6BE6-470B-B5CA-B661C716B042}" destId="{BBD6CEC2-2E4E-4892-80E9-345512FFFBDB}" srcOrd="3" destOrd="0" parTransId="{7898DECC-CE76-4483-9418-639D7F612B98}" sibTransId="{16DE4A29-C1AD-4E55-AA42-961D6D6CED21}"/>
    <dgm:cxn modelId="{17CB8D63-6A64-4B66-AE00-57274A16F86D}" type="presOf" srcId="{13689AFA-C930-4D63-9420-849498DEB88A}" destId="{E8BB52AE-692E-456F-B1A3-B8A73410963F}" srcOrd="0" destOrd="0" presId="urn:microsoft.com/office/officeart/2005/8/layout/vList2"/>
    <dgm:cxn modelId="{44EE54C2-7378-4FB5-85CE-52D94CA3294B}" srcId="{D90B3E94-6BE6-470B-B5CA-B661C716B042}" destId="{6099D4E0-58FF-4AE2-8C38-9F508FD42477}" srcOrd="0" destOrd="0" parTransId="{06E40D19-94EF-4EE5-A47C-DF95D63ECECE}" sibTransId="{30A65E52-BE4A-4706-BA45-C3243A47F681}"/>
    <dgm:cxn modelId="{5DCCEBCA-C90A-46FD-B003-1C1A4DA6CFF9}" srcId="{D90B3E94-6BE6-470B-B5CA-B661C716B042}" destId="{93F88652-7FCA-4788-B2E5-937D252DF189}" srcOrd="2" destOrd="0" parTransId="{65F0F0AB-B074-438E-A363-530F8B2FB7C1}" sibTransId="{D2BA8546-351E-474D-AAB0-FE2DFC2872BC}"/>
    <dgm:cxn modelId="{7AEA3DD6-B85C-4130-9024-2E367CC5EE64}" type="presOf" srcId="{6099D4E0-58FF-4AE2-8C38-9F508FD42477}" destId="{B513FDC7-D927-4F99-B23B-D25C7FE008D7}" srcOrd="0" destOrd="0" presId="urn:microsoft.com/office/officeart/2005/8/layout/vList2"/>
    <dgm:cxn modelId="{29DE7AE9-FD01-4754-9BC9-B351A96F69A0}" type="presOf" srcId="{BBD6CEC2-2E4E-4892-80E9-345512FFFBDB}" destId="{27AF8904-F0E5-4890-BB08-58CA07C1C792}" srcOrd="0" destOrd="0" presId="urn:microsoft.com/office/officeart/2005/8/layout/vList2"/>
    <dgm:cxn modelId="{29E7C310-A828-4EC0-A5E7-1E90E56AC031}" type="presParOf" srcId="{090A5E2A-E1FA-4675-9E55-DF76BD6F811E}" destId="{B513FDC7-D927-4F99-B23B-D25C7FE008D7}" srcOrd="0" destOrd="0" presId="urn:microsoft.com/office/officeart/2005/8/layout/vList2"/>
    <dgm:cxn modelId="{C4974AAF-F59D-474D-90EF-BA2CEAF4C4FD}" type="presParOf" srcId="{090A5E2A-E1FA-4675-9E55-DF76BD6F811E}" destId="{900C0E7F-D68A-4826-BDE3-F6B71CE16A65}" srcOrd="1" destOrd="0" presId="urn:microsoft.com/office/officeart/2005/8/layout/vList2"/>
    <dgm:cxn modelId="{6CC9A479-48D6-422F-860B-9DA96FCACBE3}" type="presParOf" srcId="{090A5E2A-E1FA-4675-9E55-DF76BD6F811E}" destId="{A73B9904-6ADF-455E-9383-E3FC86B023E4}" srcOrd="2" destOrd="0" presId="urn:microsoft.com/office/officeart/2005/8/layout/vList2"/>
    <dgm:cxn modelId="{8011AB3E-D764-4AA5-B380-2FB8E9274664}" type="presParOf" srcId="{090A5E2A-E1FA-4675-9E55-DF76BD6F811E}" destId="{EF5E7E16-4DD2-4ECD-B690-1E222A78E89C}" srcOrd="3" destOrd="0" presId="urn:microsoft.com/office/officeart/2005/8/layout/vList2"/>
    <dgm:cxn modelId="{F724368A-1857-4FC8-B36F-8C1E937CB0A7}" type="presParOf" srcId="{090A5E2A-E1FA-4675-9E55-DF76BD6F811E}" destId="{8404143D-5CE0-4D0C-98EA-26DDD2101A19}" srcOrd="4" destOrd="0" presId="urn:microsoft.com/office/officeart/2005/8/layout/vList2"/>
    <dgm:cxn modelId="{923C9380-7C7F-4D24-8E15-16BAFEBB969F}" type="presParOf" srcId="{090A5E2A-E1FA-4675-9E55-DF76BD6F811E}" destId="{891DF5C6-4C18-4A43-91F5-002DA0609F7B}" srcOrd="5" destOrd="0" presId="urn:microsoft.com/office/officeart/2005/8/layout/vList2"/>
    <dgm:cxn modelId="{FF279661-A621-4009-A62C-AB3BACC02A6D}" type="presParOf" srcId="{090A5E2A-E1FA-4675-9E55-DF76BD6F811E}" destId="{27AF8904-F0E5-4890-BB08-58CA07C1C792}" srcOrd="6" destOrd="0" presId="urn:microsoft.com/office/officeart/2005/8/layout/vList2"/>
    <dgm:cxn modelId="{7876D391-171F-4789-82F8-B648AEBA3E79}" type="presParOf" srcId="{090A5E2A-E1FA-4675-9E55-DF76BD6F811E}" destId="{AEA2A26A-88C3-4033-B07C-1F9888CAE9D2}" srcOrd="7" destOrd="0" presId="urn:microsoft.com/office/officeart/2005/8/layout/vList2"/>
    <dgm:cxn modelId="{F6EB776A-68F3-4E6A-8A7E-D53109615459}" type="presParOf" srcId="{090A5E2A-E1FA-4675-9E55-DF76BD6F811E}" destId="{E8BB52AE-692E-456F-B1A3-B8A73410963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49E68DC-D149-4E67-8BF3-1BB595A7F7B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9DA14205-BC6D-4396-960A-60C8EC6B54A0}">
      <dgm:prSet phldrT="[Testo]"/>
      <dgm:spPr/>
      <dgm:t>
        <a:bodyPr/>
        <a:lstStyle/>
        <a:p>
          <a:r>
            <a:rPr lang="it-IT" dirty="0"/>
            <a:t>Introduzione </a:t>
          </a:r>
        </a:p>
      </dgm:t>
    </dgm:pt>
    <dgm:pt modelId="{D1A76109-B2C4-4BF0-8218-32F6FD9B16E5}" type="parTrans" cxnId="{2376C2FD-6219-4200-BEF3-79E7B0572381}">
      <dgm:prSet/>
      <dgm:spPr/>
      <dgm:t>
        <a:bodyPr/>
        <a:lstStyle/>
        <a:p>
          <a:endParaRPr lang="it-IT"/>
        </a:p>
      </dgm:t>
    </dgm:pt>
    <dgm:pt modelId="{FCF345A7-184A-4138-AD1C-DFDD4BB6A770}" type="sibTrans" cxnId="{2376C2FD-6219-4200-BEF3-79E7B0572381}">
      <dgm:prSet/>
      <dgm:spPr/>
      <dgm:t>
        <a:bodyPr/>
        <a:lstStyle/>
        <a:p>
          <a:endParaRPr lang="it-IT"/>
        </a:p>
      </dgm:t>
    </dgm:pt>
    <dgm:pt modelId="{6BF5EE49-C075-412B-A8B5-F09F22B8D689}">
      <dgm:prSet phldrT="[Testo]"/>
      <dgm:spPr/>
      <dgm:t>
        <a:bodyPr/>
        <a:lstStyle/>
        <a:p>
          <a:r>
            <a:rPr lang="it-IT" dirty="0"/>
            <a:t>Il docente sceglie un argomento appropriato e assegna i ruoli specifici ai vari studenti.</a:t>
          </a:r>
        </a:p>
      </dgm:t>
    </dgm:pt>
    <dgm:pt modelId="{EE90D22E-0CD5-4F95-9656-0C4DDA479890}" type="parTrans" cxnId="{27EEB7CD-1344-4BE9-A470-D8CB1EAAA8FA}">
      <dgm:prSet/>
      <dgm:spPr/>
      <dgm:t>
        <a:bodyPr/>
        <a:lstStyle/>
        <a:p>
          <a:endParaRPr lang="it-IT"/>
        </a:p>
      </dgm:t>
    </dgm:pt>
    <dgm:pt modelId="{ED59101C-58F2-4D63-9998-FDEA6871D21D}" type="sibTrans" cxnId="{27EEB7CD-1344-4BE9-A470-D8CB1EAAA8FA}">
      <dgm:prSet/>
      <dgm:spPr/>
      <dgm:t>
        <a:bodyPr/>
        <a:lstStyle/>
        <a:p>
          <a:endParaRPr lang="it-IT"/>
        </a:p>
      </dgm:t>
    </dgm:pt>
    <dgm:pt modelId="{AD762DFD-1595-4626-A4BF-EB972CFEFC98}">
      <dgm:prSet phldrT="[Testo]"/>
      <dgm:spPr/>
      <dgm:t>
        <a:bodyPr/>
        <a:lstStyle/>
        <a:p>
          <a:r>
            <a:rPr lang="it-IT" dirty="0"/>
            <a:t>Individuazione di un compito</a:t>
          </a:r>
        </a:p>
      </dgm:t>
    </dgm:pt>
    <dgm:pt modelId="{E5D81F25-A62A-45D2-9011-D0523C89892A}" type="parTrans" cxnId="{7178F778-5CAE-49A2-8C72-DEE71A4158DE}">
      <dgm:prSet/>
      <dgm:spPr/>
      <dgm:t>
        <a:bodyPr/>
        <a:lstStyle/>
        <a:p>
          <a:endParaRPr lang="it-IT"/>
        </a:p>
      </dgm:t>
    </dgm:pt>
    <dgm:pt modelId="{C16779C4-1D7E-460E-9A9F-3C0678B6DC62}" type="sibTrans" cxnId="{7178F778-5CAE-49A2-8C72-DEE71A4158DE}">
      <dgm:prSet/>
      <dgm:spPr/>
      <dgm:t>
        <a:bodyPr/>
        <a:lstStyle/>
        <a:p>
          <a:endParaRPr lang="it-IT"/>
        </a:p>
      </dgm:t>
    </dgm:pt>
    <dgm:pt modelId="{5C3CF55F-3C44-444C-ABBD-5670BB12259D}">
      <dgm:prSet phldrT="[Testo]"/>
      <dgm:spPr/>
      <dgm:t>
        <a:bodyPr/>
        <a:lstStyle/>
        <a:p>
          <a:r>
            <a:rPr lang="it-IT" dirty="0"/>
            <a:t>Il docente individua il tema della ricerca.</a:t>
          </a:r>
        </a:p>
      </dgm:t>
    </dgm:pt>
    <dgm:pt modelId="{3A1D9EB1-37E4-4C81-B56B-53241636556E}" type="parTrans" cxnId="{D72C8208-E7BD-4645-8A69-FD047D60BE60}">
      <dgm:prSet/>
      <dgm:spPr/>
      <dgm:t>
        <a:bodyPr/>
        <a:lstStyle/>
        <a:p>
          <a:endParaRPr lang="it-IT"/>
        </a:p>
      </dgm:t>
    </dgm:pt>
    <dgm:pt modelId="{BEECA2A0-1CCC-466A-815F-0B36D746DB65}" type="sibTrans" cxnId="{D72C8208-E7BD-4645-8A69-FD047D60BE60}">
      <dgm:prSet/>
      <dgm:spPr/>
      <dgm:t>
        <a:bodyPr/>
        <a:lstStyle/>
        <a:p>
          <a:endParaRPr lang="it-IT"/>
        </a:p>
      </dgm:t>
    </dgm:pt>
    <dgm:pt modelId="{0232F801-0987-488D-8548-E7C21049119A}">
      <dgm:prSet phldrT="[Testo]"/>
      <dgm:spPr/>
      <dgm:t>
        <a:bodyPr/>
        <a:lstStyle/>
        <a:p>
          <a:r>
            <a:rPr lang="it-IT" dirty="0"/>
            <a:t>Individuazione delle risorse</a:t>
          </a:r>
        </a:p>
      </dgm:t>
    </dgm:pt>
    <dgm:pt modelId="{98C6DA21-1E7C-4730-8EBA-D2185B53A825}" type="parTrans" cxnId="{23DA01D6-5ED2-4F6F-AB4B-94F6E6C079B6}">
      <dgm:prSet/>
      <dgm:spPr/>
      <dgm:t>
        <a:bodyPr/>
        <a:lstStyle/>
        <a:p>
          <a:endParaRPr lang="it-IT"/>
        </a:p>
      </dgm:t>
    </dgm:pt>
    <dgm:pt modelId="{3D8F7222-6020-4580-B02E-FD71D23565B6}" type="sibTrans" cxnId="{23DA01D6-5ED2-4F6F-AB4B-94F6E6C079B6}">
      <dgm:prSet/>
      <dgm:spPr/>
      <dgm:t>
        <a:bodyPr/>
        <a:lstStyle/>
        <a:p>
          <a:endParaRPr lang="it-IT"/>
        </a:p>
      </dgm:t>
    </dgm:pt>
    <dgm:pt modelId="{F1FF0A46-3F29-4CE2-9290-54FD54C580D4}">
      <dgm:prSet phldrT="[Testo]"/>
      <dgm:spPr/>
      <dgm:t>
        <a:bodyPr/>
        <a:lstStyle/>
        <a:p>
          <a:r>
            <a:rPr lang="it-IT" dirty="0"/>
            <a:t>Strumenti da utilizzare per integrare l’attività del docente: elenco di siti web, di libri da consultare o di altro materiale; consigli sui supporti di cui servirsi (</a:t>
          </a:r>
          <a:r>
            <a:rPr lang="it-IT" dirty="0" err="1"/>
            <a:t>Powerpoint</a:t>
          </a:r>
          <a:r>
            <a:rPr lang="it-IT" dirty="0"/>
            <a:t>, Word, </a:t>
          </a:r>
          <a:r>
            <a:rPr lang="it-IT" dirty="0" err="1"/>
            <a:t>etc</a:t>
          </a:r>
          <a:r>
            <a:rPr lang="it-IT" dirty="0"/>
            <a:t>).</a:t>
          </a:r>
        </a:p>
      </dgm:t>
    </dgm:pt>
    <dgm:pt modelId="{6127BC68-FBD4-4333-A515-D8E14CAE1572}" type="parTrans" cxnId="{6CAF099B-13CF-4F6F-A7FF-54B916D7FBA3}">
      <dgm:prSet/>
      <dgm:spPr/>
      <dgm:t>
        <a:bodyPr/>
        <a:lstStyle/>
        <a:p>
          <a:endParaRPr lang="it-IT"/>
        </a:p>
      </dgm:t>
    </dgm:pt>
    <dgm:pt modelId="{B7DF207B-1BEC-47D4-904D-273A7D134793}" type="sibTrans" cxnId="{6CAF099B-13CF-4F6F-A7FF-54B916D7FBA3}">
      <dgm:prSet/>
      <dgm:spPr/>
      <dgm:t>
        <a:bodyPr/>
        <a:lstStyle/>
        <a:p>
          <a:endParaRPr lang="it-IT"/>
        </a:p>
      </dgm:t>
    </dgm:pt>
    <dgm:pt modelId="{F16ECEBF-846F-49DE-99E9-BC5AD3BDEFEB}">
      <dgm:prSet phldrT="[Testo]"/>
      <dgm:spPr/>
      <dgm:t>
        <a:bodyPr/>
        <a:lstStyle/>
        <a:p>
          <a:r>
            <a:rPr lang="it-IT" dirty="0"/>
            <a:t>Attuazione del processo di valutazione e riflessione metacognitiva </a:t>
          </a:r>
        </a:p>
      </dgm:t>
    </dgm:pt>
    <dgm:pt modelId="{2EE87909-0399-4667-BB6C-A35E16D28DE7}" type="parTrans" cxnId="{CFDF4EC6-BA14-4E75-88C3-CFDCBE2C46DB}">
      <dgm:prSet/>
      <dgm:spPr/>
      <dgm:t>
        <a:bodyPr/>
        <a:lstStyle/>
        <a:p>
          <a:endParaRPr lang="it-IT"/>
        </a:p>
      </dgm:t>
    </dgm:pt>
    <dgm:pt modelId="{EB0BD353-9548-42B8-8C11-06E640183408}" type="sibTrans" cxnId="{CFDF4EC6-BA14-4E75-88C3-CFDCBE2C46DB}">
      <dgm:prSet/>
      <dgm:spPr/>
      <dgm:t>
        <a:bodyPr/>
        <a:lstStyle/>
        <a:p>
          <a:endParaRPr lang="it-IT"/>
        </a:p>
      </dgm:t>
    </dgm:pt>
    <dgm:pt modelId="{428AC540-E942-4DAB-8D4E-B58C4A9BE3E7}">
      <dgm:prSet phldrT="[Testo]"/>
      <dgm:spPr/>
      <dgm:t>
        <a:bodyPr/>
        <a:lstStyle/>
        <a:p>
          <a:r>
            <a:rPr lang="it-IT" dirty="0"/>
            <a:t>Dopo aver progettato il percorso, specificando gli argomenti da approfondire, verranno indicati i criteri di valutazione. A conclusione anche gli studenti stessi applicheranno una riflessione metacognitiva alla qualità del loro lavoro, considerando il modo in cui lo hanno svolto e i possibili parametri da migliorare.</a:t>
          </a:r>
        </a:p>
      </dgm:t>
    </dgm:pt>
    <dgm:pt modelId="{E9B30616-712D-4BDA-908A-D5C90990CBF1}" type="parTrans" cxnId="{DCAF681E-9678-436D-9771-F2AC9520A8F1}">
      <dgm:prSet/>
      <dgm:spPr/>
      <dgm:t>
        <a:bodyPr/>
        <a:lstStyle/>
        <a:p>
          <a:endParaRPr lang="it-IT"/>
        </a:p>
      </dgm:t>
    </dgm:pt>
    <dgm:pt modelId="{D965F3A0-2747-4DA2-90CF-2D83846A0B8F}" type="sibTrans" cxnId="{DCAF681E-9678-436D-9771-F2AC9520A8F1}">
      <dgm:prSet/>
      <dgm:spPr/>
      <dgm:t>
        <a:bodyPr/>
        <a:lstStyle/>
        <a:p>
          <a:endParaRPr lang="it-IT"/>
        </a:p>
      </dgm:t>
    </dgm:pt>
    <dgm:pt modelId="{CDEA3BE1-D65F-4626-A3D4-ED47C699DC3D}" type="pres">
      <dgm:prSet presAssocID="{E49E68DC-D149-4E67-8BF3-1BB595A7F7B4}" presName="Name0" presStyleCnt="0">
        <dgm:presLayoutVars>
          <dgm:dir/>
          <dgm:animLvl val="lvl"/>
          <dgm:resizeHandles val="exact"/>
        </dgm:presLayoutVars>
      </dgm:prSet>
      <dgm:spPr/>
    </dgm:pt>
    <dgm:pt modelId="{B2AA62A6-75F7-4500-94A4-0588E9BEE3FD}" type="pres">
      <dgm:prSet presAssocID="{9DA14205-BC6D-4396-960A-60C8EC6B54A0}" presName="linNode" presStyleCnt="0"/>
      <dgm:spPr/>
    </dgm:pt>
    <dgm:pt modelId="{4CECB439-1D40-44B1-9EDC-21305B857DB9}" type="pres">
      <dgm:prSet presAssocID="{9DA14205-BC6D-4396-960A-60C8EC6B54A0}" presName="parentText" presStyleLbl="node1" presStyleIdx="0" presStyleCnt="4">
        <dgm:presLayoutVars>
          <dgm:chMax val="1"/>
          <dgm:bulletEnabled val="1"/>
        </dgm:presLayoutVars>
      </dgm:prSet>
      <dgm:spPr/>
    </dgm:pt>
    <dgm:pt modelId="{E15BAF5A-605E-481C-816F-24C418E43D61}" type="pres">
      <dgm:prSet presAssocID="{9DA14205-BC6D-4396-960A-60C8EC6B54A0}" presName="descendantText" presStyleLbl="alignAccFollowNode1" presStyleIdx="0" presStyleCnt="4">
        <dgm:presLayoutVars>
          <dgm:bulletEnabled val="1"/>
        </dgm:presLayoutVars>
      </dgm:prSet>
      <dgm:spPr/>
    </dgm:pt>
    <dgm:pt modelId="{160A5532-C7E7-40AC-B1DF-561EA9BB0E14}" type="pres">
      <dgm:prSet presAssocID="{FCF345A7-184A-4138-AD1C-DFDD4BB6A770}" presName="sp" presStyleCnt="0"/>
      <dgm:spPr/>
    </dgm:pt>
    <dgm:pt modelId="{5DCAE325-EFD5-408D-A6C1-36ECE34F9DF9}" type="pres">
      <dgm:prSet presAssocID="{AD762DFD-1595-4626-A4BF-EB972CFEFC98}" presName="linNode" presStyleCnt="0"/>
      <dgm:spPr/>
    </dgm:pt>
    <dgm:pt modelId="{7B604F11-6DF0-4DDE-B2F3-13E282846126}" type="pres">
      <dgm:prSet presAssocID="{AD762DFD-1595-4626-A4BF-EB972CFEFC98}" presName="parentText" presStyleLbl="node1" presStyleIdx="1" presStyleCnt="4">
        <dgm:presLayoutVars>
          <dgm:chMax val="1"/>
          <dgm:bulletEnabled val="1"/>
        </dgm:presLayoutVars>
      </dgm:prSet>
      <dgm:spPr/>
    </dgm:pt>
    <dgm:pt modelId="{59FF2BF9-C310-41E9-883E-0C6AC7216603}" type="pres">
      <dgm:prSet presAssocID="{AD762DFD-1595-4626-A4BF-EB972CFEFC98}" presName="descendantText" presStyleLbl="alignAccFollowNode1" presStyleIdx="1" presStyleCnt="4">
        <dgm:presLayoutVars>
          <dgm:bulletEnabled val="1"/>
        </dgm:presLayoutVars>
      </dgm:prSet>
      <dgm:spPr/>
    </dgm:pt>
    <dgm:pt modelId="{FCA6F317-1BF9-4106-8885-86E7C97C6EBD}" type="pres">
      <dgm:prSet presAssocID="{C16779C4-1D7E-460E-9A9F-3C0678B6DC62}" presName="sp" presStyleCnt="0"/>
      <dgm:spPr/>
    </dgm:pt>
    <dgm:pt modelId="{A3C2EC2D-6679-4CA5-9EF2-ECA42BEFF3F1}" type="pres">
      <dgm:prSet presAssocID="{0232F801-0987-488D-8548-E7C21049119A}" presName="linNode" presStyleCnt="0"/>
      <dgm:spPr/>
    </dgm:pt>
    <dgm:pt modelId="{64E8140C-5BB8-42D6-834D-3F076379AC4C}" type="pres">
      <dgm:prSet presAssocID="{0232F801-0987-488D-8548-E7C21049119A}" presName="parentText" presStyleLbl="node1" presStyleIdx="2" presStyleCnt="4">
        <dgm:presLayoutVars>
          <dgm:chMax val="1"/>
          <dgm:bulletEnabled val="1"/>
        </dgm:presLayoutVars>
      </dgm:prSet>
      <dgm:spPr/>
    </dgm:pt>
    <dgm:pt modelId="{923654A5-BFC6-4395-A381-D893DB52A0BE}" type="pres">
      <dgm:prSet presAssocID="{0232F801-0987-488D-8548-E7C21049119A}" presName="descendantText" presStyleLbl="alignAccFollowNode1" presStyleIdx="2" presStyleCnt="4">
        <dgm:presLayoutVars>
          <dgm:bulletEnabled val="1"/>
        </dgm:presLayoutVars>
      </dgm:prSet>
      <dgm:spPr/>
    </dgm:pt>
    <dgm:pt modelId="{DCA45935-9AF6-477A-9A2E-8890B5E0F3B8}" type="pres">
      <dgm:prSet presAssocID="{3D8F7222-6020-4580-B02E-FD71D23565B6}" presName="sp" presStyleCnt="0"/>
      <dgm:spPr/>
    </dgm:pt>
    <dgm:pt modelId="{F4DDBA5E-6C1C-45F1-A7A1-11AC7CDCA971}" type="pres">
      <dgm:prSet presAssocID="{F16ECEBF-846F-49DE-99E9-BC5AD3BDEFEB}" presName="linNode" presStyleCnt="0"/>
      <dgm:spPr/>
    </dgm:pt>
    <dgm:pt modelId="{C0CB9E28-02F2-467C-9ECE-17820B31B48F}" type="pres">
      <dgm:prSet presAssocID="{F16ECEBF-846F-49DE-99E9-BC5AD3BDEFEB}" presName="parentText" presStyleLbl="node1" presStyleIdx="3" presStyleCnt="4">
        <dgm:presLayoutVars>
          <dgm:chMax val="1"/>
          <dgm:bulletEnabled val="1"/>
        </dgm:presLayoutVars>
      </dgm:prSet>
      <dgm:spPr/>
    </dgm:pt>
    <dgm:pt modelId="{BF3E85C9-B426-4360-9DAB-5AD23884F442}" type="pres">
      <dgm:prSet presAssocID="{F16ECEBF-846F-49DE-99E9-BC5AD3BDEFEB}" presName="descendantText" presStyleLbl="alignAccFollowNode1" presStyleIdx="3" presStyleCnt="4">
        <dgm:presLayoutVars>
          <dgm:bulletEnabled val="1"/>
        </dgm:presLayoutVars>
      </dgm:prSet>
      <dgm:spPr/>
    </dgm:pt>
  </dgm:ptLst>
  <dgm:cxnLst>
    <dgm:cxn modelId="{D6D30F04-47DA-40B5-9640-5941EBA25C0D}" type="presOf" srcId="{F16ECEBF-846F-49DE-99E9-BC5AD3BDEFEB}" destId="{C0CB9E28-02F2-467C-9ECE-17820B31B48F}" srcOrd="0" destOrd="0" presId="urn:microsoft.com/office/officeart/2005/8/layout/vList5"/>
    <dgm:cxn modelId="{D72C8208-E7BD-4645-8A69-FD047D60BE60}" srcId="{AD762DFD-1595-4626-A4BF-EB972CFEFC98}" destId="{5C3CF55F-3C44-444C-ABBD-5670BB12259D}" srcOrd="0" destOrd="0" parTransId="{3A1D9EB1-37E4-4C81-B56B-53241636556E}" sibTransId="{BEECA2A0-1CCC-466A-815F-0B36D746DB65}"/>
    <dgm:cxn modelId="{9C0DF511-17A3-4335-961B-BA25B8ACFE84}" type="presOf" srcId="{E49E68DC-D149-4E67-8BF3-1BB595A7F7B4}" destId="{CDEA3BE1-D65F-4626-A3D4-ED47C699DC3D}" srcOrd="0" destOrd="0" presId="urn:microsoft.com/office/officeart/2005/8/layout/vList5"/>
    <dgm:cxn modelId="{DCAF681E-9678-436D-9771-F2AC9520A8F1}" srcId="{F16ECEBF-846F-49DE-99E9-BC5AD3BDEFEB}" destId="{428AC540-E942-4DAB-8D4E-B58C4A9BE3E7}" srcOrd="0" destOrd="0" parTransId="{E9B30616-712D-4BDA-908A-D5C90990CBF1}" sibTransId="{D965F3A0-2747-4DA2-90CF-2D83846A0B8F}"/>
    <dgm:cxn modelId="{B3EB3C21-1890-4A0D-B177-DD1FA8C1D9BD}" type="presOf" srcId="{6BF5EE49-C075-412B-A8B5-F09F22B8D689}" destId="{E15BAF5A-605E-481C-816F-24C418E43D61}" srcOrd="0" destOrd="0" presId="urn:microsoft.com/office/officeart/2005/8/layout/vList5"/>
    <dgm:cxn modelId="{63A81925-0479-48C3-994A-589380A65048}" type="presOf" srcId="{5C3CF55F-3C44-444C-ABBD-5670BB12259D}" destId="{59FF2BF9-C310-41E9-883E-0C6AC7216603}" srcOrd="0" destOrd="0" presId="urn:microsoft.com/office/officeart/2005/8/layout/vList5"/>
    <dgm:cxn modelId="{7178F778-5CAE-49A2-8C72-DEE71A4158DE}" srcId="{E49E68DC-D149-4E67-8BF3-1BB595A7F7B4}" destId="{AD762DFD-1595-4626-A4BF-EB972CFEFC98}" srcOrd="1" destOrd="0" parTransId="{E5D81F25-A62A-45D2-9011-D0523C89892A}" sibTransId="{C16779C4-1D7E-460E-9A9F-3C0678B6DC62}"/>
    <dgm:cxn modelId="{6CAF099B-13CF-4F6F-A7FF-54B916D7FBA3}" srcId="{0232F801-0987-488D-8548-E7C21049119A}" destId="{F1FF0A46-3F29-4CE2-9290-54FD54C580D4}" srcOrd="0" destOrd="0" parTransId="{6127BC68-FBD4-4333-A515-D8E14CAE1572}" sibTransId="{B7DF207B-1BEC-47D4-904D-273A7D134793}"/>
    <dgm:cxn modelId="{6A67039C-4B17-49F7-8A44-7579D5A1795D}" type="presOf" srcId="{9DA14205-BC6D-4396-960A-60C8EC6B54A0}" destId="{4CECB439-1D40-44B1-9EDC-21305B857DB9}" srcOrd="0" destOrd="0" presId="urn:microsoft.com/office/officeart/2005/8/layout/vList5"/>
    <dgm:cxn modelId="{27FEB4B2-B988-4CC8-8B39-41B8CDC2207E}" type="presOf" srcId="{AD762DFD-1595-4626-A4BF-EB972CFEFC98}" destId="{7B604F11-6DF0-4DDE-B2F3-13E282846126}" srcOrd="0" destOrd="0" presId="urn:microsoft.com/office/officeart/2005/8/layout/vList5"/>
    <dgm:cxn modelId="{CFDF4EC6-BA14-4E75-88C3-CFDCBE2C46DB}" srcId="{E49E68DC-D149-4E67-8BF3-1BB595A7F7B4}" destId="{F16ECEBF-846F-49DE-99E9-BC5AD3BDEFEB}" srcOrd="3" destOrd="0" parTransId="{2EE87909-0399-4667-BB6C-A35E16D28DE7}" sibTransId="{EB0BD353-9548-42B8-8C11-06E640183408}"/>
    <dgm:cxn modelId="{27EEB7CD-1344-4BE9-A470-D8CB1EAAA8FA}" srcId="{9DA14205-BC6D-4396-960A-60C8EC6B54A0}" destId="{6BF5EE49-C075-412B-A8B5-F09F22B8D689}" srcOrd="0" destOrd="0" parTransId="{EE90D22E-0CD5-4F95-9656-0C4DDA479890}" sibTransId="{ED59101C-58F2-4D63-9998-FDEA6871D21D}"/>
    <dgm:cxn modelId="{23DA01D6-5ED2-4F6F-AB4B-94F6E6C079B6}" srcId="{E49E68DC-D149-4E67-8BF3-1BB595A7F7B4}" destId="{0232F801-0987-488D-8548-E7C21049119A}" srcOrd="2" destOrd="0" parTransId="{98C6DA21-1E7C-4730-8EBA-D2185B53A825}" sibTransId="{3D8F7222-6020-4580-B02E-FD71D23565B6}"/>
    <dgm:cxn modelId="{D7F2A9EE-21E9-4ADA-A95E-CF167BD6F8E7}" type="presOf" srcId="{0232F801-0987-488D-8548-E7C21049119A}" destId="{64E8140C-5BB8-42D6-834D-3F076379AC4C}" srcOrd="0" destOrd="0" presId="urn:microsoft.com/office/officeart/2005/8/layout/vList5"/>
    <dgm:cxn modelId="{95091BF4-9156-4804-BE5C-EC6CB29EF568}" type="presOf" srcId="{428AC540-E942-4DAB-8D4E-B58C4A9BE3E7}" destId="{BF3E85C9-B426-4360-9DAB-5AD23884F442}" srcOrd="0" destOrd="0" presId="urn:microsoft.com/office/officeart/2005/8/layout/vList5"/>
    <dgm:cxn modelId="{35F929FB-887C-433A-ABE5-221C0060359E}" type="presOf" srcId="{F1FF0A46-3F29-4CE2-9290-54FD54C580D4}" destId="{923654A5-BFC6-4395-A381-D893DB52A0BE}" srcOrd="0" destOrd="0" presId="urn:microsoft.com/office/officeart/2005/8/layout/vList5"/>
    <dgm:cxn modelId="{2376C2FD-6219-4200-BEF3-79E7B0572381}" srcId="{E49E68DC-D149-4E67-8BF3-1BB595A7F7B4}" destId="{9DA14205-BC6D-4396-960A-60C8EC6B54A0}" srcOrd="0" destOrd="0" parTransId="{D1A76109-B2C4-4BF0-8218-32F6FD9B16E5}" sibTransId="{FCF345A7-184A-4138-AD1C-DFDD4BB6A770}"/>
    <dgm:cxn modelId="{07160D37-A4FD-4FE9-BCC1-5F5CEFA30F1B}" type="presParOf" srcId="{CDEA3BE1-D65F-4626-A3D4-ED47C699DC3D}" destId="{B2AA62A6-75F7-4500-94A4-0588E9BEE3FD}" srcOrd="0" destOrd="0" presId="urn:microsoft.com/office/officeart/2005/8/layout/vList5"/>
    <dgm:cxn modelId="{B22F17A6-3485-4313-8D9F-5C72734D2A21}" type="presParOf" srcId="{B2AA62A6-75F7-4500-94A4-0588E9BEE3FD}" destId="{4CECB439-1D40-44B1-9EDC-21305B857DB9}" srcOrd="0" destOrd="0" presId="urn:microsoft.com/office/officeart/2005/8/layout/vList5"/>
    <dgm:cxn modelId="{023540BE-6245-4428-8362-7FC23EB95D67}" type="presParOf" srcId="{B2AA62A6-75F7-4500-94A4-0588E9BEE3FD}" destId="{E15BAF5A-605E-481C-816F-24C418E43D61}" srcOrd="1" destOrd="0" presId="urn:microsoft.com/office/officeart/2005/8/layout/vList5"/>
    <dgm:cxn modelId="{FB18A5B1-BD55-4E40-B808-CCA33207F727}" type="presParOf" srcId="{CDEA3BE1-D65F-4626-A3D4-ED47C699DC3D}" destId="{160A5532-C7E7-40AC-B1DF-561EA9BB0E14}" srcOrd="1" destOrd="0" presId="urn:microsoft.com/office/officeart/2005/8/layout/vList5"/>
    <dgm:cxn modelId="{902CD627-A5DC-427E-93E5-FC8735B6220F}" type="presParOf" srcId="{CDEA3BE1-D65F-4626-A3D4-ED47C699DC3D}" destId="{5DCAE325-EFD5-408D-A6C1-36ECE34F9DF9}" srcOrd="2" destOrd="0" presId="urn:microsoft.com/office/officeart/2005/8/layout/vList5"/>
    <dgm:cxn modelId="{3735248C-987E-4503-BEBB-31ACC32A6F22}" type="presParOf" srcId="{5DCAE325-EFD5-408D-A6C1-36ECE34F9DF9}" destId="{7B604F11-6DF0-4DDE-B2F3-13E282846126}" srcOrd="0" destOrd="0" presId="urn:microsoft.com/office/officeart/2005/8/layout/vList5"/>
    <dgm:cxn modelId="{B8BD076C-26C8-49F5-B843-9E6AF4EE693C}" type="presParOf" srcId="{5DCAE325-EFD5-408D-A6C1-36ECE34F9DF9}" destId="{59FF2BF9-C310-41E9-883E-0C6AC7216603}" srcOrd="1" destOrd="0" presId="urn:microsoft.com/office/officeart/2005/8/layout/vList5"/>
    <dgm:cxn modelId="{29AE8FDB-41D8-4E97-A0D9-4BC13F76E1C9}" type="presParOf" srcId="{CDEA3BE1-D65F-4626-A3D4-ED47C699DC3D}" destId="{FCA6F317-1BF9-4106-8885-86E7C97C6EBD}" srcOrd="3" destOrd="0" presId="urn:microsoft.com/office/officeart/2005/8/layout/vList5"/>
    <dgm:cxn modelId="{B5BA995A-33E5-4499-BDEC-192C9089D60D}" type="presParOf" srcId="{CDEA3BE1-D65F-4626-A3D4-ED47C699DC3D}" destId="{A3C2EC2D-6679-4CA5-9EF2-ECA42BEFF3F1}" srcOrd="4" destOrd="0" presId="urn:microsoft.com/office/officeart/2005/8/layout/vList5"/>
    <dgm:cxn modelId="{F0099A89-CFBC-484E-B6AC-41E1FF787EC0}" type="presParOf" srcId="{A3C2EC2D-6679-4CA5-9EF2-ECA42BEFF3F1}" destId="{64E8140C-5BB8-42D6-834D-3F076379AC4C}" srcOrd="0" destOrd="0" presId="urn:microsoft.com/office/officeart/2005/8/layout/vList5"/>
    <dgm:cxn modelId="{CEBC697E-90A9-49AA-8F4B-4390AE0D06A6}" type="presParOf" srcId="{A3C2EC2D-6679-4CA5-9EF2-ECA42BEFF3F1}" destId="{923654A5-BFC6-4395-A381-D893DB52A0BE}" srcOrd="1" destOrd="0" presId="urn:microsoft.com/office/officeart/2005/8/layout/vList5"/>
    <dgm:cxn modelId="{30139E83-833C-47E6-A438-44A4213565C1}" type="presParOf" srcId="{CDEA3BE1-D65F-4626-A3D4-ED47C699DC3D}" destId="{DCA45935-9AF6-477A-9A2E-8890B5E0F3B8}" srcOrd="5" destOrd="0" presId="urn:microsoft.com/office/officeart/2005/8/layout/vList5"/>
    <dgm:cxn modelId="{FE441E07-AAA1-43AA-B1B1-E2102D1B2324}" type="presParOf" srcId="{CDEA3BE1-D65F-4626-A3D4-ED47C699DC3D}" destId="{F4DDBA5E-6C1C-45F1-A7A1-11AC7CDCA971}" srcOrd="6" destOrd="0" presId="urn:microsoft.com/office/officeart/2005/8/layout/vList5"/>
    <dgm:cxn modelId="{6639E807-A233-4414-AD9C-B14643F2ADE2}" type="presParOf" srcId="{F4DDBA5E-6C1C-45F1-A7A1-11AC7CDCA971}" destId="{C0CB9E28-02F2-467C-9ECE-17820B31B48F}" srcOrd="0" destOrd="0" presId="urn:microsoft.com/office/officeart/2005/8/layout/vList5"/>
    <dgm:cxn modelId="{02869D48-E2DA-4B69-9F2E-13149615B8B5}" type="presParOf" srcId="{F4DDBA5E-6C1C-45F1-A7A1-11AC7CDCA971}" destId="{BF3E85C9-B426-4360-9DAB-5AD23884F44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355BCB8-7FC3-4389-BEF6-B2498644952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AE21728-2122-4686-A3FF-1607DB14002D}">
      <dgm:prSet custT="1"/>
      <dgm:spPr/>
      <dgm:t>
        <a:bodyPr/>
        <a:lstStyle/>
        <a:p>
          <a:pPr algn="l">
            <a:lnSpc>
              <a:spcPct val="100000"/>
            </a:lnSpc>
          </a:pPr>
          <a:r>
            <a:rPr lang="it-IT" sz="1800" dirty="0"/>
            <a:t>Consiste nella simulazione dei comportamenti e degli atteggiamenti adottati generalmente nella vita reale. Gli studenti devono assumere i ruoli assegnati dall’insegnante e comportarsi come farebbero realmente nella situazione data. </a:t>
          </a:r>
          <a:endParaRPr lang="en-US" sz="1800" dirty="0"/>
        </a:p>
      </dgm:t>
    </dgm:pt>
    <dgm:pt modelId="{228F4647-791E-4A08-9EB0-C57062464641}" type="parTrans" cxnId="{02BD25B4-E39A-4152-9FDB-03C2A57D977C}">
      <dgm:prSet/>
      <dgm:spPr/>
      <dgm:t>
        <a:bodyPr/>
        <a:lstStyle/>
        <a:p>
          <a:endParaRPr lang="en-US"/>
        </a:p>
      </dgm:t>
    </dgm:pt>
    <dgm:pt modelId="{E5BBBABA-63D6-4C1B-92E7-4963D64479BB}" type="sibTrans" cxnId="{02BD25B4-E39A-4152-9FDB-03C2A57D977C}">
      <dgm:prSet/>
      <dgm:spPr/>
      <dgm:t>
        <a:bodyPr/>
        <a:lstStyle/>
        <a:p>
          <a:endParaRPr lang="en-US"/>
        </a:p>
      </dgm:t>
    </dgm:pt>
    <dgm:pt modelId="{CA073C4A-0834-4E77-9C43-747E2CA68E54}">
      <dgm:prSet custT="1"/>
      <dgm:spPr/>
      <dgm:t>
        <a:bodyPr/>
        <a:lstStyle/>
        <a:p>
          <a:pPr>
            <a:lnSpc>
              <a:spcPct val="100000"/>
            </a:lnSpc>
          </a:pPr>
          <a:r>
            <a:rPr lang="it-IT" sz="1800" dirty="0"/>
            <a:t>Questa tecnica ha l’obiettivo di far acquisire la capacità di impersonare un ruolo e di comprendere in profondità ciò che il ruolo richiede. Il </a:t>
          </a:r>
          <a:r>
            <a:rPr lang="it-IT" sz="1800" dirty="0" err="1"/>
            <a:t>role</a:t>
          </a:r>
          <a:r>
            <a:rPr lang="it-IT" sz="1800" dirty="0"/>
            <a:t> playing non è la ripetizione di un copione, ma una vera e propria recita a soggetto.</a:t>
          </a:r>
          <a:endParaRPr lang="en-US" sz="1800" dirty="0"/>
        </a:p>
      </dgm:t>
    </dgm:pt>
    <dgm:pt modelId="{4919708B-F588-4EE0-AE23-19D8A2830C9E}" type="parTrans" cxnId="{E869C5C9-F243-4732-91B3-ACC94C4A9EF5}">
      <dgm:prSet/>
      <dgm:spPr/>
      <dgm:t>
        <a:bodyPr/>
        <a:lstStyle/>
        <a:p>
          <a:endParaRPr lang="en-US"/>
        </a:p>
      </dgm:t>
    </dgm:pt>
    <dgm:pt modelId="{9EC92DBB-5CF4-47C2-BAD1-1253EEEB3209}" type="sibTrans" cxnId="{E869C5C9-F243-4732-91B3-ACC94C4A9EF5}">
      <dgm:prSet/>
      <dgm:spPr/>
      <dgm:t>
        <a:bodyPr/>
        <a:lstStyle/>
        <a:p>
          <a:endParaRPr lang="en-US"/>
        </a:p>
      </dgm:t>
    </dgm:pt>
    <dgm:pt modelId="{DDB1A579-5932-43A2-885A-A63EEEAE8245}" type="pres">
      <dgm:prSet presAssocID="{0355BCB8-7FC3-4389-BEF6-B24986449520}" presName="root" presStyleCnt="0">
        <dgm:presLayoutVars>
          <dgm:dir/>
          <dgm:resizeHandles val="exact"/>
        </dgm:presLayoutVars>
      </dgm:prSet>
      <dgm:spPr/>
    </dgm:pt>
    <dgm:pt modelId="{B250FC8C-F4F9-435A-AAB1-8E5BBCA5EBDB}" type="pres">
      <dgm:prSet presAssocID="{CAE21728-2122-4686-A3FF-1607DB14002D}" presName="compNode" presStyleCnt="0"/>
      <dgm:spPr/>
    </dgm:pt>
    <dgm:pt modelId="{B05F4A73-E1C0-4569-8738-97293884BFA6}" type="pres">
      <dgm:prSet presAssocID="{CAE21728-2122-4686-A3FF-1607DB14002D}" presName="bgRect" presStyleLbl="bgShp" presStyleIdx="0" presStyleCnt="2" custScaleY="134332"/>
      <dgm:spPr/>
    </dgm:pt>
    <dgm:pt modelId="{C23B95C7-07DA-452E-849E-FDE556B99C4E}" type="pres">
      <dgm:prSet presAssocID="{CAE21728-2122-4686-A3FF-1607DB14002D}" presName="iconRect" presStyleLbl="node1" presStyleIdx="0" presStyleCnt="2" custLinFactNeighborX="-24572" custLinFactNeighborY="-185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bri"/>
        </a:ext>
      </dgm:extLst>
    </dgm:pt>
    <dgm:pt modelId="{BB36C243-3014-4BF4-ACEE-161FB5375B95}" type="pres">
      <dgm:prSet presAssocID="{CAE21728-2122-4686-A3FF-1607DB14002D}" presName="spaceRect" presStyleCnt="0"/>
      <dgm:spPr/>
    </dgm:pt>
    <dgm:pt modelId="{5DD1F9FF-8869-494A-AD63-78812E180C1A}" type="pres">
      <dgm:prSet presAssocID="{CAE21728-2122-4686-A3FF-1607DB14002D}" presName="parTx" presStyleLbl="revTx" presStyleIdx="0" presStyleCnt="2" custScaleX="120877" custLinFactNeighborX="-8462" custLinFactNeighborY="-20001">
        <dgm:presLayoutVars>
          <dgm:chMax val="0"/>
          <dgm:chPref val="0"/>
        </dgm:presLayoutVars>
      </dgm:prSet>
      <dgm:spPr/>
    </dgm:pt>
    <dgm:pt modelId="{ADEA9B02-7FE3-4F90-9B6B-1A8F7B575071}" type="pres">
      <dgm:prSet presAssocID="{E5BBBABA-63D6-4C1B-92E7-4963D64479BB}" presName="sibTrans" presStyleCnt="0"/>
      <dgm:spPr/>
    </dgm:pt>
    <dgm:pt modelId="{943A8526-3814-454E-A8E7-08DFEC96F3F6}" type="pres">
      <dgm:prSet presAssocID="{CA073C4A-0834-4E77-9C43-747E2CA68E54}" presName="compNode" presStyleCnt="0"/>
      <dgm:spPr/>
    </dgm:pt>
    <dgm:pt modelId="{4EF46DC8-3342-4073-BAC7-5C7FFD391DEB}" type="pres">
      <dgm:prSet presAssocID="{CA073C4A-0834-4E77-9C43-747E2CA68E54}" presName="bgRect" presStyleLbl="bgShp" presStyleIdx="1" presStyleCnt="2" custScaleY="167102" custLinFactNeighborX="-5613" custLinFactNeighborY="-224"/>
      <dgm:spPr/>
    </dgm:pt>
    <dgm:pt modelId="{352E2E4F-E7D9-4CD0-BB9D-4C4B67E6CF3B}" type="pres">
      <dgm:prSet presAssocID="{CA073C4A-0834-4E77-9C43-747E2CA68E54}" presName="iconRect" presStyleLbl="node1" presStyleIdx="1" presStyleCnt="2" custLinFactNeighborX="-29938" custLinFactNeighborY="-242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2F8F18A7-DDE8-4A4F-B4EA-9685933C03B9}" type="pres">
      <dgm:prSet presAssocID="{CA073C4A-0834-4E77-9C43-747E2CA68E54}" presName="spaceRect" presStyleCnt="0"/>
      <dgm:spPr/>
    </dgm:pt>
    <dgm:pt modelId="{5B9C561D-CC50-4B53-B868-BC7FEFCBF052}" type="pres">
      <dgm:prSet presAssocID="{CA073C4A-0834-4E77-9C43-747E2CA68E54}" presName="parTx" presStyleLbl="revTx" presStyleIdx="1" presStyleCnt="2" custScaleX="124508" custLinFactNeighborX="-5963" custLinFactNeighborY="-16786">
        <dgm:presLayoutVars>
          <dgm:chMax val="0"/>
          <dgm:chPref val="0"/>
        </dgm:presLayoutVars>
      </dgm:prSet>
      <dgm:spPr/>
    </dgm:pt>
  </dgm:ptLst>
  <dgm:cxnLst>
    <dgm:cxn modelId="{9DE55130-DBBF-4D09-AFB6-B7FEF62D8F5A}" type="presOf" srcId="{0355BCB8-7FC3-4389-BEF6-B24986449520}" destId="{DDB1A579-5932-43A2-885A-A63EEEAE8245}" srcOrd="0" destOrd="0" presId="urn:microsoft.com/office/officeart/2018/2/layout/IconVerticalSolidList"/>
    <dgm:cxn modelId="{C0DB1B5B-49D5-4C36-9FFB-14307B5E2792}" type="presOf" srcId="{CA073C4A-0834-4E77-9C43-747E2CA68E54}" destId="{5B9C561D-CC50-4B53-B868-BC7FEFCBF052}" srcOrd="0" destOrd="0" presId="urn:microsoft.com/office/officeart/2018/2/layout/IconVerticalSolidList"/>
    <dgm:cxn modelId="{093DDB80-F08A-4651-A66B-AFF734D16CA8}" type="presOf" srcId="{CAE21728-2122-4686-A3FF-1607DB14002D}" destId="{5DD1F9FF-8869-494A-AD63-78812E180C1A}" srcOrd="0" destOrd="0" presId="urn:microsoft.com/office/officeart/2018/2/layout/IconVerticalSolidList"/>
    <dgm:cxn modelId="{02BD25B4-E39A-4152-9FDB-03C2A57D977C}" srcId="{0355BCB8-7FC3-4389-BEF6-B24986449520}" destId="{CAE21728-2122-4686-A3FF-1607DB14002D}" srcOrd="0" destOrd="0" parTransId="{228F4647-791E-4A08-9EB0-C57062464641}" sibTransId="{E5BBBABA-63D6-4C1B-92E7-4963D64479BB}"/>
    <dgm:cxn modelId="{E869C5C9-F243-4732-91B3-ACC94C4A9EF5}" srcId="{0355BCB8-7FC3-4389-BEF6-B24986449520}" destId="{CA073C4A-0834-4E77-9C43-747E2CA68E54}" srcOrd="1" destOrd="0" parTransId="{4919708B-F588-4EE0-AE23-19D8A2830C9E}" sibTransId="{9EC92DBB-5CF4-47C2-BAD1-1253EEEB3209}"/>
    <dgm:cxn modelId="{E0BB8231-FDDE-41AA-BDC6-29BEC85BCC64}" type="presParOf" srcId="{DDB1A579-5932-43A2-885A-A63EEEAE8245}" destId="{B250FC8C-F4F9-435A-AAB1-8E5BBCA5EBDB}" srcOrd="0" destOrd="0" presId="urn:microsoft.com/office/officeart/2018/2/layout/IconVerticalSolidList"/>
    <dgm:cxn modelId="{A48FC5AB-580E-4733-B63A-5DBCFAAE69FC}" type="presParOf" srcId="{B250FC8C-F4F9-435A-AAB1-8E5BBCA5EBDB}" destId="{B05F4A73-E1C0-4569-8738-97293884BFA6}" srcOrd="0" destOrd="0" presId="urn:microsoft.com/office/officeart/2018/2/layout/IconVerticalSolidList"/>
    <dgm:cxn modelId="{A0DC2311-E0B6-4C3E-84EE-2D54BF132ADB}" type="presParOf" srcId="{B250FC8C-F4F9-435A-AAB1-8E5BBCA5EBDB}" destId="{C23B95C7-07DA-452E-849E-FDE556B99C4E}" srcOrd="1" destOrd="0" presId="urn:microsoft.com/office/officeart/2018/2/layout/IconVerticalSolidList"/>
    <dgm:cxn modelId="{72B35AB0-11D4-4114-9838-168F07C37323}" type="presParOf" srcId="{B250FC8C-F4F9-435A-AAB1-8E5BBCA5EBDB}" destId="{BB36C243-3014-4BF4-ACEE-161FB5375B95}" srcOrd="2" destOrd="0" presId="urn:microsoft.com/office/officeart/2018/2/layout/IconVerticalSolidList"/>
    <dgm:cxn modelId="{3472821D-3C14-4E9F-8DB0-A7395D7FBD05}" type="presParOf" srcId="{B250FC8C-F4F9-435A-AAB1-8E5BBCA5EBDB}" destId="{5DD1F9FF-8869-494A-AD63-78812E180C1A}" srcOrd="3" destOrd="0" presId="urn:microsoft.com/office/officeart/2018/2/layout/IconVerticalSolidList"/>
    <dgm:cxn modelId="{D86B912D-DD39-49D2-981F-93A2C4D57A66}" type="presParOf" srcId="{DDB1A579-5932-43A2-885A-A63EEEAE8245}" destId="{ADEA9B02-7FE3-4F90-9B6B-1A8F7B575071}" srcOrd="1" destOrd="0" presId="urn:microsoft.com/office/officeart/2018/2/layout/IconVerticalSolidList"/>
    <dgm:cxn modelId="{21B42EA3-5470-4B6E-A467-28907F999926}" type="presParOf" srcId="{DDB1A579-5932-43A2-885A-A63EEEAE8245}" destId="{943A8526-3814-454E-A8E7-08DFEC96F3F6}" srcOrd="2" destOrd="0" presId="urn:microsoft.com/office/officeart/2018/2/layout/IconVerticalSolidList"/>
    <dgm:cxn modelId="{6BF0437C-CD56-4BCE-B1DE-99996EDFF55B}" type="presParOf" srcId="{943A8526-3814-454E-A8E7-08DFEC96F3F6}" destId="{4EF46DC8-3342-4073-BAC7-5C7FFD391DEB}" srcOrd="0" destOrd="0" presId="urn:microsoft.com/office/officeart/2018/2/layout/IconVerticalSolidList"/>
    <dgm:cxn modelId="{B84B5704-A591-4FC0-ACE7-6D4CD4F9F31F}" type="presParOf" srcId="{943A8526-3814-454E-A8E7-08DFEC96F3F6}" destId="{352E2E4F-E7D9-4CD0-BB9D-4C4B67E6CF3B}" srcOrd="1" destOrd="0" presId="urn:microsoft.com/office/officeart/2018/2/layout/IconVerticalSolidList"/>
    <dgm:cxn modelId="{9753B0D5-F723-4494-A551-71A36BBE795D}" type="presParOf" srcId="{943A8526-3814-454E-A8E7-08DFEC96F3F6}" destId="{2F8F18A7-DDE8-4A4F-B4EA-9685933C03B9}" srcOrd="2" destOrd="0" presId="urn:microsoft.com/office/officeart/2018/2/layout/IconVerticalSolidList"/>
    <dgm:cxn modelId="{D15A05BB-0E0B-47D6-A64B-7611F56C1757}" type="presParOf" srcId="{943A8526-3814-454E-A8E7-08DFEC96F3F6}" destId="{5B9C561D-CC50-4B53-B868-BC7FEFCBF05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8751570-EC43-4162-9609-95D8F872B2D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13D93DAE-4E51-43E6-8EC8-8E31D7E87F18}">
      <dgm:prSet/>
      <dgm:spPr/>
      <dgm:t>
        <a:bodyPr/>
        <a:lstStyle/>
        <a:p>
          <a:r>
            <a:rPr lang="it-IT" dirty="0"/>
            <a:t>Esistono due tipi di </a:t>
          </a:r>
          <a:r>
            <a:rPr lang="it-IT" b="1" dirty="0" err="1"/>
            <a:t>role</a:t>
          </a:r>
          <a:r>
            <a:rPr lang="it-IT" b="1" dirty="0"/>
            <a:t> playing</a:t>
          </a:r>
          <a:r>
            <a:rPr lang="it-IT" dirty="0"/>
            <a:t>:</a:t>
          </a:r>
          <a:endParaRPr lang="en-US" dirty="0"/>
        </a:p>
      </dgm:t>
    </dgm:pt>
    <dgm:pt modelId="{9846A2EF-66F7-4FCE-990F-40AB6ADD5FB7}" type="parTrans" cxnId="{41348060-4248-4441-A37E-D6A25790C555}">
      <dgm:prSet/>
      <dgm:spPr/>
      <dgm:t>
        <a:bodyPr/>
        <a:lstStyle/>
        <a:p>
          <a:endParaRPr lang="en-US"/>
        </a:p>
      </dgm:t>
    </dgm:pt>
    <dgm:pt modelId="{E73BEFB5-2C23-4C0D-8EEA-1AEF4D4BCAB9}" type="sibTrans" cxnId="{41348060-4248-4441-A37E-D6A25790C555}">
      <dgm:prSet/>
      <dgm:spPr/>
      <dgm:t>
        <a:bodyPr/>
        <a:lstStyle/>
        <a:p>
          <a:endParaRPr lang="en-US"/>
        </a:p>
      </dgm:t>
    </dgm:pt>
    <dgm:pt modelId="{CFD2994C-6EE4-4BD7-BA6D-666BF86A2DBD}">
      <dgm:prSet/>
      <dgm:spPr/>
      <dgm:t>
        <a:bodyPr/>
        <a:lstStyle/>
        <a:p>
          <a:r>
            <a:rPr lang="it-IT"/>
            <a:t>STRUTTURATO: prevede regole, ruolo e schemi rigidi a cui i partecipanti devono attenersi. Questa tipologia è efficace per aiutare i partecipanti ad acquisire capacità di problem solving o ad imparare determinate procedure;</a:t>
          </a:r>
          <a:endParaRPr lang="en-US"/>
        </a:p>
      </dgm:t>
    </dgm:pt>
    <dgm:pt modelId="{CA4746FD-D294-4081-94E2-B71509E55903}" type="parTrans" cxnId="{CDF574FB-4BDB-41AC-9E91-C10447B5914A}">
      <dgm:prSet/>
      <dgm:spPr/>
      <dgm:t>
        <a:bodyPr/>
        <a:lstStyle/>
        <a:p>
          <a:endParaRPr lang="en-US"/>
        </a:p>
      </dgm:t>
    </dgm:pt>
    <dgm:pt modelId="{33E45CAA-D2F4-4F59-A768-141AA72C36B1}" type="sibTrans" cxnId="{CDF574FB-4BDB-41AC-9E91-C10447B5914A}">
      <dgm:prSet/>
      <dgm:spPr/>
      <dgm:t>
        <a:bodyPr/>
        <a:lstStyle/>
        <a:p>
          <a:endParaRPr lang="en-US"/>
        </a:p>
      </dgm:t>
    </dgm:pt>
    <dgm:pt modelId="{8356A0EE-9F1A-47B0-832A-0CB7160DD27B}">
      <dgm:prSet/>
      <dgm:spPr/>
      <dgm:t>
        <a:bodyPr/>
        <a:lstStyle/>
        <a:p>
          <a:r>
            <a:rPr lang="it-IT"/>
            <a:t>- NON STRUTTURATO O LIBERO: il gruppo è libero di scegliere cosa rappresentare, non vi sono regole né materiali rigidi a cui rifarsi; da questa libera organizzazione, nasce, infatti, la discussione spontanea. </a:t>
          </a:r>
          <a:endParaRPr lang="en-US"/>
        </a:p>
      </dgm:t>
    </dgm:pt>
    <dgm:pt modelId="{1231EA47-B8A4-4748-8612-BE3EF3AFB864}" type="parTrans" cxnId="{D2AA08F0-592A-4491-8F8E-B9434FB98988}">
      <dgm:prSet/>
      <dgm:spPr/>
      <dgm:t>
        <a:bodyPr/>
        <a:lstStyle/>
        <a:p>
          <a:endParaRPr lang="en-US"/>
        </a:p>
      </dgm:t>
    </dgm:pt>
    <dgm:pt modelId="{7621C60A-3B54-4E35-8465-8C117DB31EE9}" type="sibTrans" cxnId="{D2AA08F0-592A-4491-8F8E-B9434FB98988}">
      <dgm:prSet/>
      <dgm:spPr/>
      <dgm:t>
        <a:bodyPr/>
        <a:lstStyle/>
        <a:p>
          <a:endParaRPr lang="en-US"/>
        </a:p>
      </dgm:t>
    </dgm:pt>
    <dgm:pt modelId="{5803257D-215D-49DA-A6F6-E019C44F8A9B}" type="pres">
      <dgm:prSet presAssocID="{D8751570-EC43-4162-9609-95D8F872B2DD}" presName="linear" presStyleCnt="0">
        <dgm:presLayoutVars>
          <dgm:animLvl val="lvl"/>
          <dgm:resizeHandles val="exact"/>
        </dgm:presLayoutVars>
      </dgm:prSet>
      <dgm:spPr/>
    </dgm:pt>
    <dgm:pt modelId="{84BFAEAF-1CBF-47EA-8342-71365D646A6F}" type="pres">
      <dgm:prSet presAssocID="{13D93DAE-4E51-43E6-8EC8-8E31D7E87F18}" presName="parentText" presStyleLbl="node1" presStyleIdx="0" presStyleCnt="3">
        <dgm:presLayoutVars>
          <dgm:chMax val="0"/>
          <dgm:bulletEnabled val="1"/>
        </dgm:presLayoutVars>
      </dgm:prSet>
      <dgm:spPr/>
    </dgm:pt>
    <dgm:pt modelId="{2797099B-9452-44B3-A0A9-BB199788FDA4}" type="pres">
      <dgm:prSet presAssocID="{E73BEFB5-2C23-4C0D-8EEA-1AEF4D4BCAB9}" presName="spacer" presStyleCnt="0"/>
      <dgm:spPr/>
    </dgm:pt>
    <dgm:pt modelId="{A097A30C-C73B-4630-A122-9FA0687631DE}" type="pres">
      <dgm:prSet presAssocID="{CFD2994C-6EE4-4BD7-BA6D-666BF86A2DBD}" presName="parentText" presStyleLbl="node1" presStyleIdx="1" presStyleCnt="3">
        <dgm:presLayoutVars>
          <dgm:chMax val="0"/>
          <dgm:bulletEnabled val="1"/>
        </dgm:presLayoutVars>
      </dgm:prSet>
      <dgm:spPr/>
    </dgm:pt>
    <dgm:pt modelId="{E26DE81B-5EEF-4BF7-BA1B-2B80399A5251}" type="pres">
      <dgm:prSet presAssocID="{33E45CAA-D2F4-4F59-A768-141AA72C36B1}" presName="spacer" presStyleCnt="0"/>
      <dgm:spPr/>
    </dgm:pt>
    <dgm:pt modelId="{E603E4AD-5B21-4BBE-82BA-238CDF607A27}" type="pres">
      <dgm:prSet presAssocID="{8356A0EE-9F1A-47B0-832A-0CB7160DD27B}" presName="parentText" presStyleLbl="node1" presStyleIdx="2" presStyleCnt="3">
        <dgm:presLayoutVars>
          <dgm:chMax val="0"/>
          <dgm:bulletEnabled val="1"/>
        </dgm:presLayoutVars>
      </dgm:prSet>
      <dgm:spPr/>
    </dgm:pt>
  </dgm:ptLst>
  <dgm:cxnLst>
    <dgm:cxn modelId="{41348060-4248-4441-A37E-D6A25790C555}" srcId="{D8751570-EC43-4162-9609-95D8F872B2DD}" destId="{13D93DAE-4E51-43E6-8EC8-8E31D7E87F18}" srcOrd="0" destOrd="0" parTransId="{9846A2EF-66F7-4FCE-990F-40AB6ADD5FB7}" sibTransId="{E73BEFB5-2C23-4C0D-8EEA-1AEF4D4BCAB9}"/>
    <dgm:cxn modelId="{39ED2161-570A-44A1-9ACB-D28F596CA0D9}" type="presOf" srcId="{8356A0EE-9F1A-47B0-832A-0CB7160DD27B}" destId="{E603E4AD-5B21-4BBE-82BA-238CDF607A27}" srcOrd="0" destOrd="0" presId="urn:microsoft.com/office/officeart/2005/8/layout/vList2"/>
    <dgm:cxn modelId="{6F0EF48D-B975-48D5-B88C-194984A70F9E}" type="presOf" srcId="{D8751570-EC43-4162-9609-95D8F872B2DD}" destId="{5803257D-215D-49DA-A6F6-E019C44F8A9B}" srcOrd="0" destOrd="0" presId="urn:microsoft.com/office/officeart/2005/8/layout/vList2"/>
    <dgm:cxn modelId="{AF9B4A9B-E628-4C4F-BD34-19A077F38C7A}" type="presOf" srcId="{13D93DAE-4E51-43E6-8EC8-8E31D7E87F18}" destId="{84BFAEAF-1CBF-47EA-8342-71365D646A6F}" srcOrd="0" destOrd="0" presId="urn:microsoft.com/office/officeart/2005/8/layout/vList2"/>
    <dgm:cxn modelId="{E23DBFEE-428E-45FF-88B9-3462DC95B7C5}" type="presOf" srcId="{CFD2994C-6EE4-4BD7-BA6D-666BF86A2DBD}" destId="{A097A30C-C73B-4630-A122-9FA0687631DE}" srcOrd="0" destOrd="0" presId="urn:microsoft.com/office/officeart/2005/8/layout/vList2"/>
    <dgm:cxn modelId="{D2AA08F0-592A-4491-8F8E-B9434FB98988}" srcId="{D8751570-EC43-4162-9609-95D8F872B2DD}" destId="{8356A0EE-9F1A-47B0-832A-0CB7160DD27B}" srcOrd="2" destOrd="0" parTransId="{1231EA47-B8A4-4748-8612-BE3EF3AFB864}" sibTransId="{7621C60A-3B54-4E35-8465-8C117DB31EE9}"/>
    <dgm:cxn modelId="{CDF574FB-4BDB-41AC-9E91-C10447B5914A}" srcId="{D8751570-EC43-4162-9609-95D8F872B2DD}" destId="{CFD2994C-6EE4-4BD7-BA6D-666BF86A2DBD}" srcOrd="1" destOrd="0" parTransId="{CA4746FD-D294-4081-94E2-B71509E55903}" sibTransId="{33E45CAA-D2F4-4F59-A768-141AA72C36B1}"/>
    <dgm:cxn modelId="{D064E531-5269-4F93-9146-12D3CE7A2F6F}" type="presParOf" srcId="{5803257D-215D-49DA-A6F6-E019C44F8A9B}" destId="{84BFAEAF-1CBF-47EA-8342-71365D646A6F}" srcOrd="0" destOrd="0" presId="urn:microsoft.com/office/officeart/2005/8/layout/vList2"/>
    <dgm:cxn modelId="{91DAAB21-434A-44B9-8F0A-6901EAC71427}" type="presParOf" srcId="{5803257D-215D-49DA-A6F6-E019C44F8A9B}" destId="{2797099B-9452-44B3-A0A9-BB199788FDA4}" srcOrd="1" destOrd="0" presId="urn:microsoft.com/office/officeart/2005/8/layout/vList2"/>
    <dgm:cxn modelId="{C57402D6-D9A5-42FF-B2AB-433594FDF678}" type="presParOf" srcId="{5803257D-215D-49DA-A6F6-E019C44F8A9B}" destId="{A097A30C-C73B-4630-A122-9FA0687631DE}" srcOrd="2" destOrd="0" presId="urn:microsoft.com/office/officeart/2005/8/layout/vList2"/>
    <dgm:cxn modelId="{7E15F6FA-9F86-4E0E-BCFB-345660948190}" type="presParOf" srcId="{5803257D-215D-49DA-A6F6-E019C44F8A9B}" destId="{E26DE81B-5EEF-4BF7-BA1B-2B80399A5251}" srcOrd="3" destOrd="0" presId="urn:microsoft.com/office/officeart/2005/8/layout/vList2"/>
    <dgm:cxn modelId="{C2CC638D-45B8-4D98-8CF9-EB64233FFD28}" type="presParOf" srcId="{5803257D-215D-49DA-A6F6-E019C44F8A9B}" destId="{E603E4AD-5B21-4BBE-82BA-238CDF607A2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E13EF-2AAA-495B-A310-AE3D58205148}">
      <dsp:nvSpPr>
        <dsp:cNvPr id="0" name=""/>
        <dsp:cNvSpPr/>
      </dsp:nvSpPr>
      <dsp:spPr>
        <a:xfrm>
          <a:off x="0" y="261370"/>
          <a:ext cx="6831118" cy="18111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dirty="0"/>
            <a:t>È una tecnica che consiste, dato un problema, nel proporre ciascuno liberamente soluzioni di ogni tipo, senza che nessuna di esse venga minimamente censurata (FASE DIVERGENTE). La critica e l’eventuale selezione intervengono solo in un secondo momento, quando la seduta di brainstorming è terminata (FASE CONVERGENTE). </a:t>
          </a:r>
          <a:endParaRPr lang="en-US" sz="1800" kern="1200" dirty="0"/>
        </a:p>
      </dsp:txBody>
      <dsp:txXfrm>
        <a:off x="88414" y="349784"/>
        <a:ext cx="6654290" cy="1634332"/>
      </dsp:txXfrm>
    </dsp:sp>
    <dsp:sp modelId="{0C5B6E00-769A-4923-B1EB-FC9C5E51CEB2}">
      <dsp:nvSpPr>
        <dsp:cNvPr id="0" name=""/>
        <dsp:cNvSpPr/>
      </dsp:nvSpPr>
      <dsp:spPr>
        <a:xfrm>
          <a:off x="0" y="2124370"/>
          <a:ext cx="6831118" cy="1811160"/>
        </a:xfrm>
        <a:prstGeom prst="roundRect">
          <a:avLst/>
        </a:prstGeom>
        <a:solidFill>
          <a:schemeClr val="accent2">
            <a:hueOff val="1499998"/>
            <a:satOff val="-472"/>
            <a:lumOff val="-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a:t>Il risultato principale di una sessione di brainstorming è in genere molto produttivo: può consistere in una nuova e completa soluzione del problema, in una lista di idee per un approccio ad una soluzione successiva, o in una serie di spunti che si trasformeranno nella stesura di un programma di lavoro per trovare una soluzione. </a:t>
          </a:r>
          <a:endParaRPr lang="en-US" sz="1800" kern="1200"/>
        </a:p>
      </dsp:txBody>
      <dsp:txXfrm>
        <a:off x="88414" y="2212784"/>
        <a:ext cx="6654290" cy="1634332"/>
      </dsp:txXfrm>
    </dsp:sp>
    <dsp:sp modelId="{19E039EA-4514-4B46-B42A-1106DC1CF4FD}">
      <dsp:nvSpPr>
        <dsp:cNvPr id="0" name=""/>
        <dsp:cNvSpPr/>
      </dsp:nvSpPr>
      <dsp:spPr>
        <a:xfrm>
          <a:off x="0" y="3987370"/>
          <a:ext cx="6831118" cy="1811160"/>
        </a:xfrm>
        <a:prstGeom prst="roundRect">
          <a:avLst/>
        </a:prstGeom>
        <a:solidFill>
          <a:schemeClr val="accent2">
            <a:hueOff val="2999995"/>
            <a:satOff val="-943"/>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a:t>Uno strumento metodologico che facilita l’impiego di questa tecnica è quello delle mappe mentali, che permettono di rappresentare graficamente gli spunti man mano che emergono in chiave grafica. Inoltre, essendo mappe creative, le mappe mentali stimolano il processo associativo e quindi la generazione di nuove idee. </a:t>
          </a:r>
          <a:endParaRPr lang="en-US" sz="1800" kern="1200"/>
        </a:p>
      </dsp:txBody>
      <dsp:txXfrm>
        <a:off x="88414" y="4075784"/>
        <a:ext cx="6654290" cy="16343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E2C3E-1D63-4110-BEEA-F3CAF2F5CF45}">
      <dsp:nvSpPr>
        <dsp:cNvPr id="0" name=""/>
        <dsp:cNvSpPr/>
      </dsp:nvSpPr>
      <dsp:spPr>
        <a:xfrm>
          <a:off x="0" y="0"/>
          <a:ext cx="8856643" cy="71578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kern="1200"/>
            <a:t>Le fasi del processo di brainstorming:</a:t>
          </a:r>
          <a:endParaRPr lang="en-US" sz="1900" kern="1200"/>
        </a:p>
      </dsp:txBody>
      <dsp:txXfrm>
        <a:off x="20964" y="20964"/>
        <a:ext cx="8000515" cy="673852"/>
      </dsp:txXfrm>
    </dsp:sp>
    <dsp:sp modelId="{F4A3B609-0B72-42C1-B678-77476476A619}">
      <dsp:nvSpPr>
        <dsp:cNvPr id="0" name=""/>
        <dsp:cNvSpPr/>
      </dsp:nvSpPr>
      <dsp:spPr>
        <a:xfrm>
          <a:off x="661372" y="815195"/>
          <a:ext cx="8856643" cy="71578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kern="1200" dirty="0"/>
            <a:t>INDIVIDUAZIONE DEL PROBLEMA E FORMULAZIONE DELLE IDEE PER LA SUA RISOLUZIONE</a:t>
          </a:r>
          <a:endParaRPr lang="en-US" sz="1900" kern="1200" dirty="0"/>
        </a:p>
      </dsp:txBody>
      <dsp:txXfrm>
        <a:off x="682336" y="836159"/>
        <a:ext cx="7688085" cy="673852"/>
      </dsp:txXfrm>
    </dsp:sp>
    <dsp:sp modelId="{4EB760F5-FD11-4044-886B-2B58B91CCAEA}">
      <dsp:nvSpPr>
        <dsp:cNvPr id="0" name=""/>
        <dsp:cNvSpPr/>
      </dsp:nvSpPr>
      <dsp:spPr>
        <a:xfrm>
          <a:off x="1322745" y="1630390"/>
          <a:ext cx="8856643" cy="71578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kern="1200" dirty="0"/>
            <a:t>PRESENTAZIONE DELLE IDEE DA PARTE DEGLI STUDENTI</a:t>
          </a:r>
          <a:endParaRPr lang="en-US" sz="1900" kern="1200" dirty="0"/>
        </a:p>
      </dsp:txBody>
      <dsp:txXfrm>
        <a:off x="1343709" y="1651354"/>
        <a:ext cx="7688085" cy="673852"/>
      </dsp:txXfrm>
    </dsp:sp>
    <dsp:sp modelId="{0FF5CD51-FC2C-42ED-A913-AF6869FB986F}">
      <dsp:nvSpPr>
        <dsp:cNvPr id="0" name=""/>
        <dsp:cNvSpPr/>
      </dsp:nvSpPr>
      <dsp:spPr>
        <a:xfrm>
          <a:off x="1984118" y="2445585"/>
          <a:ext cx="8856643" cy="71578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kern="1200" dirty="0"/>
            <a:t>SELEZIONE DELLE IDEE MIGLIORI (si scartano le idee non risolutive)</a:t>
          </a:r>
          <a:endParaRPr lang="en-US" sz="1900" kern="1200" dirty="0"/>
        </a:p>
      </dsp:txBody>
      <dsp:txXfrm>
        <a:off x="2005082" y="2466549"/>
        <a:ext cx="7688085" cy="673852"/>
      </dsp:txXfrm>
    </dsp:sp>
    <dsp:sp modelId="{349869EC-CDA3-42E4-A2F6-182B75BF3C1B}">
      <dsp:nvSpPr>
        <dsp:cNvPr id="0" name=""/>
        <dsp:cNvSpPr/>
      </dsp:nvSpPr>
      <dsp:spPr>
        <a:xfrm>
          <a:off x="2645491" y="3260780"/>
          <a:ext cx="8856643" cy="71578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kern="1200"/>
            <a:t>CONCLUSIONE E RISOLUZIONE DEL PROBLEMA INIZIALE</a:t>
          </a:r>
          <a:endParaRPr lang="en-US" sz="1900" kern="1200"/>
        </a:p>
      </dsp:txBody>
      <dsp:txXfrm>
        <a:off x="2666455" y="3281744"/>
        <a:ext cx="7688085" cy="673852"/>
      </dsp:txXfrm>
    </dsp:sp>
    <dsp:sp modelId="{37FD11CF-D644-4FC9-9A28-2C0DDB6087FB}">
      <dsp:nvSpPr>
        <dsp:cNvPr id="0" name=""/>
        <dsp:cNvSpPr/>
      </dsp:nvSpPr>
      <dsp:spPr>
        <a:xfrm>
          <a:off x="8391386" y="522917"/>
          <a:ext cx="465257" cy="465257"/>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8496069" y="522917"/>
        <a:ext cx="255891" cy="350106"/>
      </dsp:txXfrm>
    </dsp:sp>
    <dsp:sp modelId="{B5F60028-58B7-4910-BDE4-FC3C0423B4F1}">
      <dsp:nvSpPr>
        <dsp:cNvPr id="0" name=""/>
        <dsp:cNvSpPr/>
      </dsp:nvSpPr>
      <dsp:spPr>
        <a:xfrm>
          <a:off x="9052759" y="1338112"/>
          <a:ext cx="465257" cy="465257"/>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9157442" y="1338112"/>
        <a:ext cx="255891" cy="350106"/>
      </dsp:txXfrm>
    </dsp:sp>
    <dsp:sp modelId="{6A3C5DB0-327F-43A8-A488-F7483CA311EC}">
      <dsp:nvSpPr>
        <dsp:cNvPr id="0" name=""/>
        <dsp:cNvSpPr/>
      </dsp:nvSpPr>
      <dsp:spPr>
        <a:xfrm>
          <a:off x="9714131" y="2141378"/>
          <a:ext cx="465257" cy="465257"/>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9818814" y="2141378"/>
        <a:ext cx="255891" cy="350106"/>
      </dsp:txXfrm>
    </dsp:sp>
    <dsp:sp modelId="{8D1DDEDF-FD66-4C28-B050-F03A84C3D129}">
      <dsp:nvSpPr>
        <dsp:cNvPr id="0" name=""/>
        <dsp:cNvSpPr/>
      </dsp:nvSpPr>
      <dsp:spPr>
        <a:xfrm>
          <a:off x="10375504" y="2964526"/>
          <a:ext cx="465257" cy="465257"/>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10480187" y="2964526"/>
        <a:ext cx="255891" cy="3501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EE7E5-5BD0-49FF-858E-0156DB86DB6B}">
      <dsp:nvSpPr>
        <dsp:cNvPr id="0" name=""/>
        <dsp:cNvSpPr/>
      </dsp:nvSpPr>
      <dsp:spPr>
        <a:xfrm>
          <a:off x="862660" y="2365"/>
          <a:ext cx="3055254" cy="183315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it-IT" sz="2300" kern="1200"/>
            <a:t>VANTAGGI:</a:t>
          </a:r>
          <a:endParaRPr lang="en-US" sz="2300" kern="1200"/>
        </a:p>
      </dsp:txBody>
      <dsp:txXfrm>
        <a:off x="862660" y="2365"/>
        <a:ext cx="3055254" cy="1833152"/>
      </dsp:txXfrm>
    </dsp:sp>
    <dsp:sp modelId="{FFC2EA89-B26C-4987-9C55-6D0CEC1B9FD2}">
      <dsp:nvSpPr>
        <dsp:cNvPr id="0" name=""/>
        <dsp:cNvSpPr/>
      </dsp:nvSpPr>
      <dsp:spPr>
        <a:xfrm>
          <a:off x="4223440" y="2365"/>
          <a:ext cx="3055254" cy="183315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it-IT" sz="2300" kern="1200"/>
            <a:t>Facilita e sviluppa la comunicazione circolare;</a:t>
          </a:r>
          <a:endParaRPr lang="en-US" sz="2300" kern="1200"/>
        </a:p>
      </dsp:txBody>
      <dsp:txXfrm>
        <a:off x="4223440" y="2365"/>
        <a:ext cx="3055254" cy="1833152"/>
      </dsp:txXfrm>
    </dsp:sp>
    <dsp:sp modelId="{CEF672C0-F0A9-4053-B0BE-5ACBD842008E}">
      <dsp:nvSpPr>
        <dsp:cNvPr id="0" name=""/>
        <dsp:cNvSpPr/>
      </dsp:nvSpPr>
      <dsp:spPr>
        <a:xfrm>
          <a:off x="7584220" y="2365"/>
          <a:ext cx="3055254" cy="183315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it-IT" sz="2300" kern="1200"/>
            <a:t>Favorisce la conoscenza di sé;</a:t>
          </a:r>
          <a:endParaRPr lang="en-US" sz="2300" kern="1200"/>
        </a:p>
      </dsp:txBody>
      <dsp:txXfrm>
        <a:off x="7584220" y="2365"/>
        <a:ext cx="3055254" cy="1833152"/>
      </dsp:txXfrm>
    </dsp:sp>
    <dsp:sp modelId="{AE15A026-4395-4E9E-81B9-631456DF3AEB}">
      <dsp:nvSpPr>
        <dsp:cNvPr id="0" name=""/>
        <dsp:cNvSpPr/>
      </dsp:nvSpPr>
      <dsp:spPr>
        <a:xfrm>
          <a:off x="2543050" y="2141043"/>
          <a:ext cx="3055254" cy="183315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it-IT" sz="2300" kern="1200"/>
            <a:t>Promuove la libera espressione delle idee, delle opinioni, dei sentimenti e dei vissuti personali;</a:t>
          </a:r>
          <a:endParaRPr lang="en-US" sz="2300" kern="1200"/>
        </a:p>
      </dsp:txBody>
      <dsp:txXfrm>
        <a:off x="2543050" y="2141043"/>
        <a:ext cx="3055254" cy="1833152"/>
      </dsp:txXfrm>
    </dsp:sp>
    <dsp:sp modelId="{2F3CDB34-CCBD-4D10-8721-D06713EE5B52}">
      <dsp:nvSpPr>
        <dsp:cNvPr id="0" name=""/>
        <dsp:cNvSpPr/>
      </dsp:nvSpPr>
      <dsp:spPr>
        <a:xfrm>
          <a:off x="5903830" y="2141043"/>
          <a:ext cx="3055254" cy="183315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it-IT" sz="2300" kern="1200"/>
            <a:t>Crea un clima di serenità e di condivisione.</a:t>
          </a:r>
          <a:endParaRPr lang="en-US" sz="2300" kern="1200"/>
        </a:p>
      </dsp:txBody>
      <dsp:txXfrm>
        <a:off x="5903830" y="2141043"/>
        <a:ext cx="3055254" cy="18331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3FDC7-D927-4F99-B23B-D25C7FE008D7}">
      <dsp:nvSpPr>
        <dsp:cNvPr id="0" name=""/>
        <dsp:cNvSpPr/>
      </dsp:nvSpPr>
      <dsp:spPr>
        <a:xfrm>
          <a:off x="0" y="169196"/>
          <a:ext cx="6831118" cy="1193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kern="1200" dirty="0"/>
            <a:t>L’apprendimento cooperativo è un metodo didattico in cui la variabile significativa è la cooperazione; esso utilizza piccoli gruppi in cui gli studenti lavorano insieme per migliorare reciprocamente il loro apprendimento.</a:t>
          </a:r>
          <a:endParaRPr lang="en-US" sz="1700" kern="1200" dirty="0"/>
        </a:p>
      </dsp:txBody>
      <dsp:txXfrm>
        <a:off x="58257" y="227453"/>
        <a:ext cx="6714604" cy="1076886"/>
      </dsp:txXfrm>
    </dsp:sp>
    <dsp:sp modelId="{A73B9904-6ADF-455E-9383-E3FC86B023E4}">
      <dsp:nvSpPr>
        <dsp:cNvPr id="0" name=""/>
        <dsp:cNvSpPr/>
      </dsp:nvSpPr>
      <dsp:spPr>
        <a:xfrm>
          <a:off x="0" y="1411556"/>
          <a:ext cx="6831118" cy="1193400"/>
        </a:xfrm>
        <a:prstGeom prst="roundRect">
          <a:avLst/>
        </a:prstGeom>
        <a:solidFill>
          <a:schemeClr val="accent2">
            <a:hueOff val="749999"/>
            <a:satOff val="-236"/>
            <a:lumOff val="-2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kern="1200"/>
            <a:t>- gli studenti sanno che il loro successo dipende dallo sforzo congiunto del gruppo. Ogni singolo componente si assume la responsabilità del proprio apprendimento e di quello dei compagni.</a:t>
          </a:r>
          <a:endParaRPr lang="en-US" sz="1700" kern="1200"/>
        </a:p>
      </dsp:txBody>
      <dsp:txXfrm>
        <a:off x="58257" y="1469813"/>
        <a:ext cx="6714604" cy="1076886"/>
      </dsp:txXfrm>
    </dsp:sp>
    <dsp:sp modelId="{8404143D-5CE0-4D0C-98EA-26DDD2101A19}">
      <dsp:nvSpPr>
        <dsp:cNvPr id="0" name=""/>
        <dsp:cNvSpPr/>
      </dsp:nvSpPr>
      <dsp:spPr>
        <a:xfrm>
          <a:off x="0" y="2653916"/>
          <a:ext cx="6831118" cy="1193400"/>
        </a:xfrm>
        <a:prstGeom prst="roundRect">
          <a:avLst/>
        </a:prstGeom>
        <a:solidFill>
          <a:schemeClr val="accent2">
            <a:hueOff val="1499998"/>
            <a:satOff val="-472"/>
            <a:lumOff val="-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kern="1200"/>
            <a:t>-gli studenti lavorano e producono insieme, si scambiano aiuto, informazioni, assistenza, spiegazioni ed incoraggiamento.</a:t>
          </a:r>
          <a:endParaRPr lang="en-US" sz="1700" kern="1200"/>
        </a:p>
      </dsp:txBody>
      <dsp:txXfrm>
        <a:off x="58257" y="2712173"/>
        <a:ext cx="6714604" cy="1076886"/>
      </dsp:txXfrm>
    </dsp:sp>
    <dsp:sp modelId="{27AF8904-F0E5-4890-BB08-58CA07C1C792}">
      <dsp:nvSpPr>
        <dsp:cNvPr id="0" name=""/>
        <dsp:cNvSpPr/>
      </dsp:nvSpPr>
      <dsp:spPr>
        <a:xfrm>
          <a:off x="0" y="3896276"/>
          <a:ext cx="6831118" cy="1193400"/>
        </a:xfrm>
        <a:prstGeom prst="roundRect">
          <a:avLst/>
        </a:prstGeom>
        <a:solidFill>
          <a:schemeClr val="accent2">
            <a:hueOff val="2249997"/>
            <a:satOff val="-707"/>
            <a:lumOff val="-7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kern="1200"/>
            <a:t>-agli alunni sono insegnate abilità sociali di cui devono far uso per coordinare i loro sforzi e raggiungere i loro obiettivi.</a:t>
          </a:r>
          <a:endParaRPr lang="en-US" sz="1700" kern="1200"/>
        </a:p>
      </dsp:txBody>
      <dsp:txXfrm>
        <a:off x="58257" y="3954533"/>
        <a:ext cx="6714604" cy="1076886"/>
      </dsp:txXfrm>
    </dsp:sp>
    <dsp:sp modelId="{E8BB52AE-692E-456F-B1A3-B8A73410963F}">
      <dsp:nvSpPr>
        <dsp:cNvPr id="0" name=""/>
        <dsp:cNvSpPr/>
      </dsp:nvSpPr>
      <dsp:spPr>
        <a:xfrm>
          <a:off x="0" y="5138636"/>
          <a:ext cx="6831118" cy="1193400"/>
        </a:xfrm>
        <a:prstGeom prst="roundRect">
          <a:avLst/>
        </a:prstGeom>
        <a:solidFill>
          <a:schemeClr val="accent2">
            <a:hueOff val="2999995"/>
            <a:satOff val="-943"/>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kern="1200"/>
            <a:t>- i gruppi verificano se gli obiettivi siano stati effettivamente raggiunti e valutano la qualità del lavoro di gruppo.</a:t>
          </a:r>
          <a:endParaRPr lang="en-US" sz="1700" kern="1200"/>
        </a:p>
      </dsp:txBody>
      <dsp:txXfrm>
        <a:off x="58257" y="5196893"/>
        <a:ext cx="6714604" cy="10768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5BAF5A-605E-481C-816F-24C418E43D61}">
      <dsp:nvSpPr>
        <dsp:cNvPr id="0" name=""/>
        <dsp:cNvSpPr/>
      </dsp:nvSpPr>
      <dsp:spPr>
        <a:xfrm rot="5400000">
          <a:off x="6787928" y="-2799138"/>
          <a:ext cx="1007330" cy="686267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it-IT" sz="1400" kern="1200" dirty="0"/>
            <a:t>Il docente sceglie un argomento appropriato e assegna i ruoli specifici ai vari studenti.</a:t>
          </a:r>
        </a:p>
      </dsp:txBody>
      <dsp:txXfrm rot="-5400000">
        <a:off x="3860255" y="177709"/>
        <a:ext cx="6813502" cy="908982"/>
      </dsp:txXfrm>
    </dsp:sp>
    <dsp:sp modelId="{4CECB439-1D40-44B1-9EDC-21305B857DB9}">
      <dsp:nvSpPr>
        <dsp:cNvPr id="0" name=""/>
        <dsp:cNvSpPr/>
      </dsp:nvSpPr>
      <dsp:spPr>
        <a:xfrm>
          <a:off x="0" y="2617"/>
          <a:ext cx="3860255" cy="12591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it-IT" sz="2400" kern="1200" dirty="0"/>
            <a:t>Introduzione </a:t>
          </a:r>
        </a:p>
      </dsp:txBody>
      <dsp:txXfrm>
        <a:off x="61467" y="64084"/>
        <a:ext cx="3737321" cy="1136228"/>
      </dsp:txXfrm>
    </dsp:sp>
    <dsp:sp modelId="{59FF2BF9-C310-41E9-883E-0C6AC7216603}">
      <dsp:nvSpPr>
        <dsp:cNvPr id="0" name=""/>
        <dsp:cNvSpPr/>
      </dsp:nvSpPr>
      <dsp:spPr>
        <a:xfrm rot="5400000">
          <a:off x="6787928" y="-1477018"/>
          <a:ext cx="1007330" cy="686267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it-IT" sz="1400" kern="1200" dirty="0"/>
            <a:t>Il docente individua il tema della ricerca.</a:t>
          </a:r>
        </a:p>
      </dsp:txBody>
      <dsp:txXfrm rot="-5400000">
        <a:off x="3860255" y="1499829"/>
        <a:ext cx="6813502" cy="908982"/>
      </dsp:txXfrm>
    </dsp:sp>
    <dsp:sp modelId="{7B604F11-6DF0-4DDE-B2F3-13E282846126}">
      <dsp:nvSpPr>
        <dsp:cNvPr id="0" name=""/>
        <dsp:cNvSpPr/>
      </dsp:nvSpPr>
      <dsp:spPr>
        <a:xfrm>
          <a:off x="0" y="1324738"/>
          <a:ext cx="3860255" cy="12591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it-IT" sz="2400" kern="1200" dirty="0"/>
            <a:t>Individuazione di un compito</a:t>
          </a:r>
        </a:p>
      </dsp:txBody>
      <dsp:txXfrm>
        <a:off x="61467" y="1386205"/>
        <a:ext cx="3737321" cy="1136228"/>
      </dsp:txXfrm>
    </dsp:sp>
    <dsp:sp modelId="{923654A5-BFC6-4395-A381-D893DB52A0BE}">
      <dsp:nvSpPr>
        <dsp:cNvPr id="0" name=""/>
        <dsp:cNvSpPr/>
      </dsp:nvSpPr>
      <dsp:spPr>
        <a:xfrm rot="5400000">
          <a:off x="6787928" y="-154897"/>
          <a:ext cx="1007330" cy="686267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it-IT" sz="1400" kern="1200" dirty="0"/>
            <a:t>Strumenti da utilizzare per integrare l’attività del docente: elenco di siti web, di libri da consultare o di altro materiale; consigli sui supporti di cui servirsi (</a:t>
          </a:r>
          <a:r>
            <a:rPr lang="it-IT" sz="1400" kern="1200" dirty="0" err="1"/>
            <a:t>Powerpoint</a:t>
          </a:r>
          <a:r>
            <a:rPr lang="it-IT" sz="1400" kern="1200" dirty="0"/>
            <a:t>, Word, </a:t>
          </a:r>
          <a:r>
            <a:rPr lang="it-IT" sz="1400" kern="1200" dirty="0" err="1"/>
            <a:t>etc</a:t>
          </a:r>
          <a:r>
            <a:rPr lang="it-IT" sz="1400" kern="1200" dirty="0"/>
            <a:t>).</a:t>
          </a:r>
        </a:p>
      </dsp:txBody>
      <dsp:txXfrm rot="-5400000">
        <a:off x="3860255" y="2821950"/>
        <a:ext cx="6813502" cy="908982"/>
      </dsp:txXfrm>
    </dsp:sp>
    <dsp:sp modelId="{64E8140C-5BB8-42D6-834D-3F076379AC4C}">
      <dsp:nvSpPr>
        <dsp:cNvPr id="0" name=""/>
        <dsp:cNvSpPr/>
      </dsp:nvSpPr>
      <dsp:spPr>
        <a:xfrm>
          <a:off x="0" y="2646859"/>
          <a:ext cx="3860255" cy="12591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it-IT" sz="2400" kern="1200" dirty="0"/>
            <a:t>Individuazione delle risorse</a:t>
          </a:r>
        </a:p>
      </dsp:txBody>
      <dsp:txXfrm>
        <a:off x="61467" y="2708326"/>
        <a:ext cx="3737321" cy="1136228"/>
      </dsp:txXfrm>
    </dsp:sp>
    <dsp:sp modelId="{BF3E85C9-B426-4360-9DAB-5AD23884F442}">
      <dsp:nvSpPr>
        <dsp:cNvPr id="0" name=""/>
        <dsp:cNvSpPr/>
      </dsp:nvSpPr>
      <dsp:spPr>
        <a:xfrm rot="5400000">
          <a:off x="6787928" y="1167223"/>
          <a:ext cx="1007330" cy="686267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it-IT" sz="1400" kern="1200" dirty="0"/>
            <a:t>Dopo aver progettato il percorso, specificando gli argomenti da approfondire, verranno indicati i criteri di valutazione. A conclusione anche gli studenti stessi applicheranno una riflessione metacognitiva alla qualità del loro lavoro, considerando il modo in cui lo hanno svolto e i possibili parametri da migliorare.</a:t>
          </a:r>
        </a:p>
      </dsp:txBody>
      <dsp:txXfrm rot="-5400000">
        <a:off x="3860255" y="4144070"/>
        <a:ext cx="6813502" cy="908982"/>
      </dsp:txXfrm>
    </dsp:sp>
    <dsp:sp modelId="{C0CB9E28-02F2-467C-9ECE-17820B31B48F}">
      <dsp:nvSpPr>
        <dsp:cNvPr id="0" name=""/>
        <dsp:cNvSpPr/>
      </dsp:nvSpPr>
      <dsp:spPr>
        <a:xfrm>
          <a:off x="0" y="3968980"/>
          <a:ext cx="3860255" cy="12591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it-IT" sz="2400" kern="1200" dirty="0"/>
            <a:t>Attuazione del processo di valutazione e riflessione metacognitiva </a:t>
          </a:r>
        </a:p>
      </dsp:txBody>
      <dsp:txXfrm>
        <a:off x="61467" y="4030447"/>
        <a:ext cx="3737321" cy="11362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F4A73-E1C0-4569-8738-97293884BFA6}">
      <dsp:nvSpPr>
        <dsp:cNvPr id="0" name=""/>
        <dsp:cNvSpPr/>
      </dsp:nvSpPr>
      <dsp:spPr>
        <a:xfrm>
          <a:off x="-282840" y="652724"/>
          <a:ext cx="6831118" cy="15012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3B95C7-07DA-452E-849E-FDE556B99C4E}">
      <dsp:nvSpPr>
        <dsp:cNvPr id="0" name=""/>
        <dsp:cNvSpPr/>
      </dsp:nvSpPr>
      <dsp:spPr>
        <a:xfrm>
          <a:off x="28889" y="871269"/>
          <a:ext cx="1028112" cy="10261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D1F9FF-8869-494A-AD63-78812E180C1A}">
      <dsp:nvSpPr>
        <dsp:cNvPr id="0" name=""/>
        <dsp:cNvSpPr/>
      </dsp:nvSpPr>
      <dsp:spPr>
        <a:xfrm>
          <a:off x="991719" y="471052"/>
          <a:ext cx="5642489" cy="1867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7640" tIns="197640" rIns="197640" bIns="197640" numCol="1" spcCol="1270" anchor="ctr" anchorCtr="0">
          <a:noAutofit/>
        </a:bodyPr>
        <a:lstStyle/>
        <a:p>
          <a:pPr marL="0" lvl="0" indent="0" algn="l" defTabSz="800100">
            <a:lnSpc>
              <a:spcPct val="100000"/>
            </a:lnSpc>
            <a:spcBef>
              <a:spcPct val="0"/>
            </a:spcBef>
            <a:spcAft>
              <a:spcPct val="35000"/>
            </a:spcAft>
            <a:buNone/>
          </a:pPr>
          <a:r>
            <a:rPr lang="it-IT" sz="1800" kern="1200" dirty="0"/>
            <a:t>Consiste nella simulazione dei comportamenti e degli atteggiamenti adottati generalmente nella vita reale. Gli studenti devono assumere i ruoli assegnati dall’insegnante e comportarsi come farebbero realmente nella situazione data. </a:t>
          </a:r>
          <a:endParaRPr lang="en-US" sz="1800" kern="1200" dirty="0"/>
        </a:p>
      </dsp:txBody>
      <dsp:txXfrm>
        <a:off x="991719" y="471052"/>
        <a:ext cx="5642489" cy="1867469"/>
      </dsp:txXfrm>
    </dsp:sp>
    <dsp:sp modelId="{4EF46DC8-3342-4073-BAC7-5C7FFD391DEB}">
      <dsp:nvSpPr>
        <dsp:cNvPr id="0" name=""/>
        <dsp:cNvSpPr/>
      </dsp:nvSpPr>
      <dsp:spPr>
        <a:xfrm>
          <a:off x="-282840" y="3162250"/>
          <a:ext cx="6831118" cy="18674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2E2E4F-E7D9-4CD0-BB9D-4C4B67E6CF3B}">
      <dsp:nvSpPr>
        <dsp:cNvPr id="0" name=""/>
        <dsp:cNvSpPr/>
      </dsp:nvSpPr>
      <dsp:spPr>
        <a:xfrm>
          <a:off x="0" y="3560532"/>
          <a:ext cx="1028112" cy="10261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9C561D-CC50-4B53-B868-BC7FEFCBF052}">
      <dsp:nvSpPr>
        <dsp:cNvPr id="0" name=""/>
        <dsp:cNvSpPr/>
      </dsp:nvSpPr>
      <dsp:spPr>
        <a:xfrm>
          <a:off x="1023625" y="3226234"/>
          <a:ext cx="5811982" cy="1867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7640" tIns="197640" rIns="197640" bIns="197640" numCol="1" spcCol="1270" anchor="ctr" anchorCtr="0">
          <a:noAutofit/>
        </a:bodyPr>
        <a:lstStyle/>
        <a:p>
          <a:pPr marL="0" lvl="0" indent="0" algn="l" defTabSz="800100">
            <a:lnSpc>
              <a:spcPct val="100000"/>
            </a:lnSpc>
            <a:spcBef>
              <a:spcPct val="0"/>
            </a:spcBef>
            <a:spcAft>
              <a:spcPct val="35000"/>
            </a:spcAft>
            <a:buNone/>
          </a:pPr>
          <a:r>
            <a:rPr lang="it-IT" sz="1800" kern="1200" dirty="0"/>
            <a:t>Questa tecnica ha l’obiettivo di far acquisire la capacità di impersonare un ruolo e di comprendere in profondità ciò che il ruolo richiede. Il </a:t>
          </a:r>
          <a:r>
            <a:rPr lang="it-IT" sz="1800" kern="1200" dirty="0" err="1"/>
            <a:t>role</a:t>
          </a:r>
          <a:r>
            <a:rPr lang="it-IT" sz="1800" kern="1200" dirty="0"/>
            <a:t> playing non è la ripetizione di un copione, ma una vera e propria recita a soggetto.</a:t>
          </a:r>
          <a:endParaRPr lang="en-US" sz="1800" kern="1200" dirty="0"/>
        </a:p>
      </dsp:txBody>
      <dsp:txXfrm>
        <a:off x="1023625" y="3226234"/>
        <a:ext cx="5811982" cy="18674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BFAEAF-1CBF-47EA-8342-71365D646A6F}">
      <dsp:nvSpPr>
        <dsp:cNvPr id="0" name=""/>
        <dsp:cNvSpPr/>
      </dsp:nvSpPr>
      <dsp:spPr>
        <a:xfrm>
          <a:off x="0" y="15804"/>
          <a:ext cx="6831118" cy="19652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it-IT" sz="2300" kern="1200" dirty="0"/>
            <a:t>Esistono due tipi di </a:t>
          </a:r>
          <a:r>
            <a:rPr lang="it-IT" sz="2300" b="1" kern="1200" dirty="0" err="1"/>
            <a:t>role</a:t>
          </a:r>
          <a:r>
            <a:rPr lang="it-IT" sz="2300" b="1" kern="1200" dirty="0"/>
            <a:t> playing</a:t>
          </a:r>
          <a:r>
            <a:rPr lang="it-IT" sz="2300" kern="1200" dirty="0"/>
            <a:t>:</a:t>
          </a:r>
          <a:endParaRPr lang="en-US" sz="2300" kern="1200" dirty="0"/>
        </a:p>
      </dsp:txBody>
      <dsp:txXfrm>
        <a:off x="95937" y="111741"/>
        <a:ext cx="6639244" cy="1773396"/>
      </dsp:txXfrm>
    </dsp:sp>
    <dsp:sp modelId="{A097A30C-C73B-4630-A122-9FA0687631DE}">
      <dsp:nvSpPr>
        <dsp:cNvPr id="0" name=""/>
        <dsp:cNvSpPr/>
      </dsp:nvSpPr>
      <dsp:spPr>
        <a:xfrm>
          <a:off x="0" y="2047315"/>
          <a:ext cx="6831118" cy="1965270"/>
        </a:xfrm>
        <a:prstGeom prst="roundRect">
          <a:avLst/>
        </a:prstGeom>
        <a:solidFill>
          <a:schemeClr val="accent5">
            <a:hueOff val="-10051946"/>
            <a:satOff val="94"/>
            <a:lumOff val="-2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it-IT" sz="2300" kern="1200"/>
            <a:t>STRUTTURATO: prevede regole, ruolo e schemi rigidi a cui i partecipanti devono attenersi. Questa tipologia è efficace per aiutare i partecipanti ad acquisire capacità di problem solving o ad imparare determinate procedure;</a:t>
          </a:r>
          <a:endParaRPr lang="en-US" sz="2300" kern="1200"/>
        </a:p>
      </dsp:txBody>
      <dsp:txXfrm>
        <a:off x="95937" y="2143252"/>
        <a:ext cx="6639244" cy="1773396"/>
      </dsp:txXfrm>
    </dsp:sp>
    <dsp:sp modelId="{E603E4AD-5B21-4BBE-82BA-238CDF607A27}">
      <dsp:nvSpPr>
        <dsp:cNvPr id="0" name=""/>
        <dsp:cNvSpPr/>
      </dsp:nvSpPr>
      <dsp:spPr>
        <a:xfrm>
          <a:off x="0" y="4078825"/>
          <a:ext cx="6831118" cy="1965270"/>
        </a:xfrm>
        <a:prstGeom prst="roundRect">
          <a:avLst/>
        </a:prstGeom>
        <a:solidFill>
          <a:schemeClr val="accent5">
            <a:hueOff val="-20103893"/>
            <a:satOff val="187"/>
            <a:lumOff val="-56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it-IT" sz="2300" kern="1200"/>
            <a:t>- NON STRUTTURATO O LIBERO: il gruppo è libero di scegliere cosa rappresentare, non vi sono regole né materiali rigidi a cui rifarsi; da questa libera organizzazione, nasce, infatti, la discussione spontanea. </a:t>
          </a:r>
          <a:endParaRPr lang="en-US" sz="2300" kern="1200"/>
        </a:p>
      </dsp:txBody>
      <dsp:txXfrm>
        <a:off x="95937" y="4174762"/>
        <a:ext cx="6639244" cy="17733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073D55F9-11A3-4523-8F38-6BA37933791A}" type="datetime1">
              <a:rPr lang="en-US" smtClean="0"/>
              <a:t>6/14/23</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11A71338-8BA2-4C79-A6C5-5A8E30081D0C}" type="slidenum">
              <a:rPr lang="en-US" smtClean="0"/>
              <a:t>‹N›</a:t>
            </a:fld>
            <a:endParaRPr lang="en-US"/>
          </a:p>
        </p:txBody>
      </p:sp>
    </p:spTree>
    <p:extLst>
      <p:ext uri="{BB962C8B-B14F-4D97-AF65-F5344CB8AC3E}">
        <p14:creationId xmlns:p14="http://schemas.microsoft.com/office/powerpoint/2010/main" val="2235558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marL="228600" indent="-228600">
              <a:buFont typeface="Arial" panose="020B0604020202020204" pitchFamily="34" charset="0"/>
              <a:buChar char="•"/>
              <a:defRPr/>
            </a:lvl1pPr>
            <a:lvl2pPr marL="228600" indent="-228600">
              <a:buFont typeface="Arial" panose="020B0604020202020204" pitchFamily="34" charset="0"/>
              <a:buChar char="•"/>
              <a:defRPr/>
            </a:lvl2pPr>
            <a:lvl3pPr marL="228600" indent="-228600">
              <a:buFont typeface="Arial" panose="020B0604020202020204" pitchFamily="34" charset="0"/>
              <a:buChar char="•"/>
              <a:defRPr/>
            </a:lvl3pPr>
            <a:lvl4pPr marL="228600" indent="-228600">
              <a:buFont typeface="Arial" panose="020B0604020202020204" pitchFamily="34" charset="0"/>
              <a:buChar char="•"/>
              <a:defRPr/>
            </a:lvl4pPr>
            <a:lvl5pPr marL="228600" indent="-22860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1CB9D56B-6EBE-4E5F-99D9-2A3DBDF37D0A}" type="datetime1">
              <a:rPr lang="en-US" smtClean="0"/>
              <a:t>6/14/23</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11A71338-8BA2-4C79-A6C5-5A8E30081D0C}" type="slidenum">
              <a:rPr lang="en-US" smtClean="0"/>
              <a:t>‹N›</a:t>
            </a:fld>
            <a:endParaRPr lang="en-US"/>
          </a:p>
        </p:txBody>
      </p:sp>
    </p:spTree>
    <p:extLst>
      <p:ext uri="{BB962C8B-B14F-4D97-AF65-F5344CB8AC3E}">
        <p14:creationId xmlns:p14="http://schemas.microsoft.com/office/powerpoint/2010/main" val="2225981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457200" y="1709738"/>
            <a:ext cx="1089025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457200" y="4589463"/>
            <a:ext cx="10890250" cy="1500187"/>
          </a:xfrm>
        </p:spPr>
        <p:txBody>
          <a:bodyPr/>
          <a:lstStyle>
            <a:lvl1pPr marL="0" indent="0">
              <a:buNone/>
              <a:defRPr sz="24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8C33F3CA-C7E3-432D-9282-18F13836509A}" type="datetime1">
              <a:rPr lang="en-US" smtClean="0"/>
              <a:t>6/14/23</a:t>
            </a:fld>
            <a:endParaRPr lang="en-US" dirty="0"/>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11A71338-8BA2-4C79-A6C5-5A8E30081D0C}" type="slidenum">
              <a:rPr lang="en-US" smtClean="0"/>
              <a:t>‹N›</a:t>
            </a:fld>
            <a:endParaRPr lang="en-US"/>
          </a:p>
        </p:txBody>
      </p:sp>
    </p:spTree>
    <p:extLst>
      <p:ext uri="{BB962C8B-B14F-4D97-AF65-F5344CB8AC3E}">
        <p14:creationId xmlns:p14="http://schemas.microsoft.com/office/powerpoint/2010/main" val="3878703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457200" y="1825625"/>
            <a:ext cx="5562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75BE9C62-1337-40B8-BA50-E9F4861DB4BC}" type="datetime1">
              <a:rPr lang="en-US" smtClean="0"/>
              <a:t>6/14/23</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11A71338-8BA2-4C79-A6C5-5A8E30081D0C}" type="slidenum">
              <a:rPr lang="en-US" smtClean="0"/>
              <a:t>‹N›</a:t>
            </a:fld>
            <a:endParaRPr lang="en-US"/>
          </a:p>
        </p:txBody>
      </p:sp>
    </p:spTree>
    <p:extLst>
      <p:ext uri="{BB962C8B-B14F-4D97-AF65-F5344CB8AC3E}">
        <p14:creationId xmlns:p14="http://schemas.microsoft.com/office/powerpoint/2010/main" val="696627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0863"/>
            <a:ext cx="5157787"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3101975"/>
            <a:ext cx="5157787"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0863"/>
            <a:ext cx="5183188"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3101975"/>
            <a:ext cx="5183188"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47C195EB-2DA3-4B24-8725-19BC22A7BE50}" type="datetime1">
              <a:rPr lang="en-US" smtClean="0"/>
              <a:t>6/14/23</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11A71338-8BA2-4C79-A6C5-5A8E30081D0C}" type="slidenum">
              <a:rPr lang="en-US" smtClean="0"/>
              <a:t>‹N›</a:t>
            </a:fld>
            <a:endParaRPr lang="en-US"/>
          </a:p>
        </p:txBody>
      </p:sp>
    </p:spTree>
    <p:extLst>
      <p:ext uri="{BB962C8B-B14F-4D97-AF65-F5344CB8AC3E}">
        <p14:creationId xmlns:p14="http://schemas.microsoft.com/office/powerpoint/2010/main" val="2816159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F4E237E6-0076-4915-A5A8-B7C11FA4F374}" type="datetime1">
              <a:rPr lang="en-US" smtClean="0"/>
              <a:t>6/14/23</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11A71338-8BA2-4C79-A6C5-5A8E30081D0C}" type="slidenum">
              <a:rPr lang="en-US" smtClean="0"/>
              <a:t>‹N›</a:t>
            </a:fld>
            <a:endParaRPr lang="en-US"/>
          </a:p>
        </p:txBody>
      </p:sp>
    </p:spTree>
    <p:extLst>
      <p:ext uri="{BB962C8B-B14F-4D97-AF65-F5344CB8AC3E}">
        <p14:creationId xmlns:p14="http://schemas.microsoft.com/office/powerpoint/2010/main" val="2411737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3505F58F-C0B5-422A-8E5A-6B99E5D80F0A}" type="datetime1">
              <a:rPr lang="en-US" smtClean="0"/>
              <a:t>6/14/23</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11A71338-8BA2-4C79-A6C5-5A8E30081D0C}" type="slidenum">
              <a:rPr lang="en-US" smtClean="0"/>
              <a:t>‹N›</a:t>
            </a:fld>
            <a:endParaRPr lang="en-US"/>
          </a:p>
        </p:txBody>
      </p:sp>
    </p:spTree>
    <p:extLst>
      <p:ext uri="{BB962C8B-B14F-4D97-AF65-F5344CB8AC3E}">
        <p14:creationId xmlns:p14="http://schemas.microsoft.com/office/powerpoint/2010/main" val="756858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981200"/>
          </a:xfrm>
        </p:spPr>
        <p:txBody>
          <a:bodyPr anchor="b"/>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7565E655-9687-48DF-A33F-F8824CCCB5D1}" type="datetime1">
              <a:rPr lang="en-US" smtClean="0"/>
              <a:t>6/14/23</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11A71338-8BA2-4C79-A6C5-5A8E30081D0C}" type="slidenum">
              <a:rPr lang="en-US" smtClean="0"/>
              <a:t>‹N›</a:t>
            </a:fld>
            <a:endParaRPr lang="en-US"/>
          </a:p>
        </p:txBody>
      </p:sp>
    </p:spTree>
    <p:extLst>
      <p:ext uri="{BB962C8B-B14F-4D97-AF65-F5344CB8AC3E}">
        <p14:creationId xmlns:p14="http://schemas.microsoft.com/office/powerpoint/2010/main" val="1256545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2209799"/>
          </a:xfrm>
        </p:spPr>
        <p:txBody>
          <a:bodyPr anchor="b"/>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B97FD56A-AAB8-4544-A495-D0645413C9E3}" type="datetime1">
              <a:rPr lang="en-US" smtClean="0"/>
              <a:t>6/14/23</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11A71338-8BA2-4C79-A6C5-5A8E30081D0C}" type="slidenum">
              <a:rPr lang="en-US" smtClean="0"/>
              <a:t>‹N›</a:t>
            </a:fld>
            <a:endParaRPr lang="en-US"/>
          </a:p>
        </p:txBody>
      </p:sp>
    </p:spTree>
    <p:extLst>
      <p:ext uri="{BB962C8B-B14F-4D97-AF65-F5344CB8AC3E}">
        <p14:creationId xmlns:p14="http://schemas.microsoft.com/office/powerpoint/2010/main" val="3044743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0B4E757A-3EC2-4683-9080-1A460C37C843}" type="datetime1">
              <a:rPr lang="en-US" smtClean="0"/>
              <a:t>6/14/23</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11A71338-8BA2-4C79-A6C5-5A8E30081D0C}" type="slidenum">
              <a:rPr lang="en-US" smtClean="0"/>
              <a:t>‹N›</a:t>
            </a:fld>
            <a:endParaRPr lang="en-US"/>
          </a:p>
        </p:txBody>
      </p:sp>
    </p:spTree>
    <p:extLst>
      <p:ext uri="{BB962C8B-B14F-4D97-AF65-F5344CB8AC3E}">
        <p14:creationId xmlns:p14="http://schemas.microsoft.com/office/powerpoint/2010/main" val="1412080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a:xfrm>
            <a:off x="523539" y="6324600"/>
            <a:ext cx="2560220" cy="365125"/>
          </a:xfrm>
        </p:spPr>
        <p:txBody>
          <a:bodyPr/>
          <a:lstStyle/>
          <a:p>
            <a:fld id="{5CC8096C-64ED-4153-A483-5C02E44AD5C3}" type="datetime1">
              <a:rPr lang="en-US" smtClean="0"/>
              <a:t>6/14/23</a:t>
            </a:fld>
            <a:endParaRPr lang="en-US" dirty="0"/>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a:xfrm>
            <a:off x="4267200" y="6319838"/>
            <a:ext cx="3982781"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11A71338-8BA2-4C79-A6C5-5A8E30081D0C}" type="slidenum">
              <a:rPr lang="en-US" smtClean="0"/>
              <a:t>‹N›</a:t>
            </a:fld>
            <a:endParaRPr lang="en-US"/>
          </a:p>
        </p:txBody>
      </p:sp>
    </p:spTree>
    <p:extLst>
      <p:ext uri="{BB962C8B-B14F-4D97-AF65-F5344CB8AC3E}">
        <p14:creationId xmlns:p14="http://schemas.microsoft.com/office/powerpoint/2010/main" val="133293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Rectangle 114">
            <a:extLst>
              <a:ext uri="{FF2B5EF4-FFF2-40B4-BE49-F238E27FC236}">
                <a16:creationId xmlns:a16="http://schemas.microsoft.com/office/drawing/2014/main" id="{A4798C7F-C8CA-4799-BF37-3AB4642CDB66}"/>
              </a:ext>
            </a:extLst>
          </p:cNvPr>
          <p:cNvSpPr/>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80" name="Group 79">
            <a:extLst>
              <a:ext uri="{FF2B5EF4-FFF2-40B4-BE49-F238E27FC236}">
                <a16:creationId xmlns:a16="http://schemas.microsoft.com/office/drawing/2014/main" id="{87F0794B-55D3-4D2D-BDE7-4688ED321E42}"/>
              </a:ext>
            </a:extLst>
          </p:cNvPr>
          <p:cNvGrpSpPr/>
          <p:nvPr/>
        </p:nvGrpSpPr>
        <p:grpSpPr>
          <a:xfrm>
            <a:off x="-11413" y="0"/>
            <a:ext cx="12214827" cy="6858000"/>
            <a:chOff x="-6214" y="-1"/>
            <a:chExt cx="12214827" cy="6858000"/>
          </a:xfrm>
        </p:grpSpPr>
        <p:cxnSp>
          <p:nvCxnSpPr>
            <p:cNvPr id="81" name="Straight Connector 80">
              <a:extLst>
                <a:ext uri="{FF2B5EF4-FFF2-40B4-BE49-F238E27FC236}">
                  <a16:creationId xmlns:a16="http://schemas.microsoft.com/office/drawing/2014/main" id="{BE4C795B-1813-4CC6-B03F-8DD130BEAABD}"/>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E0F4C04D-5CD8-446B-BE3D-257172E6E4CB}"/>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DDC802E-606F-4F39-84B6-90DF0FE54461}"/>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C5B0C75-0136-4A39-9AB6-0F02C4527810}"/>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5ED2B52-3D40-46DE-8B54-99A4071578D8}"/>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8BCEC75-1B6B-45B2-8041-8D933FCF60F5}"/>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A2FC789-056A-43CC-807E-4262CDC3E0F5}"/>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8C32FD3-76B0-40E7-89F2-E9C523210AF4}"/>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82E9447-8362-426C-840A-B6F2231F7BCC}"/>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F141DC8-83CE-4C21-A5BA-E2FFF3D866EF}"/>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12A697C-ECBC-40A9-AC69-BF96A34B91AF}"/>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2E988AF-5EFB-43D3-B93F-6E4F41A2C90B}"/>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B312C1B-AAE2-4A6D-ACC7-ABAA75D42854}"/>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7B96146-61DA-44D6-A9DF-6DB41FCF2D80}"/>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B33F93D-4439-46EE-97C4-9CECAAFDCF60}"/>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914B275-A3D7-4BA4-B8CB-E7657100F3AD}"/>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D26EF3B-FBE7-4D57-8E01-553F50734A68}"/>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CC1E671-BA54-4B31-9A2E-8F50BC57A260}"/>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836A704-3624-4ABF-9A67-0F52C2F3EFBF}"/>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FDC385D-BA34-481F-A991-A776E0B19301}"/>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1EF033A-D8FB-416B-AE51-4E098A27D68C}"/>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7C17B48-F458-4E9B-9331-56FCDC5B6AB2}"/>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7E44A4B-D453-46F0-A83D-AF0B33D5C59F}"/>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46BEA9F-314B-440D-AE8D-21E1252EC5A0}"/>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15EAFD0-4869-4612-ACDE-ABC703104E88}"/>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0F26706-7F23-4FF0-9CAF-F3C4F47C119D}"/>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0195A72-345A-4E88-8D71-14DB3D1B607D}"/>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DBF51A6-A3BC-49FE-BB01-E8992811774E}"/>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78DF911-744C-419B-83DC-39F270BBF41F}"/>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49" name="Freeform: Shape 148">
            <a:extLst>
              <a:ext uri="{FF2B5EF4-FFF2-40B4-BE49-F238E27FC236}">
                <a16:creationId xmlns:a16="http://schemas.microsoft.com/office/drawing/2014/main" id="{216BB147-20D5-4D93-BDA5-1BC614D6A4B2}"/>
              </a:ext>
            </a:extLst>
          </p:cNvPr>
          <p:cNvSpPr/>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457200" y="365125"/>
            <a:ext cx="1072293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457200" y="1825625"/>
            <a:ext cx="1072293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457200" y="6324600"/>
            <a:ext cx="256022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193BAB95-8DA7-460B-B00A-7037C8394FB0}" type="datetime1">
              <a:rPr lang="en-US" smtClean="0"/>
              <a:pPr/>
              <a:t>6/14/23</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200861" y="6319838"/>
            <a:ext cx="3982781" cy="365125"/>
          </a:xfrm>
          <a:prstGeom prst="rect">
            <a:avLst/>
          </a:prstGeom>
        </p:spPr>
        <p:txBody>
          <a:bodyPr vert="horz" lIns="91440" tIns="45720" rIns="91440" bIns="45720" rtlCol="0" anchor="ctr"/>
          <a:lstStyle>
            <a:lvl1pPr algn="ctr">
              <a:defRPr sz="900" cap="all" spc="150" baseline="0">
                <a:solidFill>
                  <a:srgbClr val="FFFFFF"/>
                </a:solidFill>
              </a:defRPr>
            </a:lvl1pPr>
          </a:lstStyle>
          <a:p>
            <a:r>
              <a:rPr lang="en-US"/>
              <a:t>Sample Footer Text</a:t>
            </a:r>
            <a:endParaRPr lang="en-US" dirty="0">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11190806" y="6324600"/>
            <a:ext cx="799078" cy="365125"/>
          </a:xfrm>
          <a:prstGeom prst="rect">
            <a:avLst/>
          </a:prstGeom>
        </p:spPr>
        <p:txBody>
          <a:bodyPr vert="horz" lIns="91440" tIns="45720" rIns="91440" bIns="45720" rtlCol="0" anchor="ctr"/>
          <a:lstStyle>
            <a:lvl1pPr algn="ctr">
              <a:defRPr sz="900" cap="all" spc="150" baseline="0">
                <a:solidFill>
                  <a:srgbClr val="FFFFFF"/>
                </a:solidFill>
              </a:defRPr>
            </a:lvl1pPr>
          </a:lstStyle>
          <a:p>
            <a:fld id="{11A71338-8BA2-4C79-A6C5-5A8E30081D0C}" type="slidenum">
              <a:rPr lang="en-US" smtClean="0"/>
              <a:pPr/>
              <a:t>‹N›</a:t>
            </a:fld>
            <a:endParaRPr lang="en-US" dirty="0"/>
          </a:p>
        </p:txBody>
      </p:sp>
      <p:sp>
        <p:nvSpPr>
          <p:cNvPr id="77" name="Freeform: Shape 76">
            <a:extLst>
              <a:ext uri="{FF2B5EF4-FFF2-40B4-BE49-F238E27FC236}">
                <a16:creationId xmlns:a16="http://schemas.microsoft.com/office/drawing/2014/main" id="{0A253F60-DE40-4508-A37A-61331DF1DD5D}"/>
              </a:ext>
            </a:extLst>
          </p:cNvPr>
          <p:cNvSpPr/>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Tree>
    <p:extLst>
      <p:ext uri="{BB962C8B-B14F-4D97-AF65-F5344CB8AC3E}">
        <p14:creationId xmlns:p14="http://schemas.microsoft.com/office/powerpoint/2010/main" val="196272045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bg1"/>
        </a:buClr>
        <a:buSzPct val="75000"/>
        <a:buFont typeface="Arial" panose="020B0604020202020204" pitchFamily="34" charset="0"/>
        <a:buChar char="•"/>
        <a:defRPr sz="2800" kern="1200">
          <a:solidFill>
            <a:srgbClr val="FFFFFF"/>
          </a:solidFill>
          <a:latin typeface="+mn-lt"/>
          <a:ea typeface="+mn-ea"/>
          <a:cs typeface="+mn-cs"/>
        </a:defRPr>
      </a:lvl1pPr>
      <a:lvl2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400" kern="1200">
          <a:solidFill>
            <a:srgbClr val="FFFFFF"/>
          </a:solidFill>
          <a:latin typeface="+mn-lt"/>
          <a:ea typeface="+mn-ea"/>
          <a:cs typeface="+mn-cs"/>
        </a:defRPr>
      </a:lvl2pPr>
      <a:lvl3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000" kern="1200">
          <a:solidFill>
            <a:srgbClr val="FFFFFF"/>
          </a:solidFill>
          <a:latin typeface="+mn-lt"/>
          <a:ea typeface="+mn-ea"/>
          <a:cs typeface="+mn-cs"/>
        </a:defRPr>
      </a:lvl3pPr>
      <a:lvl4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4pPr>
      <a:lvl5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F8DD0EAF-BF73-48D8-A426-3085C4B88F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ight Triangle 12">
            <a:extLst>
              <a:ext uri="{FF2B5EF4-FFF2-40B4-BE49-F238E27FC236}">
                <a16:creationId xmlns:a16="http://schemas.microsoft.com/office/drawing/2014/main" id="{7BCC6446-8462-4A63-9B6F-8F57EC40F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1" y="2673521"/>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8118ECEF-CA6A-4CB6-BCA5-59B2DB40C4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 name="Straight Connector 15">
              <a:extLst>
                <a:ext uri="{FF2B5EF4-FFF2-40B4-BE49-F238E27FC236}">
                  <a16:creationId xmlns:a16="http://schemas.microsoft.com/office/drawing/2014/main" id="{CDC2A251-C28C-4A72-BAFF-511640FB2E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DDB2429-3E01-4CD5-998D-8F5716A098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26953B-4BE7-4AD0-B471-088DBB23D7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D9ED6D-9817-4272-9FEF-E674FBCCCC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718C0DE-4596-4A70-AA4F-E678AC7FBC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8B48095-74C2-4053-872D-D3F70910C3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224D0B6-A4CB-4D98-A1DC-2770B95F9E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B39DE9C-23C1-4ABA-BD0D-B76BDC963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9DDAAE0-966C-4350-8819-857CF524F3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EE6C021-FBD3-42F3-9A9C-69C4E71989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02961B9-65E1-4B12-AD98-9845BC3F43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22ABFE0-D700-4FD9-9CC8-D138B29AB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FFF1A3-B8BF-470C-9436-D5B7818535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98B6551-FF5D-49F5-8D3E-757AEC357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0F3BFE5-573C-42C0-94D5-E5513CCC5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57931AB-4B07-4E0E-B3E4-84E2452E0A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C4789DB-7083-4597-9FC7-6336EA0BE3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E0B4F1D-D11A-4023-BE6B-6679ABB2B4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8633D7A-F6FC-418F-AD87-0EE148C1A0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0FC8FCC-6F69-4802-995C-903AE44162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6ABFCE7-4796-4186-8EDC-DB6CE87BC7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1935BF2-A804-46BA-940A-DDAD7888F3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D012DA9-8D67-483A-8071-2903F2E3B2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09163DC-956E-44BE-B55A-E6C2C851DD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6CDE9FD-1880-483F-A039-BEB3AB0D37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8DDB23B-71E7-42A3-B055-5740EE14C5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7245B63-D771-461D-A625-4B49966D24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F1DF9FF-1F61-4B4F-8993-6897DE09C9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092F139-6734-46F3-B176-11741F1F7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71F807BA-61C9-4706-82B4-87E1A11CEA96}"/>
              </a:ext>
            </a:extLst>
          </p:cNvPr>
          <p:cNvSpPr>
            <a:spLocks noGrp="1"/>
          </p:cNvSpPr>
          <p:nvPr>
            <p:ph type="ctrTitle"/>
          </p:nvPr>
        </p:nvSpPr>
        <p:spPr>
          <a:xfrm>
            <a:off x="335309" y="35366"/>
            <a:ext cx="5414255" cy="2784496"/>
          </a:xfrm>
        </p:spPr>
        <p:txBody>
          <a:bodyPr>
            <a:normAutofit/>
          </a:bodyPr>
          <a:lstStyle/>
          <a:p>
            <a:pPr algn="l"/>
            <a:r>
              <a:rPr lang="it-IT" dirty="0">
                <a:solidFill>
                  <a:schemeClr val="tx2">
                    <a:alpha val="80000"/>
                  </a:schemeClr>
                </a:solidFill>
              </a:rPr>
              <a:t>Metodologie e tecniche didattiche</a:t>
            </a:r>
          </a:p>
        </p:txBody>
      </p:sp>
      <p:sp>
        <p:nvSpPr>
          <p:cNvPr id="3" name="Sottotitolo 2">
            <a:extLst>
              <a:ext uri="{FF2B5EF4-FFF2-40B4-BE49-F238E27FC236}">
                <a16:creationId xmlns:a16="http://schemas.microsoft.com/office/drawing/2014/main" id="{1C7F559D-49D6-5F3A-64AE-DD6866580B22}"/>
              </a:ext>
            </a:extLst>
          </p:cNvPr>
          <p:cNvSpPr>
            <a:spLocks noGrp="1"/>
          </p:cNvSpPr>
          <p:nvPr>
            <p:ph type="subTitle" idx="1"/>
          </p:nvPr>
        </p:nvSpPr>
        <p:spPr>
          <a:xfrm>
            <a:off x="453142" y="2855229"/>
            <a:ext cx="5414255" cy="4002772"/>
          </a:xfrm>
        </p:spPr>
        <p:txBody>
          <a:bodyPr>
            <a:normAutofit fontScale="85000" lnSpcReduction="20000"/>
          </a:bodyPr>
          <a:lstStyle/>
          <a:p>
            <a:pPr algn="l"/>
            <a:r>
              <a:rPr lang="it-IT" dirty="0">
                <a:solidFill>
                  <a:schemeClr val="tx2">
                    <a:alpha val="80000"/>
                  </a:schemeClr>
                </a:solidFill>
              </a:rPr>
              <a:t>Brainstorming</a:t>
            </a:r>
          </a:p>
          <a:p>
            <a:pPr algn="l"/>
            <a:r>
              <a:rPr lang="it-IT" dirty="0">
                <a:solidFill>
                  <a:schemeClr val="tx2">
                    <a:alpha val="80000"/>
                  </a:schemeClr>
                </a:solidFill>
              </a:rPr>
              <a:t>Lezione frontale partecipata</a:t>
            </a:r>
          </a:p>
          <a:p>
            <a:pPr algn="l"/>
            <a:r>
              <a:rPr lang="it-IT" dirty="0">
                <a:solidFill>
                  <a:schemeClr val="tx2">
                    <a:alpha val="80000"/>
                  </a:schemeClr>
                </a:solidFill>
              </a:rPr>
              <a:t>Group reading activity</a:t>
            </a:r>
          </a:p>
          <a:p>
            <a:pPr algn="l"/>
            <a:r>
              <a:rPr lang="it-IT" dirty="0" err="1">
                <a:solidFill>
                  <a:schemeClr val="tx2">
                    <a:alpha val="80000"/>
                  </a:schemeClr>
                </a:solidFill>
              </a:rPr>
              <a:t>Circle</a:t>
            </a:r>
            <a:r>
              <a:rPr lang="it-IT" dirty="0">
                <a:solidFill>
                  <a:schemeClr val="tx2">
                    <a:alpha val="80000"/>
                  </a:schemeClr>
                </a:solidFill>
              </a:rPr>
              <a:t> time</a:t>
            </a:r>
          </a:p>
          <a:p>
            <a:pPr algn="l"/>
            <a:r>
              <a:rPr lang="it-IT" dirty="0">
                <a:solidFill>
                  <a:schemeClr val="tx2">
                    <a:alpha val="80000"/>
                  </a:schemeClr>
                </a:solidFill>
              </a:rPr>
              <a:t>Cooperative learning</a:t>
            </a:r>
          </a:p>
          <a:p>
            <a:pPr algn="l"/>
            <a:r>
              <a:rPr lang="it-IT" dirty="0" err="1">
                <a:solidFill>
                  <a:schemeClr val="tx2">
                    <a:alpha val="80000"/>
                  </a:schemeClr>
                </a:solidFill>
              </a:rPr>
              <a:t>Flipped</a:t>
            </a:r>
            <a:r>
              <a:rPr lang="it-IT" dirty="0">
                <a:solidFill>
                  <a:schemeClr val="tx2">
                    <a:alpha val="80000"/>
                  </a:schemeClr>
                </a:solidFill>
              </a:rPr>
              <a:t> </a:t>
            </a:r>
            <a:r>
              <a:rPr lang="it-IT" dirty="0" err="1">
                <a:solidFill>
                  <a:schemeClr val="tx2">
                    <a:alpha val="80000"/>
                  </a:schemeClr>
                </a:solidFill>
              </a:rPr>
              <a:t>classroom</a:t>
            </a:r>
            <a:endParaRPr lang="it-IT" dirty="0">
              <a:solidFill>
                <a:schemeClr val="tx2">
                  <a:alpha val="80000"/>
                </a:schemeClr>
              </a:solidFill>
            </a:endParaRPr>
          </a:p>
          <a:p>
            <a:pPr algn="l"/>
            <a:r>
              <a:rPr lang="it-IT" dirty="0" err="1">
                <a:solidFill>
                  <a:schemeClr val="tx2">
                    <a:alpha val="80000"/>
                  </a:schemeClr>
                </a:solidFill>
              </a:rPr>
              <a:t>Webquest</a:t>
            </a:r>
            <a:endParaRPr lang="it-IT" dirty="0">
              <a:solidFill>
                <a:schemeClr val="tx2">
                  <a:alpha val="80000"/>
                </a:schemeClr>
              </a:solidFill>
            </a:endParaRPr>
          </a:p>
          <a:p>
            <a:pPr algn="l"/>
            <a:r>
              <a:rPr lang="it-IT" dirty="0" err="1">
                <a:solidFill>
                  <a:schemeClr val="tx2">
                    <a:alpha val="80000"/>
                  </a:schemeClr>
                </a:solidFill>
              </a:rPr>
              <a:t>Role</a:t>
            </a:r>
            <a:r>
              <a:rPr lang="it-IT" dirty="0">
                <a:solidFill>
                  <a:schemeClr val="tx2">
                    <a:alpha val="80000"/>
                  </a:schemeClr>
                </a:solidFill>
              </a:rPr>
              <a:t> Playing</a:t>
            </a:r>
          </a:p>
          <a:p>
            <a:pPr algn="l"/>
            <a:r>
              <a:rPr lang="it-IT" dirty="0" err="1">
                <a:solidFill>
                  <a:schemeClr val="tx2">
                    <a:alpha val="80000"/>
                  </a:schemeClr>
                </a:solidFill>
              </a:rPr>
              <a:t>Debate</a:t>
            </a:r>
            <a:endParaRPr lang="it-IT" dirty="0">
              <a:solidFill>
                <a:schemeClr val="tx2">
                  <a:alpha val="80000"/>
                </a:schemeClr>
              </a:solidFill>
            </a:endParaRPr>
          </a:p>
          <a:p>
            <a:pPr algn="l"/>
            <a:r>
              <a:rPr lang="it-IT" dirty="0">
                <a:solidFill>
                  <a:schemeClr val="tx2">
                    <a:alpha val="80000"/>
                  </a:schemeClr>
                </a:solidFill>
              </a:rPr>
              <a:t>Storytelling</a:t>
            </a:r>
          </a:p>
          <a:p>
            <a:pPr algn="l"/>
            <a:endParaRPr lang="it-IT" dirty="0">
              <a:solidFill>
                <a:schemeClr val="tx2">
                  <a:alpha val="80000"/>
                </a:schemeClr>
              </a:solidFill>
            </a:endParaRPr>
          </a:p>
        </p:txBody>
      </p:sp>
      <p:pic>
        <p:nvPicPr>
          <p:cNvPr id="4" name="Picture 3" descr="Forme geometriche su uno sfondo di legno">
            <a:extLst>
              <a:ext uri="{FF2B5EF4-FFF2-40B4-BE49-F238E27FC236}">
                <a16:creationId xmlns:a16="http://schemas.microsoft.com/office/drawing/2014/main" id="{986495C4-5437-471B-88DA-69ED6E90D53B}"/>
              </a:ext>
            </a:extLst>
          </p:cNvPr>
          <p:cNvPicPr>
            <a:picLocks noChangeAspect="1"/>
          </p:cNvPicPr>
          <p:nvPr/>
        </p:nvPicPr>
        <p:blipFill rotWithShape="1">
          <a:blip r:embed="rId2"/>
          <a:srcRect l="13561" r="26805" b="-1"/>
          <a:stretch/>
        </p:blipFill>
        <p:spPr>
          <a:xfrm>
            <a:off x="6084873" y="-3440"/>
            <a:ext cx="6129950" cy="6861439"/>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p:spPr>
      </p:pic>
    </p:spTree>
    <p:extLst>
      <p:ext uri="{BB962C8B-B14F-4D97-AF65-F5344CB8AC3E}">
        <p14:creationId xmlns:p14="http://schemas.microsoft.com/office/powerpoint/2010/main" val="14237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 name="Rectangle 94">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97" name="Group 96">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8" name="Straight Connector 97">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28" name="Freeform: Shape 127">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30" name="Freeform: Shape 129">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32" name="Freeform: Shape 131">
            <a:extLst>
              <a:ext uri="{FF2B5EF4-FFF2-40B4-BE49-F238E27FC236}">
                <a16:creationId xmlns:a16="http://schemas.microsoft.com/office/drawing/2014/main" id="{9A0D6220-3DFE-4182-9152-9135493A6B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134" name="Group 133">
            <a:extLst>
              <a:ext uri="{FF2B5EF4-FFF2-40B4-BE49-F238E27FC236}">
                <a16:creationId xmlns:a16="http://schemas.microsoft.com/office/drawing/2014/main" id="{44C729BC-90F1-4823-A305-F6F124E93A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35" name="Straight Connector 134">
              <a:extLst>
                <a:ext uri="{FF2B5EF4-FFF2-40B4-BE49-F238E27FC236}">
                  <a16:creationId xmlns:a16="http://schemas.microsoft.com/office/drawing/2014/main" id="{640014BD-8822-4EFD-B887-1E95DBBB42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1E9445DF-509C-4993-834C-4A95C90E30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DCB110E-203A-4D63-810B-7AB453AB9B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F264073E-6737-44FE-BC04-BFEE371334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6DA24A7E-F63B-4B87-ABA5-BDD8F8F65F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9CC2C5D2-CEDF-4390-A89D-71DBD7C37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8956D0DF-B8DD-44AB-A831-329B2973EE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7AB17CF4-098C-43B0-A0E0-235CEB55FB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D3CA7C27-06AF-4DB3-A3B2-F81C41D52B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BD2BB17-7774-4215-872F-9CF37633BB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22E1C172-AA18-42F1-B952-4791B50351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C9D5EBAC-D904-4410-A575-1A2B810D88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B38425E-0189-47B9-9F42-67DC5386E3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6584C8E-A8AC-49AB-8E5B-337E14D4F8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E8FCDC21-75B9-4F36-AEB4-186CDD994F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79AAC1FD-FBB6-4E21-A267-E4B9029BB4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20FDEAF3-AB6A-41DF-BF11-245120818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29F9892F-F26B-4C6F-A949-097D3EBC77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FCCA59EA-5156-402B-82A4-AAE14B2D9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31E175D8-17F1-46B8-807F-89A75CD4D9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5AE169C4-F6B2-44D0-A73C-88C304E8A3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2CE19136-3F8D-4350-A424-8241923BCD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CF937350-E379-4C45-BC56-20808BBED3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FE4F6988-3981-46A0-B744-EE972197D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EDB419A9-FCB9-4B39-8D9E-91CC0B8E77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7D6861DB-43A8-4624-9ECC-5A96BE3AF1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4AFBD701-C20E-441D-8596-4BBBF49556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73C41C88-00F9-45AF-8D64-37BA70969B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E6420BDA-21B9-4B17-A82E-A9EB28138A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165" name="Rectangle 164">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7" name="Rectangle 166">
            <a:extLst>
              <a:ext uri="{FF2B5EF4-FFF2-40B4-BE49-F238E27FC236}">
                <a16:creationId xmlns:a16="http://schemas.microsoft.com/office/drawing/2014/main" id="{AF152BFE-7BA8-4007-AD9C-F4DC95E437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9" name="Freeform: Shape 168">
            <a:extLst>
              <a:ext uri="{FF2B5EF4-FFF2-40B4-BE49-F238E27FC236}">
                <a16:creationId xmlns:a16="http://schemas.microsoft.com/office/drawing/2014/main" id="{26796024-DF17-4BB3-BF28-01E168A3C5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661" y="63892"/>
            <a:ext cx="2222198" cy="2133710"/>
          </a:xfrm>
          <a:custGeom>
            <a:avLst/>
            <a:gdLst>
              <a:gd name="connsiteX0" fmla="*/ 0 w 2222198"/>
              <a:gd name="connsiteY0" fmla="*/ 0 h 2133710"/>
              <a:gd name="connsiteX1" fmla="*/ 44227 w 2222198"/>
              <a:gd name="connsiteY1" fmla="*/ 2234 h 2133710"/>
              <a:gd name="connsiteX2" fmla="*/ 2193454 w 2222198"/>
              <a:gd name="connsiteY2" fmla="*/ 1945372 h 2133710"/>
              <a:gd name="connsiteX3" fmla="*/ 2222198 w 2222198"/>
              <a:gd name="connsiteY3" fmla="*/ 2133710 h 2133710"/>
              <a:gd name="connsiteX4" fmla="*/ 1394653 w 2222198"/>
              <a:gd name="connsiteY4" fmla="*/ 2133710 h 2133710"/>
              <a:gd name="connsiteX5" fmla="*/ 1391100 w 2222198"/>
              <a:gd name="connsiteY5" fmla="*/ 2110427 h 2133710"/>
              <a:gd name="connsiteX6" fmla="*/ 122376 w 2222198"/>
              <a:gd name="connsiteY6" fmla="*/ 841704 h 2133710"/>
              <a:gd name="connsiteX7" fmla="*/ 0 w 2222198"/>
              <a:gd name="connsiteY7" fmla="*/ 823027 h 2133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2198" h="2133710">
                <a:moveTo>
                  <a:pt x="0" y="0"/>
                </a:moveTo>
                <a:lnTo>
                  <a:pt x="44227" y="2234"/>
                </a:lnTo>
                <a:cubicBezTo>
                  <a:pt x="1114682" y="110944"/>
                  <a:pt x="1981368" y="908934"/>
                  <a:pt x="2193454" y="1945372"/>
                </a:cubicBezTo>
                <a:lnTo>
                  <a:pt x="2222198" y="2133710"/>
                </a:lnTo>
                <a:lnTo>
                  <a:pt x="1394653" y="2133710"/>
                </a:lnTo>
                <a:lnTo>
                  <a:pt x="1391100" y="2110427"/>
                </a:lnTo>
                <a:cubicBezTo>
                  <a:pt x="1260786" y="1473602"/>
                  <a:pt x="759202" y="972017"/>
                  <a:pt x="122376" y="841704"/>
                </a:cubicBezTo>
                <a:lnTo>
                  <a:pt x="0" y="823027"/>
                </a:lnTo>
                <a:close/>
              </a:path>
            </a:pathLst>
          </a:custGeom>
          <a:solidFill>
            <a:schemeClr val="accent1">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1" name="Right Triangle 170">
            <a:extLst>
              <a:ext uri="{FF2B5EF4-FFF2-40B4-BE49-F238E27FC236}">
                <a16:creationId xmlns:a16="http://schemas.microsoft.com/office/drawing/2014/main" id="{7BCC6446-8462-4A63-9B6F-8F57EC40F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1" y="2673521"/>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3" name="Group 172">
            <a:extLst>
              <a:ext uri="{FF2B5EF4-FFF2-40B4-BE49-F238E27FC236}">
                <a16:creationId xmlns:a16="http://schemas.microsoft.com/office/drawing/2014/main" id="{8118ECEF-CA6A-4CB6-BCA5-59B2DB40C4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74" name="Straight Connector 173">
              <a:extLst>
                <a:ext uri="{FF2B5EF4-FFF2-40B4-BE49-F238E27FC236}">
                  <a16:creationId xmlns:a16="http://schemas.microsoft.com/office/drawing/2014/main" id="{CDC2A251-C28C-4A72-BAFF-511640FB2E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DDDB2429-3E01-4CD5-998D-8F5716A098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1E26953B-4BE7-4AD0-B471-088DBB23D7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9D9ED6D-9817-4272-9FEF-E674FBCCCC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8718C0DE-4596-4A70-AA4F-E678AC7FBC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D8B48095-74C2-4053-872D-D3F70910C3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6224D0B6-A4CB-4D98-A1DC-2770B95F9E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CB39DE9C-23C1-4ABA-BD0D-B76BDC963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19DDAAE0-966C-4350-8819-857CF524F3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BEE6C021-FBD3-42F3-9A9C-69C4E71989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F02961B9-65E1-4B12-AD98-9845BC3F43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B22ABFE0-D700-4FD9-9CC8-D138B29AB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FFF1A3-B8BF-470C-9436-D5B7818535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198B6551-FF5D-49F5-8D3E-757AEC357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50F3BFE5-573C-42C0-94D5-E5513CCC5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357931AB-4B07-4E0E-B3E4-84E2452E0A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CC4789DB-7083-4597-9FC7-6336EA0BE3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9E0B4F1D-D11A-4023-BE6B-6679ABB2B4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28633D7A-F6FC-418F-AD87-0EE148C1A0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A0FC8FCC-6F69-4802-995C-903AE44162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86ABFCE7-4796-4186-8EDC-DB6CE87BC7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E1935BF2-A804-46BA-940A-DDAD7888F3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ED012DA9-8D67-483A-8071-2903F2E3B2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109163DC-956E-44BE-B55A-E6C2C851DD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76CDE9FD-1880-483F-A039-BEB3AB0D37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38DDB23B-71E7-42A3-B055-5740EE14C5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7245B63-D771-461D-A625-4B49966D24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CF1DF9FF-1F61-4B4F-8993-6897DE09C9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4092F139-6734-46F3-B176-11741F1F7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42D16718-EB3A-40B0-B9C0-EFDC1C87BD7A}"/>
              </a:ext>
            </a:extLst>
          </p:cNvPr>
          <p:cNvSpPr>
            <a:spLocks noGrp="1"/>
          </p:cNvSpPr>
          <p:nvPr>
            <p:ph type="title"/>
          </p:nvPr>
        </p:nvSpPr>
        <p:spPr>
          <a:xfrm>
            <a:off x="453142" y="725467"/>
            <a:ext cx="5414255" cy="2784496"/>
          </a:xfrm>
        </p:spPr>
        <p:txBody>
          <a:bodyPr vert="horz" lIns="91440" tIns="45720" rIns="91440" bIns="45720" rtlCol="0" anchor="b">
            <a:normAutofit/>
          </a:bodyPr>
          <a:lstStyle/>
          <a:p>
            <a:r>
              <a:rPr lang="en-US" sz="5400">
                <a:solidFill>
                  <a:schemeClr val="tx2">
                    <a:alpha val="80000"/>
                  </a:schemeClr>
                </a:solidFill>
              </a:rPr>
              <a:t>Brainstorming (tempesta di cervelli)</a:t>
            </a:r>
          </a:p>
        </p:txBody>
      </p:sp>
      <p:graphicFrame>
        <p:nvGraphicFramePr>
          <p:cNvPr id="47" name="Segnaposto contenuto 2">
            <a:extLst>
              <a:ext uri="{FF2B5EF4-FFF2-40B4-BE49-F238E27FC236}">
                <a16:creationId xmlns:a16="http://schemas.microsoft.com/office/drawing/2014/main" id="{B9E9AB77-4A68-4987-A505-C31768F90134}"/>
              </a:ext>
            </a:extLst>
          </p:cNvPr>
          <p:cNvGraphicFramePr>
            <a:graphicFrameLocks noGrp="1"/>
          </p:cNvGraphicFramePr>
          <p:nvPr>
            <p:ph idx="1"/>
            <p:extLst>
              <p:ext uri="{D42A27DB-BD31-4B8C-83A1-F6EECF244321}">
                <p14:modId xmlns:p14="http://schemas.microsoft.com/office/powerpoint/2010/main" val="3283463639"/>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9595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9" name="Rectangle 138">
            <a:extLst>
              <a:ext uri="{FF2B5EF4-FFF2-40B4-BE49-F238E27FC236}">
                <a16:creationId xmlns:a16="http://schemas.microsoft.com/office/drawing/2014/main" id="{5B62175A-9061-4508-B024-671E2C3C3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1" name="Right Triangle 140">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5901199" y="-284145"/>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3" name="Group 142">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214827" cy="6858000"/>
            <a:chOff x="-6214" y="-1"/>
            <a:chExt cx="12214827" cy="6858000"/>
          </a:xfrm>
        </p:grpSpPr>
        <p:cxnSp>
          <p:nvCxnSpPr>
            <p:cNvPr id="144" name="Straight Connector 143">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74" name="Rectangle 173">
            <a:extLst>
              <a:ext uri="{FF2B5EF4-FFF2-40B4-BE49-F238E27FC236}">
                <a16:creationId xmlns:a16="http://schemas.microsoft.com/office/drawing/2014/main" id="{7D7F7755-C305-4B28-8A86-8EA889812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8742" y="1839842"/>
            <a:ext cx="11791142" cy="4405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47" name="Segnaposto contenuto 2">
            <a:extLst>
              <a:ext uri="{FF2B5EF4-FFF2-40B4-BE49-F238E27FC236}">
                <a16:creationId xmlns:a16="http://schemas.microsoft.com/office/drawing/2014/main" id="{74F42035-1FAC-468A-AC80-40090845831E}"/>
              </a:ext>
            </a:extLst>
          </p:cNvPr>
          <p:cNvGraphicFramePr>
            <a:graphicFrameLocks noGrp="1"/>
          </p:cNvGraphicFramePr>
          <p:nvPr>
            <p:ph idx="1"/>
            <p:extLst>
              <p:ext uri="{D42A27DB-BD31-4B8C-83A1-F6EECF244321}">
                <p14:modId xmlns:p14="http://schemas.microsoft.com/office/powerpoint/2010/main" val="3185117896"/>
              </p:ext>
            </p:extLst>
          </p:nvPr>
        </p:nvGraphicFramePr>
        <p:xfrm>
          <a:off x="304804" y="2057416"/>
          <a:ext cx="11502135" cy="3976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2625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4" name="Group 13">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 name="Straight Connector 14">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5" name="Freeform: Shape 44">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47" name="Freeform: Shape 46">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49" name="Rectangle 48">
            <a:extLst>
              <a:ext uri="{FF2B5EF4-FFF2-40B4-BE49-F238E27FC236}">
                <a16:creationId xmlns:a16="http://schemas.microsoft.com/office/drawing/2014/main" id="{63F76E1C-FC69-44F6-935D-9FD6397B50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51" name="Group 50">
            <a:extLst>
              <a:ext uri="{FF2B5EF4-FFF2-40B4-BE49-F238E27FC236}">
                <a16:creationId xmlns:a16="http://schemas.microsoft.com/office/drawing/2014/main" id="{AB3C4E00-6B18-4CF8-9DC2-0216229675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2" name="Straight Connector 51">
              <a:extLst>
                <a:ext uri="{FF2B5EF4-FFF2-40B4-BE49-F238E27FC236}">
                  <a16:creationId xmlns:a16="http://schemas.microsoft.com/office/drawing/2014/main" id="{77E7ABFD-4E2F-460B-8571-E350D0FC78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3C184D3-4C2A-44EE-A262-2E3C6842AE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6C4B643-3D84-4CB1-BEEE-CB9B1D3537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B398A65-DA43-4776-BDAA-279642F56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9646011-DF03-4FDE-B8BB-0AE0F89F34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540D352-E7ED-47DC-BE8E-C9FEF77A5D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6DB5D5B-5AE4-4DAB-8141-FCDB662317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58EEF6B7-AD60-428F-B6B8-2238AA57D9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F98CDB8-6AD1-4729-8490-32C346B656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EB8E25F4-254A-4197-9ADB-F0C5ADBE4C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06A3F39-2E01-4422-9A9B-45B4EF2F97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89EE711-BFF1-4294-9012-82022ED731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586C175-76D7-4C6F-807C-C70ED98478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95DB0DA-F298-46F5-859B-F63BFF39C6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B802C45-F77C-47E5-92CF-B8E7CC1757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24382CF-AB3E-45B3-B1DE-A048D6B45B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C7406E1-9B70-4704-ADE3-164CA49C15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F74B1505-38F1-43E4-A215-624F3C286C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A10358C0-5CC8-4841-B5E4-E72FC83FBA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6938537-63B0-45D6-8D4B-12C7CBB410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015E06D-5EA4-41D7-81ED-46FC62E30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BC5760A-F5E0-4888-9EE8-99457C481D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B505B7F-5D39-4E4A-8824-3B1A015647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B7C9669-FA4D-4891-BD61-BA8A3D6398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252FB45-210F-4354-9D8E-005E2578BE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E3F9A75-1D01-443A-813C-F9CE58F561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A3E4BAE-6E09-4139-9A77-C0BCAB270A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5A77689-BF30-4CAF-8EE7-92A3A1E87B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3097EE4C-0335-4AA3-BF62-E15062FFCD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82" name="Freeform: Shape 81">
            <a:extLst>
              <a:ext uri="{FF2B5EF4-FFF2-40B4-BE49-F238E27FC236}">
                <a16:creationId xmlns:a16="http://schemas.microsoft.com/office/drawing/2014/main" id="{62FC2A78-9BA8-46A3-B2FC-D2536540C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84" name="Group 83">
            <a:extLst>
              <a:ext uri="{FF2B5EF4-FFF2-40B4-BE49-F238E27FC236}">
                <a16:creationId xmlns:a16="http://schemas.microsoft.com/office/drawing/2014/main" id="{12F6BB95-E3D7-4E0D-B657-19A7A700D5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85" name="Straight Connector 84">
              <a:extLst>
                <a:ext uri="{FF2B5EF4-FFF2-40B4-BE49-F238E27FC236}">
                  <a16:creationId xmlns:a16="http://schemas.microsoft.com/office/drawing/2014/main" id="{4BB59D20-8878-4BE1-A373-5A06B03A07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5FC95D79-E360-4A9D-9734-36CBC93E70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DA35E6A9-BB47-4AF0-9704-34A3E33326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0E9E767C-C7A3-4C9E-BB5A-A6C7A55CB7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514E9D6E-9E89-4243-9ABF-D53E899DE7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763B0DB-5EDC-4940-914A-B1AEB112E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72A229E1-C295-4D87-8D5A-8D23A49E73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191967F-41E6-4FB0-8EDD-887461FDE2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488BC40-49ED-4A65-BFDD-42C2380ACE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B9873C2-1A36-4C3B-A846-B2DE9329E7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F554750-AAD3-49D1-94C7-97D45697E0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1D14B09A-44BF-46D9-94A1-76D33A3912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7ADE71B3-A935-4125-A959-9B82465AED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09AC835-5101-4FBA-9BDB-1E4D1DF7EB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6DFCDBC-985F-4743-833F-BD55DDC36C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E116F6F7-AD3C-43D6-B98D-44897F0EB9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190822A4-6A86-4617-A472-CE7F9A0BB7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89CD6272-DC88-46BD-BAF4-0CA0DD4DBA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33F1AD65-F542-413F-9CBD-C2533F7172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9E5DB73A-E5E6-4F3C-AA74-78F7C52828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DBC080D5-DE50-4633-A72B-29C94D6237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615F852F-3D9E-4F8E-B38C-3A3FE5A009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947B63D4-9AD6-4481-B5C7-03A9A1B8A7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6B7CEAE6-B9C0-42D7-8770-69D8A3D06B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5E117AB-9AD5-4F2A-8CE9-55DD704E7C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A9F1B50-E102-4170-B38D-DC23966647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8834EA0-11D6-48D2-9885-36869DDFBA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759B5C28-9F05-4598-B55E-100BAA98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BD7EE85-29AF-444F-B17B-299BBAFC02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115" name="Rectangle 114">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7" name="Rectangle 116">
            <a:extLst>
              <a:ext uri="{FF2B5EF4-FFF2-40B4-BE49-F238E27FC236}">
                <a16:creationId xmlns:a16="http://schemas.microsoft.com/office/drawing/2014/main" id="{4A929113-1368-4B1B-9C6F-140F47CBF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9" name="Right Triangle 118">
            <a:extLst>
              <a:ext uri="{FF2B5EF4-FFF2-40B4-BE49-F238E27FC236}">
                <a16:creationId xmlns:a16="http://schemas.microsoft.com/office/drawing/2014/main" id="{C24346C5-B1C8-4C83-846B-122A3B4B2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0" y="1555699"/>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Freeform: Shape 120">
            <a:extLst>
              <a:ext uri="{FF2B5EF4-FFF2-40B4-BE49-F238E27FC236}">
                <a16:creationId xmlns:a16="http://schemas.microsoft.com/office/drawing/2014/main" id="{0B6C48B2-8296-4312-8901-93BB7735D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80" y="4114802"/>
            <a:ext cx="12211777" cy="2743198"/>
          </a:xfrm>
          <a:custGeom>
            <a:avLst/>
            <a:gdLst>
              <a:gd name="connsiteX0" fmla="*/ 8951169 w 12178450"/>
              <a:gd name="connsiteY0" fmla="*/ 32 h 2001622"/>
              <a:gd name="connsiteX1" fmla="*/ 11653845 w 12178450"/>
              <a:gd name="connsiteY1" fmla="*/ 209874 h 2001622"/>
              <a:gd name="connsiteX2" fmla="*/ 12178450 w 12178450"/>
              <a:gd name="connsiteY2" fmla="*/ 286723 h 2001622"/>
              <a:gd name="connsiteX3" fmla="*/ 12178450 w 12178450"/>
              <a:gd name="connsiteY3" fmla="*/ 2001622 h 2001622"/>
              <a:gd name="connsiteX4" fmla="*/ 0 w 12178450"/>
              <a:gd name="connsiteY4" fmla="*/ 2001622 h 2001622"/>
              <a:gd name="connsiteX5" fmla="*/ 0 w 12178450"/>
              <a:gd name="connsiteY5" fmla="*/ 1010979 h 2001622"/>
              <a:gd name="connsiteX6" fmla="*/ 8951169 w 12178450"/>
              <a:gd name="connsiteY6" fmla="*/ 32 h 2001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450" h="2001622">
                <a:moveTo>
                  <a:pt x="8951169" y="32"/>
                </a:moveTo>
                <a:cubicBezTo>
                  <a:pt x="9704520" y="1593"/>
                  <a:pt x="10578586" y="62133"/>
                  <a:pt x="11653845" y="209874"/>
                </a:cubicBezTo>
                <a:lnTo>
                  <a:pt x="12178450" y="286723"/>
                </a:lnTo>
                <a:lnTo>
                  <a:pt x="12178450" y="2001622"/>
                </a:lnTo>
                <a:lnTo>
                  <a:pt x="0" y="2001622"/>
                </a:lnTo>
                <a:lnTo>
                  <a:pt x="0" y="1010979"/>
                </a:lnTo>
                <a:cubicBezTo>
                  <a:pt x="4768989" y="1010979"/>
                  <a:pt x="5812206" y="-6472"/>
                  <a:pt x="8951169" y="32"/>
                </a:cubicBezTo>
                <a:close/>
              </a:path>
            </a:pathLst>
          </a:custGeom>
          <a:solidFill>
            <a:schemeClr val="accent1">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123" name="Group 122">
            <a:extLst>
              <a:ext uri="{FF2B5EF4-FFF2-40B4-BE49-F238E27FC236}">
                <a16:creationId xmlns:a16="http://schemas.microsoft.com/office/drawing/2014/main" id="{90F28F7A-4F2F-4C1B-AF1C-A6E7C7953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4" name="Straight Connector 123">
              <a:extLst>
                <a:ext uri="{FF2B5EF4-FFF2-40B4-BE49-F238E27FC236}">
                  <a16:creationId xmlns:a16="http://schemas.microsoft.com/office/drawing/2014/main" id="{B23CC870-B5E9-475F-A625-9E862A6295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42A6B08C-017D-4B4D-95EC-4BB83C554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94599402-E1B8-4E3B-A56D-68606FC1EF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B720C48A-E9A0-4B85-A954-39375E099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B0E26956-FF2A-412E-ACC4-29CCD02599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FB31E652-49AC-4108-85B8-75122A48A5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DC1DB29F-0624-4035-B188-640616D5DE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D27221C-2427-4C99-89DC-1A38A54058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2DBF1D76-8076-4BAE-B627-F1861C9E08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8E930E41-FC2F-4319-9C28-32C278430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C0936C1B-0C10-464B-85C8-345095AAB3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DB90EC61-FD0C-434A-9D1B-A20035C214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A5F5CC56-1FDA-4D3E-9C6E-8E996026C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72B8FB2-B735-480F-9A88-48AADB2227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85B46C1B-4FC4-4E24-AC43-07940BE1E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C34915AF-0AE3-4EDD-8681-4C3F2C592B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5C35A3F3-714E-4F69-9BDF-8ED284EF29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03D561AC-B0B1-47EB-BE05-209F5612B7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D3508E52-4FD9-4E6D-AFEA-69A88ED26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69DDE76-16F7-472F-B6D7-84AE8FFF31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B2D87BEF-8844-4A3E-B130-B7D26740CC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BB381129-2089-4EAA-AE6C-2BAA96BC82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5B69BF7A-FA63-4706-8066-DF15018E66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6A3ECB71-0CCD-403F-B14B-ABC48D78C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D9095BBA-0FE1-49E5-89F7-22125BAF8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B55351D8-6F27-4B82-968B-581B177CB4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51025A5-EB5A-4057-A85E-69AF0E6BE6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5030318B-EEB9-4D92-BC50-D115109898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417FC0E3-7CC7-4188-BC7A-7E8FB55649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4CFE8EB6-4BCF-0427-75B8-F1FF991DB3D1}"/>
              </a:ext>
            </a:extLst>
          </p:cNvPr>
          <p:cNvSpPr>
            <a:spLocks noGrp="1"/>
          </p:cNvSpPr>
          <p:nvPr>
            <p:ph type="title"/>
          </p:nvPr>
        </p:nvSpPr>
        <p:spPr>
          <a:xfrm>
            <a:off x="453142" y="168275"/>
            <a:ext cx="6542916" cy="2574923"/>
          </a:xfrm>
        </p:spPr>
        <p:txBody>
          <a:bodyPr vert="horz" lIns="91440" tIns="45720" rIns="91440" bIns="45720" rtlCol="0" anchor="ctr">
            <a:normAutofit/>
          </a:bodyPr>
          <a:lstStyle/>
          <a:p>
            <a:r>
              <a:rPr lang="en-US" sz="4200">
                <a:solidFill>
                  <a:schemeClr val="tx2"/>
                </a:solidFill>
              </a:rPr>
              <a:t>ESEMPIO: </a:t>
            </a:r>
            <a:br>
              <a:rPr lang="en-US" sz="4200">
                <a:solidFill>
                  <a:schemeClr val="tx2"/>
                </a:solidFill>
              </a:rPr>
            </a:br>
            <a:r>
              <a:rPr lang="en-US" sz="4200">
                <a:solidFill>
                  <a:schemeClr val="tx2"/>
                </a:solidFill>
              </a:rPr>
              <a:t>Introduzione alla poesia di Giuseppe Ungaretti</a:t>
            </a:r>
          </a:p>
        </p:txBody>
      </p:sp>
      <p:pic>
        <p:nvPicPr>
          <p:cNvPr id="5" name="Immagine 4">
            <a:extLst>
              <a:ext uri="{FF2B5EF4-FFF2-40B4-BE49-F238E27FC236}">
                <a16:creationId xmlns:a16="http://schemas.microsoft.com/office/drawing/2014/main" id="{0A8EE712-14A0-5492-F6A7-89369F8F1B1A}"/>
              </a:ext>
            </a:extLst>
          </p:cNvPr>
          <p:cNvPicPr>
            <a:picLocks noChangeAspect="1"/>
          </p:cNvPicPr>
          <p:nvPr/>
        </p:nvPicPr>
        <p:blipFill>
          <a:blip r:embed="rId2"/>
          <a:stretch>
            <a:fillRect/>
          </a:stretch>
        </p:blipFill>
        <p:spPr>
          <a:xfrm>
            <a:off x="1710816" y="2333092"/>
            <a:ext cx="4298798" cy="3915116"/>
          </a:xfrm>
          <a:prstGeom prst="rect">
            <a:avLst/>
          </a:prstGeom>
        </p:spPr>
      </p:pic>
      <p:pic>
        <p:nvPicPr>
          <p:cNvPr id="7" name="Immagine 6">
            <a:extLst>
              <a:ext uri="{FF2B5EF4-FFF2-40B4-BE49-F238E27FC236}">
                <a16:creationId xmlns:a16="http://schemas.microsoft.com/office/drawing/2014/main" id="{9A3B2024-5CB0-F30A-BF46-B2A642F6D541}"/>
              </a:ext>
            </a:extLst>
          </p:cNvPr>
          <p:cNvPicPr>
            <a:picLocks noChangeAspect="1"/>
          </p:cNvPicPr>
          <p:nvPr/>
        </p:nvPicPr>
        <p:blipFill>
          <a:blip r:embed="rId3"/>
          <a:stretch>
            <a:fillRect/>
          </a:stretch>
        </p:blipFill>
        <p:spPr>
          <a:xfrm>
            <a:off x="6154993" y="1839843"/>
            <a:ext cx="5824819" cy="2635731"/>
          </a:xfrm>
          <a:prstGeom prst="rect">
            <a:avLst/>
          </a:prstGeom>
        </p:spPr>
      </p:pic>
    </p:spTree>
    <p:extLst>
      <p:ext uri="{BB962C8B-B14F-4D97-AF65-F5344CB8AC3E}">
        <p14:creationId xmlns:p14="http://schemas.microsoft.com/office/powerpoint/2010/main" val="3637767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4FFDCE-3C11-7BE2-84EE-CD92F83177C5}"/>
              </a:ext>
            </a:extLst>
          </p:cNvPr>
          <p:cNvSpPr>
            <a:spLocks noGrp="1"/>
          </p:cNvSpPr>
          <p:nvPr>
            <p:ph type="title"/>
          </p:nvPr>
        </p:nvSpPr>
        <p:spPr/>
        <p:txBody>
          <a:bodyPr/>
          <a:lstStyle/>
          <a:p>
            <a:r>
              <a:rPr lang="it-IT" dirty="0"/>
              <a:t>Obiettivi del brainstorming</a:t>
            </a:r>
          </a:p>
        </p:txBody>
      </p:sp>
      <p:sp>
        <p:nvSpPr>
          <p:cNvPr id="3" name="Segnaposto contenuto 2">
            <a:extLst>
              <a:ext uri="{FF2B5EF4-FFF2-40B4-BE49-F238E27FC236}">
                <a16:creationId xmlns:a16="http://schemas.microsoft.com/office/drawing/2014/main" id="{DC438ED6-B261-85E3-974C-8147337A3691}"/>
              </a:ext>
            </a:extLst>
          </p:cNvPr>
          <p:cNvSpPr>
            <a:spLocks noGrp="1"/>
          </p:cNvSpPr>
          <p:nvPr>
            <p:ph idx="1"/>
          </p:nvPr>
        </p:nvSpPr>
        <p:spPr/>
        <p:txBody>
          <a:bodyPr>
            <a:normAutofit/>
          </a:bodyPr>
          <a:lstStyle/>
          <a:p>
            <a:pPr marL="0" indent="0" algn="l">
              <a:buNone/>
            </a:pPr>
            <a:r>
              <a:rPr lang="it-IT" sz="1800" b="0" i="0" u="none" strike="noStrike" baseline="0" dirty="0">
                <a:latin typeface="ArialMT"/>
              </a:rPr>
              <a:t>● </a:t>
            </a:r>
            <a:r>
              <a:rPr lang="it-IT" sz="1800" b="0" i="0" u="none" strike="noStrike" baseline="0" dirty="0">
                <a:latin typeface="Montserrat-Regular"/>
              </a:rPr>
              <a:t>attivazione delle conoscenze implicite degli alunni</a:t>
            </a:r>
          </a:p>
          <a:p>
            <a:pPr marL="0" indent="0" algn="l">
              <a:buNone/>
            </a:pPr>
            <a:r>
              <a:rPr lang="it-IT" sz="1800" b="0" i="0" u="none" strike="noStrike" baseline="0" dirty="0">
                <a:latin typeface="ArialMT"/>
              </a:rPr>
              <a:t>● </a:t>
            </a:r>
            <a:r>
              <a:rPr lang="it-IT" sz="1800" b="0" i="0" u="none" strike="noStrike" baseline="0" dirty="0">
                <a:latin typeface="Montserrat-Regular"/>
              </a:rPr>
              <a:t>stimolazione e coinvolgimento degli alunni</a:t>
            </a:r>
          </a:p>
          <a:p>
            <a:pPr marL="0" indent="0" algn="l">
              <a:buNone/>
            </a:pPr>
            <a:endParaRPr lang="it-IT" sz="1800" b="0" i="0" u="none" strike="noStrike" baseline="0" dirty="0">
              <a:latin typeface="Montserrat-Regular"/>
            </a:endParaRPr>
          </a:p>
          <a:p>
            <a:pPr marL="0" indent="0" algn="ctr">
              <a:buNone/>
            </a:pPr>
            <a:r>
              <a:rPr lang="it-IT" sz="1800" b="0" i="0" u="none" strike="noStrike" baseline="0" dirty="0">
                <a:latin typeface="Montserrat-Regular"/>
              </a:rPr>
              <a:t>far emergere, prima di affrontarne lo studio: </a:t>
            </a:r>
          </a:p>
          <a:p>
            <a:pPr marL="0" indent="0" algn="l">
              <a:buNone/>
            </a:pPr>
            <a:endParaRPr lang="it-IT" sz="1800" b="0" i="0" u="none" strike="noStrike" baseline="0" dirty="0">
              <a:latin typeface="Montserrat-Regular"/>
            </a:endParaRPr>
          </a:p>
          <a:p>
            <a:pPr marL="0" indent="0" algn="l">
              <a:buNone/>
            </a:pPr>
            <a:r>
              <a:rPr lang="it-IT" sz="1800" b="0" i="0" u="none" strike="noStrike" baseline="0" dirty="0">
                <a:latin typeface="ArialMT"/>
              </a:rPr>
              <a:t>● </a:t>
            </a:r>
            <a:r>
              <a:rPr lang="it-IT" sz="1800" b="0" i="0" u="none" strike="noStrike" baseline="0" dirty="0">
                <a:latin typeface="Montserrat-Regular"/>
              </a:rPr>
              <a:t>i punti chiave della poetica di Ungaretti e le sue novità rispetto alla tradizione</a:t>
            </a:r>
          </a:p>
          <a:p>
            <a:pPr marL="0" indent="0" algn="l">
              <a:buNone/>
            </a:pPr>
            <a:r>
              <a:rPr lang="it-IT" sz="1800" b="0" i="0" u="none" strike="noStrike" baseline="0" dirty="0">
                <a:latin typeface="ArialMT"/>
              </a:rPr>
              <a:t>● </a:t>
            </a:r>
            <a:r>
              <a:rPr lang="it-IT" sz="1800" b="0" i="0" u="none" strike="noStrike" baseline="0" dirty="0">
                <a:latin typeface="Montserrat-Regular"/>
              </a:rPr>
              <a:t>il racconto dell’esperienza bellica attraverso la poesia</a:t>
            </a:r>
            <a:endParaRPr lang="it-IT" dirty="0"/>
          </a:p>
        </p:txBody>
      </p:sp>
    </p:spTree>
    <p:extLst>
      <p:ext uri="{BB962C8B-B14F-4D97-AF65-F5344CB8AC3E}">
        <p14:creationId xmlns:p14="http://schemas.microsoft.com/office/powerpoint/2010/main" val="1074939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F727F7-B9B3-EDB7-1B77-1546C44F9B47}"/>
              </a:ext>
            </a:extLst>
          </p:cNvPr>
          <p:cNvSpPr>
            <a:spLocks noGrp="1"/>
          </p:cNvSpPr>
          <p:nvPr>
            <p:ph type="title"/>
          </p:nvPr>
        </p:nvSpPr>
        <p:spPr/>
        <p:txBody>
          <a:bodyPr/>
          <a:lstStyle/>
          <a:p>
            <a:r>
              <a:rPr lang="it-IT" dirty="0"/>
              <a:t>Contenuti del brainstorming</a:t>
            </a:r>
          </a:p>
        </p:txBody>
      </p:sp>
      <p:pic>
        <p:nvPicPr>
          <p:cNvPr id="5" name="Immagine 4">
            <a:extLst>
              <a:ext uri="{FF2B5EF4-FFF2-40B4-BE49-F238E27FC236}">
                <a16:creationId xmlns:a16="http://schemas.microsoft.com/office/drawing/2014/main" id="{8BA28F0E-08E1-2246-05F4-150E20A3DD22}"/>
              </a:ext>
            </a:extLst>
          </p:cNvPr>
          <p:cNvPicPr>
            <a:picLocks noChangeAspect="1"/>
          </p:cNvPicPr>
          <p:nvPr/>
        </p:nvPicPr>
        <p:blipFill>
          <a:blip r:embed="rId2"/>
          <a:stretch>
            <a:fillRect/>
          </a:stretch>
        </p:blipFill>
        <p:spPr>
          <a:xfrm>
            <a:off x="4402562" y="1364171"/>
            <a:ext cx="7437765" cy="5128704"/>
          </a:xfrm>
          <a:prstGeom prst="rect">
            <a:avLst/>
          </a:prstGeom>
        </p:spPr>
      </p:pic>
      <p:sp>
        <p:nvSpPr>
          <p:cNvPr id="8" name="CasellaDiTesto 7">
            <a:extLst>
              <a:ext uri="{FF2B5EF4-FFF2-40B4-BE49-F238E27FC236}">
                <a16:creationId xmlns:a16="http://schemas.microsoft.com/office/drawing/2014/main" id="{0CAFC802-E19D-DCD8-7BF7-5E828422E170}"/>
              </a:ext>
            </a:extLst>
          </p:cNvPr>
          <p:cNvSpPr txBox="1"/>
          <p:nvPr/>
        </p:nvSpPr>
        <p:spPr>
          <a:xfrm>
            <a:off x="757084" y="2418735"/>
            <a:ext cx="3136490" cy="2031325"/>
          </a:xfrm>
          <a:prstGeom prst="rect">
            <a:avLst/>
          </a:prstGeom>
          <a:noFill/>
        </p:spPr>
        <p:txBody>
          <a:bodyPr wrap="square" rtlCol="0">
            <a:spAutoFit/>
          </a:bodyPr>
          <a:lstStyle/>
          <a:p>
            <a:pPr algn="l"/>
            <a:r>
              <a:rPr lang="it-IT" sz="1800" b="0" i="0" u="none" strike="noStrike" baseline="0" dirty="0">
                <a:solidFill>
                  <a:schemeClr val="bg1"/>
                </a:solidFill>
                <a:latin typeface="ArialMT"/>
              </a:rPr>
              <a:t>● </a:t>
            </a:r>
            <a:r>
              <a:rPr lang="it-IT" sz="1800" b="0" i="0" u="none" strike="noStrike" baseline="0" dirty="0">
                <a:solidFill>
                  <a:schemeClr val="bg1"/>
                </a:solidFill>
                <a:latin typeface="Montserrat-Regular"/>
              </a:rPr>
              <a:t>si propone alla classe la</a:t>
            </a:r>
          </a:p>
          <a:p>
            <a:pPr algn="l"/>
            <a:r>
              <a:rPr lang="it-IT" sz="1800" b="0" i="0" u="none" strike="noStrike" baseline="0" dirty="0">
                <a:solidFill>
                  <a:schemeClr val="bg1"/>
                </a:solidFill>
                <a:latin typeface="Montserrat-Regular"/>
              </a:rPr>
              <a:t>lettura di </a:t>
            </a:r>
            <a:r>
              <a:rPr lang="it-IT" sz="1800" b="0" i="1" u="none" strike="noStrike" baseline="0" dirty="0">
                <a:solidFill>
                  <a:schemeClr val="bg1"/>
                </a:solidFill>
                <a:latin typeface="Montserrat-Italic"/>
              </a:rPr>
              <a:t>Mattina </a:t>
            </a:r>
            <a:r>
              <a:rPr lang="it-IT" sz="1800" b="0" i="0" u="none" strike="noStrike" baseline="0" dirty="0">
                <a:solidFill>
                  <a:schemeClr val="bg1"/>
                </a:solidFill>
                <a:latin typeface="Montserrat-Regular"/>
              </a:rPr>
              <a:t>e di</a:t>
            </a:r>
          </a:p>
          <a:p>
            <a:pPr algn="l"/>
            <a:r>
              <a:rPr lang="it-IT" sz="1800" b="0" i="1" u="none" strike="noStrike" baseline="0" dirty="0">
                <a:solidFill>
                  <a:schemeClr val="bg1"/>
                </a:solidFill>
                <a:latin typeface="Montserrat-Italic"/>
              </a:rPr>
              <a:t>Soldati</a:t>
            </a:r>
          </a:p>
          <a:p>
            <a:pPr algn="l"/>
            <a:endParaRPr lang="it-IT" sz="1800" b="0" i="1" u="none" strike="noStrike" baseline="0" dirty="0">
              <a:solidFill>
                <a:schemeClr val="bg1"/>
              </a:solidFill>
              <a:latin typeface="Montserrat-Italic"/>
            </a:endParaRPr>
          </a:p>
          <a:p>
            <a:pPr algn="l"/>
            <a:r>
              <a:rPr lang="it-IT" sz="1800" b="0" i="0" u="none" strike="noStrike" baseline="0" dirty="0">
                <a:solidFill>
                  <a:schemeClr val="bg1"/>
                </a:solidFill>
                <a:latin typeface="ArialMT"/>
              </a:rPr>
              <a:t>● </a:t>
            </a:r>
            <a:r>
              <a:rPr lang="it-IT" sz="1800" b="0" i="0" u="none" strike="noStrike" baseline="0" dirty="0">
                <a:solidFill>
                  <a:schemeClr val="bg1"/>
                </a:solidFill>
                <a:latin typeface="Montserrat-Regular"/>
              </a:rPr>
              <a:t>si guida la riflessione e la discussione sui due testi</a:t>
            </a:r>
            <a:endParaRPr lang="it-IT" dirty="0">
              <a:solidFill>
                <a:schemeClr val="bg1"/>
              </a:solidFill>
            </a:endParaRPr>
          </a:p>
        </p:txBody>
      </p:sp>
    </p:spTree>
    <p:extLst>
      <p:ext uri="{BB962C8B-B14F-4D97-AF65-F5344CB8AC3E}">
        <p14:creationId xmlns:p14="http://schemas.microsoft.com/office/powerpoint/2010/main" val="394909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81FCF8-8B16-992F-58E9-230F9AF5E7EF}"/>
              </a:ext>
            </a:extLst>
          </p:cNvPr>
          <p:cNvSpPr>
            <a:spLocks noGrp="1"/>
          </p:cNvSpPr>
          <p:nvPr>
            <p:ph type="title"/>
          </p:nvPr>
        </p:nvSpPr>
        <p:spPr/>
        <p:txBody>
          <a:bodyPr/>
          <a:lstStyle/>
          <a:p>
            <a:r>
              <a:rPr lang="it-IT" dirty="0"/>
              <a:t>Metodologia e strumenti</a:t>
            </a:r>
          </a:p>
        </p:txBody>
      </p:sp>
      <p:sp>
        <p:nvSpPr>
          <p:cNvPr id="3" name="Segnaposto contenuto 2">
            <a:extLst>
              <a:ext uri="{FF2B5EF4-FFF2-40B4-BE49-F238E27FC236}">
                <a16:creationId xmlns:a16="http://schemas.microsoft.com/office/drawing/2014/main" id="{40C14411-21DC-979E-242A-B11594242AFB}"/>
              </a:ext>
            </a:extLst>
          </p:cNvPr>
          <p:cNvSpPr>
            <a:spLocks noGrp="1"/>
          </p:cNvSpPr>
          <p:nvPr>
            <p:ph idx="1"/>
          </p:nvPr>
        </p:nvSpPr>
        <p:spPr>
          <a:xfrm>
            <a:off x="457200" y="1297858"/>
            <a:ext cx="10722932" cy="4879105"/>
          </a:xfrm>
        </p:spPr>
        <p:txBody>
          <a:bodyPr>
            <a:normAutofit/>
          </a:bodyPr>
          <a:lstStyle/>
          <a:p>
            <a:pPr marL="0" indent="0" algn="l">
              <a:buNone/>
            </a:pPr>
            <a:endParaRPr lang="it-IT" sz="1800" b="0" i="0" u="none" strike="noStrike" baseline="0" dirty="0">
              <a:latin typeface="Montserrat-Regular"/>
            </a:endParaRPr>
          </a:p>
          <a:p>
            <a:pPr marL="0" indent="0" algn="l">
              <a:buNone/>
            </a:pPr>
            <a:r>
              <a:rPr lang="it-IT" sz="1800" dirty="0">
                <a:solidFill>
                  <a:srgbClr val="FF0000"/>
                </a:solidFill>
                <a:latin typeface="Montserrat-Regular"/>
              </a:rPr>
              <a:t>METODOLOGIA</a:t>
            </a:r>
          </a:p>
          <a:p>
            <a:pPr marL="0" indent="0" algn="l">
              <a:buNone/>
            </a:pPr>
            <a:r>
              <a:rPr lang="it-IT" sz="1800" b="0" i="0" u="none" strike="noStrike" baseline="0" dirty="0">
                <a:latin typeface="ArialMT"/>
              </a:rPr>
              <a:t>● </a:t>
            </a:r>
            <a:r>
              <a:rPr lang="it-IT" sz="1800" b="0" i="0" u="none" strike="noStrike" baseline="0" dirty="0">
                <a:latin typeface="Montserrat-Regular"/>
              </a:rPr>
              <a:t>breve presentazione dei due testi da parte dell’insegnante</a:t>
            </a:r>
            <a:endParaRPr lang="it-IT" sz="1800" b="0" i="0" u="none" strike="noStrike" baseline="0" dirty="0">
              <a:latin typeface="ArialMT"/>
            </a:endParaRPr>
          </a:p>
          <a:p>
            <a:pPr marL="0" indent="0" algn="l">
              <a:buNone/>
            </a:pPr>
            <a:r>
              <a:rPr lang="it-IT" sz="1800" b="0" i="0" u="none" strike="noStrike" baseline="0" dirty="0">
                <a:latin typeface="ArialMT"/>
              </a:rPr>
              <a:t>● </a:t>
            </a:r>
            <a:r>
              <a:rPr lang="it-IT" sz="1800" b="0" i="0" u="none" strike="noStrike" baseline="0" dirty="0">
                <a:latin typeface="Montserrat-Regular"/>
              </a:rPr>
              <a:t>lettura collettiva di breve testo di contestualizzazione</a:t>
            </a:r>
            <a:endParaRPr lang="it-IT" sz="1800" b="0" i="0" u="none" strike="noStrike" baseline="0" dirty="0">
              <a:latin typeface="ArialMT"/>
            </a:endParaRPr>
          </a:p>
          <a:p>
            <a:pPr marL="0" indent="0" algn="l">
              <a:buNone/>
            </a:pPr>
            <a:r>
              <a:rPr lang="it-IT" sz="1800" b="0" i="0" u="none" strike="noStrike" baseline="0" dirty="0">
                <a:latin typeface="ArialMT"/>
              </a:rPr>
              <a:t>● </a:t>
            </a:r>
            <a:r>
              <a:rPr lang="it-IT" sz="1800" b="0" i="1" u="none" strike="noStrike" baseline="0" dirty="0">
                <a:latin typeface="Montserrat-Italic"/>
              </a:rPr>
              <a:t>brainstorming </a:t>
            </a:r>
            <a:r>
              <a:rPr lang="it-IT" sz="1800" b="0" i="0" u="none" strike="noStrike" baseline="0" dirty="0">
                <a:latin typeface="Montserrat-Regular"/>
              </a:rPr>
              <a:t>vero e proprio</a:t>
            </a:r>
          </a:p>
          <a:p>
            <a:pPr marL="0" indent="0" algn="l">
              <a:buNone/>
            </a:pPr>
            <a:endParaRPr lang="it-IT" sz="1800" dirty="0">
              <a:latin typeface="Montserrat-Regular"/>
            </a:endParaRPr>
          </a:p>
          <a:p>
            <a:pPr marL="0" indent="0" algn="l">
              <a:buNone/>
            </a:pPr>
            <a:r>
              <a:rPr lang="it-IT" sz="1800" dirty="0">
                <a:solidFill>
                  <a:srgbClr val="FF0000"/>
                </a:solidFill>
                <a:latin typeface="Montserrat-Regular"/>
              </a:rPr>
              <a:t>STRUMENTI</a:t>
            </a:r>
          </a:p>
          <a:p>
            <a:pPr marL="0" indent="0" algn="l">
              <a:buNone/>
            </a:pPr>
            <a:r>
              <a:rPr lang="it-IT" sz="1800" b="0" i="0" u="none" strike="noStrike" baseline="0" dirty="0">
                <a:solidFill>
                  <a:srgbClr val="FFFFFF"/>
                </a:solidFill>
                <a:latin typeface="ArialMT"/>
              </a:rPr>
              <a:t>● </a:t>
            </a:r>
            <a:r>
              <a:rPr lang="it-IT" sz="1800" b="0" i="0" u="none" strike="noStrike" baseline="0" dirty="0">
                <a:solidFill>
                  <a:srgbClr val="FFFFFF"/>
                </a:solidFill>
                <a:latin typeface="Montserrat-Regular"/>
              </a:rPr>
              <a:t>I testi vengono riportati sulla LIM/LAVAGNA</a:t>
            </a:r>
            <a:endParaRPr lang="it-IT" sz="1800" b="0" i="0" u="none" strike="noStrike" baseline="0" dirty="0">
              <a:solidFill>
                <a:srgbClr val="FFFFFF"/>
              </a:solidFill>
              <a:latin typeface="ArialMT"/>
            </a:endParaRPr>
          </a:p>
          <a:p>
            <a:pPr marL="0" indent="0" algn="l">
              <a:buNone/>
            </a:pPr>
            <a:r>
              <a:rPr lang="it-IT" sz="1800" b="0" i="0" u="none" strike="noStrike" baseline="0" dirty="0">
                <a:solidFill>
                  <a:srgbClr val="FFFFFF"/>
                </a:solidFill>
                <a:latin typeface="ArialMT"/>
              </a:rPr>
              <a:t>● </a:t>
            </a:r>
            <a:r>
              <a:rPr lang="it-IT" sz="1800" b="0" i="0" u="none" strike="noStrike" baseline="0" dirty="0">
                <a:solidFill>
                  <a:srgbClr val="FFFFFF"/>
                </a:solidFill>
                <a:latin typeface="Montserrat-Regular"/>
              </a:rPr>
              <a:t>Il testo di contestualizzazione viene letto dal libro</a:t>
            </a:r>
          </a:p>
          <a:p>
            <a:pPr marL="0" indent="0" algn="l">
              <a:buNone/>
            </a:pPr>
            <a:endParaRPr lang="it-IT" sz="1800" dirty="0">
              <a:latin typeface="Montserrat-Regular"/>
            </a:endParaRPr>
          </a:p>
        </p:txBody>
      </p:sp>
    </p:spTree>
    <p:extLst>
      <p:ext uri="{BB962C8B-B14F-4D97-AF65-F5344CB8AC3E}">
        <p14:creationId xmlns:p14="http://schemas.microsoft.com/office/powerpoint/2010/main" val="3456283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33FC5D0-C3FC-CCCF-A178-6F600BDE6DBB}"/>
              </a:ext>
            </a:extLst>
          </p:cNvPr>
          <p:cNvSpPr>
            <a:spLocks noGrp="1"/>
          </p:cNvSpPr>
          <p:nvPr>
            <p:ph type="title"/>
          </p:nvPr>
        </p:nvSpPr>
        <p:spPr/>
        <p:txBody>
          <a:bodyPr/>
          <a:lstStyle/>
          <a:p>
            <a:r>
              <a:rPr lang="it-IT" dirty="0"/>
              <a:t>Fase divergente</a:t>
            </a:r>
          </a:p>
        </p:txBody>
      </p:sp>
      <p:sp>
        <p:nvSpPr>
          <p:cNvPr id="3" name="Segnaposto contenuto 2">
            <a:extLst>
              <a:ext uri="{FF2B5EF4-FFF2-40B4-BE49-F238E27FC236}">
                <a16:creationId xmlns:a16="http://schemas.microsoft.com/office/drawing/2014/main" id="{4AE67D2D-DB8E-B2B7-3613-DE042544DADF}"/>
              </a:ext>
            </a:extLst>
          </p:cNvPr>
          <p:cNvSpPr>
            <a:spLocks noGrp="1"/>
          </p:cNvSpPr>
          <p:nvPr>
            <p:ph idx="1"/>
          </p:nvPr>
        </p:nvSpPr>
        <p:spPr/>
        <p:txBody>
          <a:bodyPr>
            <a:normAutofit/>
          </a:bodyPr>
          <a:lstStyle/>
          <a:p>
            <a:pPr marL="0" indent="0" algn="l">
              <a:buNone/>
            </a:pPr>
            <a:r>
              <a:rPr lang="it-IT" sz="1800" b="0" i="0" u="none" strike="noStrike" baseline="0" dirty="0">
                <a:solidFill>
                  <a:srgbClr val="FFFFFF"/>
                </a:solidFill>
                <a:latin typeface="Montserrat-Regular"/>
              </a:rPr>
              <a:t>Nella fase divergente l’insegnante:</a:t>
            </a:r>
          </a:p>
          <a:p>
            <a:pPr marL="0" indent="0" algn="l">
              <a:buNone/>
            </a:pPr>
            <a:r>
              <a:rPr lang="it-IT" sz="1800" b="0" i="0" u="none" strike="noStrike" baseline="0" dirty="0">
                <a:solidFill>
                  <a:srgbClr val="FFFFFF"/>
                </a:solidFill>
                <a:latin typeface="ArialMT"/>
              </a:rPr>
              <a:t>● </a:t>
            </a:r>
            <a:r>
              <a:rPr lang="it-IT" sz="1800" b="0" i="0" u="none" strike="noStrike" baseline="0" dirty="0">
                <a:solidFill>
                  <a:srgbClr val="FFFFFF"/>
                </a:solidFill>
                <a:latin typeface="Montserrat-Regular"/>
              </a:rPr>
              <a:t>pone domande stimolando gli alunni a fare riflessioni e osservazioni orientando la loro attenzione verso i punti salienti della poetica di Ungaretti;</a:t>
            </a:r>
          </a:p>
          <a:p>
            <a:pPr marL="0" indent="0" algn="l">
              <a:buNone/>
            </a:pPr>
            <a:r>
              <a:rPr lang="it-IT" sz="1800" b="0" i="0" u="none" strike="noStrike" baseline="0" dirty="0">
                <a:solidFill>
                  <a:srgbClr val="FFFFFF"/>
                </a:solidFill>
                <a:latin typeface="ArialMT"/>
              </a:rPr>
              <a:t>● </a:t>
            </a:r>
            <a:r>
              <a:rPr lang="it-IT" sz="1800" b="0" i="0" u="none" strike="noStrike" baseline="0" dirty="0">
                <a:solidFill>
                  <a:srgbClr val="FFFFFF"/>
                </a:solidFill>
                <a:latin typeface="Montserrat-Regular"/>
              </a:rPr>
              <a:t>tiene traccia visibile alla LIM/lavagna di tutte le idee</a:t>
            </a:r>
            <a:endParaRPr lang="it-IT" dirty="0"/>
          </a:p>
        </p:txBody>
      </p:sp>
    </p:spTree>
    <p:extLst>
      <p:ext uri="{BB962C8B-B14F-4D97-AF65-F5344CB8AC3E}">
        <p14:creationId xmlns:p14="http://schemas.microsoft.com/office/powerpoint/2010/main" val="1998058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B7C44CDD-F398-2AC3-8006-4AE0B5984F30}"/>
              </a:ext>
            </a:extLst>
          </p:cNvPr>
          <p:cNvPicPr>
            <a:picLocks noChangeAspect="1"/>
          </p:cNvPicPr>
          <p:nvPr/>
        </p:nvPicPr>
        <p:blipFill>
          <a:blip r:embed="rId2"/>
          <a:stretch>
            <a:fillRect/>
          </a:stretch>
        </p:blipFill>
        <p:spPr>
          <a:xfrm>
            <a:off x="625725" y="1044781"/>
            <a:ext cx="10783234" cy="4788102"/>
          </a:xfrm>
          <a:prstGeom prst="rect">
            <a:avLst/>
          </a:prstGeom>
        </p:spPr>
      </p:pic>
    </p:spTree>
    <p:extLst>
      <p:ext uri="{BB962C8B-B14F-4D97-AF65-F5344CB8AC3E}">
        <p14:creationId xmlns:p14="http://schemas.microsoft.com/office/powerpoint/2010/main" val="861491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6326D3-2408-60DF-A763-66F2A256ABA0}"/>
              </a:ext>
            </a:extLst>
          </p:cNvPr>
          <p:cNvSpPr>
            <a:spLocks noGrp="1"/>
          </p:cNvSpPr>
          <p:nvPr>
            <p:ph type="title"/>
          </p:nvPr>
        </p:nvSpPr>
        <p:spPr/>
        <p:txBody>
          <a:bodyPr/>
          <a:lstStyle/>
          <a:p>
            <a:r>
              <a:rPr lang="it-IT" dirty="0"/>
              <a:t>Fase convergente</a:t>
            </a:r>
          </a:p>
        </p:txBody>
      </p:sp>
      <p:sp>
        <p:nvSpPr>
          <p:cNvPr id="3" name="Segnaposto contenuto 2">
            <a:extLst>
              <a:ext uri="{FF2B5EF4-FFF2-40B4-BE49-F238E27FC236}">
                <a16:creationId xmlns:a16="http://schemas.microsoft.com/office/drawing/2014/main" id="{A8C38A51-5FA1-3D86-619D-A36913821F4C}"/>
              </a:ext>
            </a:extLst>
          </p:cNvPr>
          <p:cNvSpPr>
            <a:spLocks noGrp="1"/>
          </p:cNvSpPr>
          <p:nvPr>
            <p:ph idx="1"/>
          </p:nvPr>
        </p:nvSpPr>
        <p:spPr/>
        <p:txBody>
          <a:bodyPr/>
          <a:lstStyle/>
          <a:p>
            <a:pPr marL="0" indent="0" algn="l">
              <a:buNone/>
            </a:pPr>
            <a:r>
              <a:rPr lang="it-IT" sz="1800" b="0" i="0" u="none" strike="noStrike" baseline="0" dirty="0">
                <a:latin typeface="Montserrat-Regular"/>
              </a:rPr>
              <a:t>L’insegnante riepiloga i risultati della fase divergente ordinando i dati emersi.</a:t>
            </a:r>
            <a:endParaRPr lang="it-IT" sz="1800" dirty="0">
              <a:latin typeface="Montserrat-Regular"/>
            </a:endParaRPr>
          </a:p>
          <a:p>
            <a:pPr marL="0" indent="0" algn="l">
              <a:buNone/>
            </a:pPr>
            <a:endParaRPr lang="it-IT" sz="1800" dirty="0">
              <a:latin typeface="Montserrat-Regular"/>
            </a:endParaRPr>
          </a:p>
          <a:p>
            <a:pPr marL="0" indent="0" algn="l">
              <a:buNone/>
            </a:pPr>
            <a:endParaRPr lang="it-IT" dirty="0"/>
          </a:p>
        </p:txBody>
      </p:sp>
      <p:pic>
        <p:nvPicPr>
          <p:cNvPr id="5" name="Immagine 4">
            <a:extLst>
              <a:ext uri="{FF2B5EF4-FFF2-40B4-BE49-F238E27FC236}">
                <a16:creationId xmlns:a16="http://schemas.microsoft.com/office/drawing/2014/main" id="{18EE8E01-F89B-E8B7-A4C2-D597E2B20CDE}"/>
              </a:ext>
            </a:extLst>
          </p:cNvPr>
          <p:cNvPicPr>
            <a:picLocks noChangeAspect="1"/>
          </p:cNvPicPr>
          <p:nvPr/>
        </p:nvPicPr>
        <p:blipFill>
          <a:blip r:embed="rId2"/>
          <a:stretch>
            <a:fillRect/>
          </a:stretch>
        </p:blipFill>
        <p:spPr>
          <a:xfrm>
            <a:off x="1634955" y="2772528"/>
            <a:ext cx="8403781" cy="3127225"/>
          </a:xfrm>
          <a:prstGeom prst="rect">
            <a:avLst/>
          </a:prstGeom>
        </p:spPr>
      </p:pic>
    </p:spTree>
    <p:extLst>
      <p:ext uri="{BB962C8B-B14F-4D97-AF65-F5344CB8AC3E}">
        <p14:creationId xmlns:p14="http://schemas.microsoft.com/office/powerpoint/2010/main" val="3242494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A596870-2991-9AC5-9D2C-BBED8678DBC0}"/>
              </a:ext>
            </a:extLst>
          </p:cNvPr>
          <p:cNvSpPr>
            <a:spLocks noGrp="1"/>
          </p:cNvSpPr>
          <p:nvPr>
            <p:ph type="title"/>
          </p:nvPr>
        </p:nvSpPr>
        <p:spPr/>
        <p:txBody>
          <a:bodyPr/>
          <a:lstStyle/>
          <a:p>
            <a:r>
              <a:rPr lang="it-IT" dirty="0"/>
              <a:t>Lezione frontale partecipata</a:t>
            </a:r>
          </a:p>
        </p:txBody>
      </p:sp>
      <p:sp>
        <p:nvSpPr>
          <p:cNvPr id="3" name="Segnaposto contenuto 2">
            <a:extLst>
              <a:ext uri="{FF2B5EF4-FFF2-40B4-BE49-F238E27FC236}">
                <a16:creationId xmlns:a16="http://schemas.microsoft.com/office/drawing/2014/main" id="{99980CA5-78A8-9C91-E5EF-767B81BA2C03}"/>
              </a:ext>
            </a:extLst>
          </p:cNvPr>
          <p:cNvSpPr>
            <a:spLocks noGrp="1"/>
          </p:cNvSpPr>
          <p:nvPr>
            <p:ph idx="1"/>
          </p:nvPr>
        </p:nvSpPr>
        <p:spPr/>
        <p:txBody>
          <a:bodyPr>
            <a:normAutofit lnSpcReduction="10000"/>
          </a:bodyPr>
          <a:lstStyle/>
          <a:p>
            <a:r>
              <a:rPr lang="it-IT" dirty="0"/>
              <a:t>La lezione frontale resta uno strumento didattico valido, ma va rimodulata con elementi nuovi. Essa deve diventare dialogata e va sostenuta attraverso il ricorso a supporti visivi, come presentazioni multimediali, mappe concettuali, grafici.</a:t>
            </a:r>
          </a:p>
          <a:p>
            <a:endParaRPr lang="it-IT" dirty="0"/>
          </a:p>
          <a:p>
            <a:r>
              <a:rPr lang="it-IT" dirty="0"/>
              <a:t>Il dialogo serve a rendere la lezione interattiva e a coinvolgere attivamente gli alunni nel processo di apprendimento; i supporti visivi servono a facilitare il processo di memorizzazione, facendo leva sulla </a:t>
            </a:r>
            <a:r>
              <a:rPr lang="it-IT"/>
              <a:t>memoria visiva.</a:t>
            </a:r>
            <a:endParaRPr lang="it-IT" dirty="0"/>
          </a:p>
        </p:txBody>
      </p:sp>
    </p:spTree>
    <p:extLst>
      <p:ext uri="{BB962C8B-B14F-4D97-AF65-F5344CB8AC3E}">
        <p14:creationId xmlns:p14="http://schemas.microsoft.com/office/powerpoint/2010/main" val="2621160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7CE701-B046-3827-E4AF-F2E30514E4CD}"/>
              </a:ext>
            </a:extLst>
          </p:cNvPr>
          <p:cNvSpPr>
            <a:spLocks noGrp="1"/>
          </p:cNvSpPr>
          <p:nvPr>
            <p:ph type="title"/>
          </p:nvPr>
        </p:nvSpPr>
        <p:spPr/>
        <p:txBody>
          <a:bodyPr/>
          <a:lstStyle/>
          <a:p>
            <a:r>
              <a:rPr lang="it-IT" dirty="0"/>
              <a:t>Esempio: Fase frontale</a:t>
            </a:r>
          </a:p>
        </p:txBody>
      </p:sp>
      <p:sp>
        <p:nvSpPr>
          <p:cNvPr id="3" name="Segnaposto contenuto 2">
            <a:extLst>
              <a:ext uri="{FF2B5EF4-FFF2-40B4-BE49-F238E27FC236}">
                <a16:creationId xmlns:a16="http://schemas.microsoft.com/office/drawing/2014/main" id="{F8E82C46-6322-57EA-5523-F3D1E0CA90D3}"/>
              </a:ext>
            </a:extLst>
          </p:cNvPr>
          <p:cNvSpPr>
            <a:spLocks noGrp="1"/>
          </p:cNvSpPr>
          <p:nvPr>
            <p:ph idx="1"/>
          </p:nvPr>
        </p:nvSpPr>
        <p:spPr/>
        <p:txBody>
          <a:bodyPr/>
          <a:lstStyle/>
          <a:p>
            <a:pPr algn="l"/>
            <a:r>
              <a:rPr lang="it-IT" sz="1800" b="0" i="0" u="none" strike="noStrike" baseline="0" dirty="0">
                <a:solidFill>
                  <a:srgbClr val="333333"/>
                </a:solidFill>
                <a:latin typeface="Montserrat-Regular"/>
              </a:rPr>
              <a:t>Presentazione della raccolta </a:t>
            </a:r>
            <a:r>
              <a:rPr lang="it-IT" sz="1800" b="0" i="1" u="none" strike="noStrike" baseline="0" dirty="0">
                <a:solidFill>
                  <a:srgbClr val="333333"/>
                </a:solidFill>
                <a:latin typeface="Montserrat-Italic"/>
              </a:rPr>
              <a:t>L’Allegria</a:t>
            </a:r>
            <a:r>
              <a:rPr lang="it-IT" sz="1800" b="0" i="0" u="none" strike="noStrike" baseline="0" dirty="0">
                <a:solidFill>
                  <a:srgbClr val="333333"/>
                </a:solidFill>
                <a:latin typeface="Montserrat-Regular"/>
              </a:rPr>
              <a:t>:</a:t>
            </a:r>
          </a:p>
          <a:p>
            <a:pPr algn="l"/>
            <a:r>
              <a:rPr lang="it-IT" sz="1800" b="0" i="0" u="none" strike="noStrike" baseline="0" dirty="0">
                <a:solidFill>
                  <a:srgbClr val="333333"/>
                </a:solidFill>
                <a:latin typeface="Montserrat-Regular"/>
              </a:rPr>
              <a:t>L’insegnante spiega la struttura dell’opera, trascrivendo schematicamente alla LIM/lavagna il paragrafo del libro dedicato all’argomento</a:t>
            </a:r>
            <a:endParaRPr lang="it-IT" dirty="0"/>
          </a:p>
        </p:txBody>
      </p:sp>
      <p:pic>
        <p:nvPicPr>
          <p:cNvPr id="5" name="Immagine 4">
            <a:extLst>
              <a:ext uri="{FF2B5EF4-FFF2-40B4-BE49-F238E27FC236}">
                <a16:creationId xmlns:a16="http://schemas.microsoft.com/office/drawing/2014/main" id="{1CEE7498-59EB-7E13-1EE2-1C3D1F5E5C56}"/>
              </a:ext>
            </a:extLst>
          </p:cNvPr>
          <p:cNvPicPr>
            <a:picLocks noChangeAspect="1"/>
          </p:cNvPicPr>
          <p:nvPr/>
        </p:nvPicPr>
        <p:blipFill>
          <a:blip r:embed="rId2"/>
          <a:stretch>
            <a:fillRect/>
          </a:stretch>
        </p:blipFill>
        <p:spPr>
          <a:xfrm>
            <a:off x="5745878" y="3195484"/>
            <a:ext cx="6017738" cy="3297391"/>
          </a:xfrm>
          <a:prstGeom prst="rect">
            <a:avLst/>
          </a:prstGeom>
        </p:spPr>
      </p:pic>
      <p:sp>
        <p:nvSpPr>
          <p:cNvPr id="6" name="Freccia circolare a destra 5">
            <a:extLst>
              <a:ext uri="{FF2B5EF4-FFF2-40B4-BE49-F238E27FC236}">
                <a16:creationId xmlns:a16="http://schemas.microsoft.com/office/drawing/2014/main" id="{01C2FABE-95AD-1F38-83F7-1F6A2969FF9C}"/>
              </a:ext>
            </a:extLst>
          </p:cNvPr>
          <p:cNvSpPr/>
          <p:nvPr/>
        </p:nvSpPr>
        <p:spPr>
          <a:xfrm>
            <a:off x="2113935" y="3195484"/>
            <a:ext cx="2576052" cy="2359742"/>
          </a:xfrm>
          <a:prstGeom prst="curved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769939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D3B759-BD6D-7D53-4BC4-D0B491367A75}"/>
              </a:ext>
            </a:extLst>
          </p:cNvPr>
          <p:cNvSpPr>
            <a:spLocks noGrp="1"/>
          </p:cNvSpPr>
          <p:nvPr>
            <p:ph type="title"/>
          </p:nvPr>
        </p:nvSpPr>
        <p:spPr/>
        <p:txBody>
          <a:bodyPr/>
          <a:lstStyle/>
          <a:p>
            <a:r>
              <a:rPr lang="it-IT" dirty="0"/>
              <a:t>Fase partecipata</a:t>
            </a:r>
          </a:p>
        </p:txBody>
      </p:sp>
      <p:sp>
        <p:nvSpPr>
          <p:cNvPr id="3" name="Segnaposto contenuto 2">
            <a:extLst>
              <a:ext uri="{FF2B5EF4-FFF2-40B4-BE49-F238E27FC236}">
                <a16:creationId xmlns:a16="http://schemas.microsoft.com/office/drawing/2014/main" id="{5C94F06D-7B87-6D83-42B8-BF56D700A060}"/>
              </a:ext>
            </a:extLst>
          </p:cNvPr>
          <p:cNvSpPr>
            <a:spLocks noGrp="1"/>
          </p:cNvSpPr>
          <p:nvPr>
            <p:ph idx="1"/>
          </p:nvPr>
        </p:nvSpPr>
        <p:spPr/>
        <p:txBody>
          <a:bodyPr/>
          <a:lstStyle/>
          <a:p>
            <a:pPr algn="l"/>
            <a:r>
              <a:rPr lang="it-IT" sz="1800" b="0" i="1" u="none" strike="noStrike" baseline="0" dirty="0">
                <a:solidFill>
                  <a:srgbClr val="FFFFFF"/>
                </a:solidFill>
                <a:latin typeface="Montserrat-Italic"/>
              </a:rPr>
              <a:t>Brainstorming </a:t>
            </a:r>
            <a:r>
              <a:rPr lang="it-IT" sz="1800" b="0" i="0" u="none" strike="noStrike" baseline="0" dirty="0">
                <a:solidFill>
                  <a:srgbClr val="FFFFFF"/>
                </a:solidFill>
                <a:latin typeface="Montserrat-Regular"/>
              </a:rPr>
              <a:t>sulle </a:t>
            </a:r>
            <a:r>
              <a:rPr lang="it-IT" sz="1800" b="1" i="0" u="none" strike="noStrike" baseline="0" dirty="0">
                <a:solidFill>
                  <a:srgbClr val="FFFFFF"/>
                </a:solidFill>
                <a:latin typeface="Montserrat-Bold"/>
              </a:rPr>
              <a:t>parole-titolo </a:t>
            </a:r>
            <a:r>
              <a:rPr lang="it-IT" sz="1800" b="0" i="0" u="none" strike="noStrike" baseline="0" dirty="0">
                <a:solidFill>
                  <a:srgbClr val="FFFFFF"/>
                </a:solidFill>
                <a:latin typeface="Montserrat-Regular"/>
              </a:rPr>
              <a:t>delle sezioni</a:t>
            </a:r>
          </a:p>
          <a:p>
            <a:pPr algn="l"/>
            <a:endParaRPr lang="it-IT" sz="1800" dirty="0">
              <a:latin typeface="Montserrat-Regular"/>
            </a:endParaRPr>
          </a:p>
          <a:p>
            <a:pPr algn="l"/>
            <a:endParaRPr lang="it-IT" sz="1800" dirty="0">
              <a:latin typeface="Montserrat-Regular"/>
            </a:endParaRPr>
          </a:p>
          <a:p>
            <a:pPr marL="0" indent="0" algn="l">
              <a:buNone/>
            </a:pPr>
            <a:r>
              <a:rPr lang="it-IT" sz="1800" dirty="0">
                <a:latin typeface="Montserrat-Regular"/>
              </a:rPr>
              <a:t>Le prime domande saranno sicuramente:</a:t>
            </a:r>
          </a:p>
          <a:p>
            <a:pPr marL="0" indent="0" algn="l">
              <a:buNone/>
            </a:pPr>
            <a:endParaRPr lang="it-IT" sz="1800" dirty="0">
              <a:latin typeface="Montserrat-Regular"/>
            </a:endParaRPr>
          </a:p>
          <a:p>
            <a:pPr marL="0" indent="0" algn="l">
              <a:buNone/>
            </a:pPr>
            <a:r>
              <a:rPr lang="it-IT" sz="1800" dirty="0">
                <a:latin typeface="Montserrat-Regular"/>
              </a:rPr>
              <a:t>Perché GIROVAGO?</a:t>
            </a:r>
          </a:p>
          <a:p>
            <a:pPr marL="0" indent="0" algn="l">
              <a:buNone/>
            </a:pPr>
            <a:r>
              <a:rPr lang="it-IT" sz="1800" dirty="0">
                <a:latin typeface="Montserrat-Regular"/>
              </a:rPr>
              <a:t>Perché NAUFRAGI? E ALLEGRIA?</a:t>
            </a:r>
          </a:p>
          <a:p>
            <a:pPr marL="0" indent="0" algn="l">
              <a:buNone/>
            </a:pPr>
            <a:r>
              <a:rPr lang="it-IT" sz="1800" dirty="0">
                <a:latin typeface="Montserrat-Regular"/>
              </a:rPr>
              <a:t>Cosa indica PORTO SEPOLTO?</a:t>
            </a:r>
          </a:p>
          <a:p>
            <a:pPr marL="0" indent="0" algn="l">
              <a:buNone/>
            </a:pPr>
            <a:endParaRPr lang="it-IT" sz="1800" dirty="0">
              <a:latin typeface="Montserrat-Regular"/>
            </a:endParaRPr>
          </a:p>
          <a:p>
            <a:pPr marL="0" indent="0" algn="l">
              <a:buNone/>
            </a:pPr>
            <a:endParaRPr lang="it-IT" sz="1800" dirty="0">
              <a:latin typeface="Montserrat-Regular"/>
            </a:endParaRPr>
          </a:p>
          <a:p>
            <a:pPr marL="0" indent="0" algn="l">
              <a:buNone/>
            </a:pPr>
            <a:endParaRPr lang="it-IT" dirty="0"/>
          </a:p>
        </p:txBody>
      </p:sp>
      <p:sp>
        <p:nvSpPr>
          <p:cNvPr id="5" name="Bolla: nuvola 4">
            <a:extLst>
              <a:ext uri="{FF2B5EF4-FFF2-40B4-BE49-F238E27FC236}">
                <a16:creationId xmlns:a16="http://schemas.microsoft.com/office/drawing/2014/main" id="{DB00B5E3-DC68-7DB9-724E-49BF69A04080}"/>
              </a:ext>
            </a:extLst>
          </p:cNvPr>
          <p:cNvSpPr/>
          <p:nvPr/>
        </p:nvSpPr>
        <p:spPr>
          <a:xfrm>
            <a:off x="5818666" y="1690688"/>
            <a:ext cx="5909187" cy="4055903"/>
          </a:xfrm>
          <a:prstGeom prst="cloudCallou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it-IT"/>
          </a:p>
        </p:txBody>
      </p:sp>
    </p:spTree>
    <p:extLst>
      <p:ext uri="{BB962C8B-B14F-4D97-AF65-F5344CB8AC3E}">
        <p14:creationId xmlns:p14="http://schemas.microsoft.com/office/powerpoint/2010/main" val="4045043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F9AFDCEE-0853-AB65-0306-59076A614174}"/>
              </a:ext>
            </a:extLst>
          </p:cNvPr>
          <p:cNvPicPr>
            <a:picLocks noChangeAspect="1"/>
          </p:cNvPicPr>
          <p:nvPr/>
        </p:nvPicPr>
        <p:blipFill>
          <a:blip r:embed="rId2"/>
          <a:stretch>
            <a:fillRect/>
          </a:stretch>
        </p:blipFill>
        <p:spPr>
          <a:xfrm>
            <a:off x="476864" y="2235405"/>
            <a:ext cx="5243014" cy="3955123"/>
          </a:xfrm>
          <a:prstGeom prst="rect">
            <a:avLst/>
          </a:prstGeom>
        </p:spPr>
      </p:pic>
      <p:pic>
        <p:nvPicPr>
          <p:cNvPr id="7" name="Immagine 6">
            <a:extLst>
              <a:ext uri="{FF2B5EF4-FFF2-40B4-BE49-F238E27FC236}">
                <a16:creationId xmlns:a16="http://schemas.microsoft.com/office/drawing/2014/main" id="{78DB77DB-C865-5A9E-2270-B8D7F769AAAA}"/>
              </a:ext>
            </a:extLst>
          </p:cNvPr>
          <p:cNvPicPr>
            <a:picLocks noChangeAspect="1"/>
          </p:cNvPicPr>
          <p:nvPr/>
        </p:nvPicPr>
        <p:blipFill>
          <a:blip r:embed="rId3"/>
          <a:stretch>
            <a:fillRect/>
          </a:stretch>
        </p:blipFill>
        <p:spPr>
          <a:xfrm>
            <a:off x="5940791" y="367465"/>
            <a:ext cx="5265876" cy="3193057"/>
          </a:xfrm>
          <a:prstGeom prst="rect">
            <a:avLst/>
          </a:prstGeom>
        </p:spPr>
      </p:pic>
      <p:sp>
        <p:nvSpPr>
          <p:cNvPr id="8" name="CasellaDiTesto 7">
            <a:extLst>
              <a:ext uri="{FF2B5EF4-FFF2-40B4-BE49-F238E27FC236}">
                <a16:creationId xmlns:a16="http://schemas.microsoft.com/office/drawing/2014/main" id="{05E62BE8-4C64-30A4-12D6-CFA6AC099BDA}"/>
              </a:ext>
            </a:extLst>
          </p:cNvPr>
          <p:cNvSpPr txBox="1"/>
          <p:nvPr/>
        </p:nvSpPr>
        <p:spPr>
          <a:xfrm>
            <a:off x="806245" y="698089"/>
            <a:ext cx="5265876" cy="923330"/>
          </a:xfrm>
          <a:prstGeom prst="rect">
            <a:avLst/>
          </a:prstGeom>
          <a:noFill/>
        </p:spPr>
        <p:txBody>
          <a:bodyPr wrap="square" rtlCol="0">
            <a:spAutoFit/>
          </a:bodyPr>
          <a:lstStyle/>
          <a:p>
            <a:r>
              <a:rPr lang="it-IT" sz="5400" dirty="0">
                <a:solidFill>
                  <a:schemeClr val="bg1"/>
                </a:solidFill>
              </a:rPr>
              <a:t>E poi….</a:t>
            </a:r>
          </a:p>
        </p:txBody>
      </p:sp>
    </p:spTree>
    <p:extLst>
      <p:ext uri="{BB962C8B-B14F-4D97-AF65-F5344CB8AC3E}">
        <p14:creationId xmlns:p14="http://schemas.microsoft.com/office/powerpoint/2010/main" val="1343069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15F76E-ABD4-9D0F-6E30-F2F2CC9E431A}"/>
              </a:ext>
            </a:extLst>
          </p:cNvPr>
          <p:cNvSpPr>
            <a:spLocks noGrp="1"/>
          </p:cNvSpPr>
          <p:nvPr>
            <p:ph type="title"/>
          </p:nvPr>
        </p:nvSpPr>
        <p:spPr/>
        <p:txBody>
          <a:bodyPr/>
          <a:lstStyle/>
          <a:p>
            <a:r>
              <a:rPr lang="it-IT" dirty="0"/>
              <a:t>Risultato?</a:t>
            </a:r>
          </a:p>
        </p:txBody>
      </p:sp>
      <p:sp>
        <p:nvSpPr>
          <p:cNvPr id="3" name="Segnaposto contenuto 2">
            <a:extLst>
              <a:ext uri="{FF2B5EF4-FFF2-40B4-BE49-F238E27FC236}">
                <a16:creationId xmlns:a16="http://schemas.microsoft.com/office/drawing/2014/main" id="{40DDC10B-6D78-4C51-B5AB-9BCB15E8D4F8}"/>
              </a:ext>
            </a:extLst>
          </p:cNvPr>
          <p:cNvSpPr>
            <a:spLocks noGrp="1"/>
          </p:cNvSpPr>
          <p:nvPr>
            <p:ph idx="1"/>
          </p:nvPr>
        </p:nvSpPr>
        <p:spPr/>
        <p:txBody>
          <a:bodyPr/>
          <a:lstStyle/>
          <a:p>
            <a:pPr marL="0" indent="0" algn="l">
              <a:buNone/>
            </a:pPr>
            <a:r>
              <a:rPr lang="it-IT" sz="1800" b="0" i="0" u="none" strike="noStrike" baseline="0" dirty="0">
                <a:latin typeface="Montserrat-Regular"/>
              </a:rPr>
              <a:t>L’insegnante riepiloga i risultati. Per esempio:</a:t>
            </a:r>
          </a:p>
          <a:p>
            <a:pPr marL="0" indent="0" algn="l">
              <a:buNone/>
            </a:pPr>
            <a:endParaRPr lang="it-IT" dirty="0"/>
          </a:p>
        </p:txBody>
      </p:sp>
      <p:pic>
        <p:nvPicPr>
          <p:cNvPr id="5" name="Immagine 4">
            <a:extLst>
              <a:ext uri="{FF2B5EF4-FFF2-40B4-BE49-F238E27FC236}">
                <a16:creationId xmlns:a16="http://schemas.microsoft.com/office/drawing/2014/main" id="{C00EDF31-28A9-40CF-F787-AE5117A13968}"/>
              </a:ext>
            </a:extLst>
          </p:cNvPr>
          <p:cNvPicPr>
            <a:picLocks noChangeAspect="1"/>
          </p:cNvPicPr>
          <p:nvPr/>
        </p:nvPicPr>
        <p:blipFill>
          <a:blip r:embed="rId2"/>
          <a:stretch>
            <a:fillRect/>
          </a:stretch>
        </p:blipFill>
        <p:spPr>
          <a:xfrm>
            <a:off x="2286693" y="2318785"/>
            <a:ext cx="7618614" cy="4174090"/>
          </a:xfrm>
          <a:prstGeom prst="rect">
            <a:avLst/>
          </a:prstGeom>
        </p:spPr>
      </p:pic>
    </p:spTree>
    <p:extLst>
      <p:ext uri="{BB962C8B-B14F-4D97-AF65-F5344CB8AC3E}">
        <p14:creationId xmlns:p14="http://schemas.microsoft.com/office/powerpoint/2010/main" val="289826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Rectangle 9">
            <a:extLst>
              <a:ext uri="{FF2B5EF4-FFF2-40B4-BE49-F238E27FC236}">
                <a16:creationId xmlns:a16="http://schemas.microsoft.com/office/drawing/2014/main" id="{181CC2FD-F5D2-4415-8486-46858CC42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Right Triangle 11">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22269" y="-284218"/>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E1063619-981B-4E62-A26E-E345BB308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290211" y="0"/>
            <a:ext cx="4039677" cy="1269438"/>
          </a:xfrm>
          <a:custGeom>
            <a:avLst/>
            <a:gdLst>
              <a:gd name="connsiteX0" fmla="*/ 2019838 w 4039677"/>
              <a:gd name="connsiteY0" fmla="*/ 0 h 1269438"/>
              <a:gd name="connsiteX1" fmla="*/ 3994238 w 4039677"/>
              <a:gd name="connsiteY1" fmla="*/ 1175114 h 1269438"/>
              <a:gd name="connsiteX2" fmla="*/ 4039677 w 4039677"/>
              <a:gd name="connsiteY2" fmla="*/ 1269438 h 1269438"/>
              <a:gd name="connsiteX3" fmla="*/ 3004689 w 4039677"/>
              <a:gd name="connsiteY3" fmla="*/ 1269438 h 1269438"/>
              <a:gd name="connsiteX4" fmla="*/ 3000461 w 4039677"/>
              <a:gd name="connsiteY4" fmla="*/ 1264787 h 1269438"/>
              <a:gd name="connsiteX5" fmla="*/ 2019838 w 4039677"/>
              <a:gd name="connsiteY5" fmla="*/ 858599 h 1269438"/>
              <a:gd name="connsiteX6" fmla="*/ 1039216 w 4039677"/>
              <a:gd name="connsiteY6" fmla="*/ 1264787 h 1269438"/>
              <a:gd name="connsiteX7" fmla="*/ 1034988 w 4039677"/>
              <a:gd name="connsiteY7" fmla="*/ 1269438 h 1269438"/>
              <a:gd name="connsiteX8" fmla="*/ 0 w 4039677"/>
              <a:gd name="connsiteY8" fmla="*/ 1269438 h 1269438"/>
              <a:gd name="connsiteX9" fmla="*/ 45438 w 4039677"/>
              <a:gd name="connsiteY9" fmla="*/ 1175114 h 1269438"/>
              <a:gd name="connsiteX10" fmla="*/ 2019838 w 4039677"/>
              <a:gd name="connsiteY10" fmla="*/ 0 h 126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9677" h="1269438">
                <a:moveTo>
                  <a:pt x="2019838" y="0"/>
                </a:moveTo>
                <a:cubicBezTo>
                  <a:pt x="2872410" y="0"/>
                  <a:pt x="3614002" y="475164"/>
                  <a:pt x="3994238" y="1175114"/>
                </a:cubicBezTo>
                <a:lnTo>
                  <a:pt x="4039677" y="1269438"/>
                </a:lnTo>
                <a:lnTo>
                  <a:pt x="3004689" y="1269438"/>
                </a:lnTo>
                <a:lnTo>
                  <a:pt x="3000461" y="1264787"/>
                </a:lnTo>
                <a:cubicBezTo>
                  <a:pt x="2749498" y="1013823"/>
                  <a:pt x="2402795" y="858599"/>
                  <a:pt x="2019838" y="858599"/>
                </a:cubicBezTo>
                <a:cubicBezTo>
                  <a:pt x="1636881" y="858599"/>
                  <a:pt x="1290179" y="1013823"/>
                  <a:pt x="1039216" y="1264787"/>
                </a:cubicBezTo>
                <a:lnTo>
                  <a:pt x="1034988" y="1269438"/>
                </a:lnTo>
                <a:lnTo>
                  <a:pt x="0" y="1269438"/>
                </a:lnTo>
                <a:lnTo>
                  <a:pt x="45438" y="1175114"/>
                </a:lnTo>
                <a:cubicBezTo>
                  <a:pt x="425674" y="475164"/>
                  <a:pt x="1167266" y="0"/>
                  <a:pt x="2019838" y="0"/>
                </a:cubicBezTo>
                <a:close/>
              </a:path>
            </a:pathLst>
          </a:custGeom>
          <a:solidFill>
            <a:schemeClr val="accent3">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6" name="Group 15">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7" name="Straight Connector 16">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B2F67464-DE14-4B85-89FD-2357D5A9CF59}"/>
              </a:ext>
            </a:extLst>
          </p:cNvPr>
          <p:cNvSpPr>
            <a:spLocks noGrp="1"/>
          </p:cNvSpPr>
          <p:nvPr>
            <p:ph type="title"/>
          </p:nvPr>
        </p:nvSpPr>
        <p:spPr>
          <a:xfrm>
            <a:off x="457200" y="728907"/>
            <a:ext cx="10754527" cy="840498"/>
          </a:xfrm>
        </p:spPr>
        <p:txBody>
          <a:bodyPr anchor="b">
            <a:normAutofit fontScale="90000"/>
          </a:bodyPr>
          <a:lstStyle/>
          <a:p>
            <a:r>
              <a:rPr lang="it-IT" dirty="0" err="1">
                <a:solidFill>
                  <a:schemeClr val="tx2"/>
                </a:solidFill>
              </a:rPr>
              <a:t>Gruop</a:t>
            </a:r>
            <a:r>
              <a:rPr lang="it-IT" dirty="0">
                <a:solidFill>
                  <a:schemeClr val="tx2"/>
                </a:solidFill>
              </a:rPr>
              <a:t> reading activity (gruppo di lettura attivo)</a:t>
            </a:r>
          </a:p>
        </p:txBody>
      </p:sp>
      <p:sp>
        <p:nvSpPr>
          <p:cNvPr id="3" name="Segnaposto contenuto 2">
            <a:extLst>
              <a:ext uri="{FF2B5EF4-FFF2-40B4-BE49-F238E27FC236}">
                <a16:creationId xmlns:a16="http://schemas.microsoft.com/office/drawing/2014/main" id="{70E2C1FA-A223-4839-8AB3-43C631FAF0B0}"/>
              </a:ext>
            </a:extLst>
          </p:cNvPr>
          <p:cNvSpPr>
            <a:spLocks noGrp="1"/>
          </p:cNvSpPr>
          <p:nvPr>
            <p:ph idx="1"/>
          </p:nvPr>
        </p:nvSpPr>
        <p:spPr>
          <a:xfrm>
            <a:off x="428449" y="1490815"/>
            <a:ext cx="11172997" cy="5383843"/>
          </a:xfrm>
        </p:spPr>
        <p:txBody>
          <a:bodyPr anchor="t">
            <a:normAutofit/>
          </a:bodyPr>
          <a:lstStyle/>
          <a:p>
            <a:r>
              <a:rPr lang="it-IT" sz="1800" dirty="0">
                <a:solidFill>
                  <a:schemeClr val="tx2"/>
                </a:solidFill>
              </a:rPr>
              <a:t>Il Group reading activity è un modello di insegnamento che ha l’obiettivo di sviluppare negli studenti la capacità di lavorare insieme oltre che «fornire un sistema più efficace di linguaggio come parlare, scrivere, leggere a gruppi e lavorare armoniosamente insieme». </a:t>
            </a:r>
          </a:p>
          <a:p>
            <a:r>
              <a:rPr lang="it-IT" sz="1800" dirty="0">
                <a:solidFill>
                  <a:schemeClr val="tx2"/>
                </a:solidFill>
              </a:rPr>
              <a:t>Le fasi della strategia sono le seguenti:</a:t>
            </a:r>
          </a:p>
          <a:p>
            <a:r>
              <a:rPr lang="it-IT" sz="1800" dirty="0">
                <a:solidFill>
                  <a:schemeClr val="tx2"/>
                </a:solidFill>
              </a:rPr>
              <a:t>L’insegnante sceglie e prepara il testo;</a:t>
            </a:r>
          </a:p>
          <a:p>
            <a:r>
              <a:rPr lang="it-IT" sz="1800" dirty="0">
                <a:solidFill>
                  <a:schemeClr val="tx2"/>
                </a:solidFill>
              </a:rPr>
              <a:t>L’insegnante divide la classe in gruppi;</a:t>
            </a:r>
          </a:p>
          <a:p>
            <a:r>
              <a:rPr lang="it-IT" sz="1800" dirty="0">
                <a:solidFill>
                  <a:schemeClr val="tx2"/>
                </a:solidFill>
              </a:rPr>
              <a:t>Lettura in gruppo (ognuno legge in silenzio il passo assegnato);</a:t>
            </a:r>
          </a:p>
          <a:p>
            <a:r>
              <a:rPr lang="it-IT" sz="1800" dirty="0">
                <a:solidFill>
                  <a:schemeClr val="tx2"/>
                </a:solidFill>
              </a:rPr>
              <a:t>Condivisione delle riflessioni</a:t>
            </a:r>
          </a:p>
          <a:p>
            <a:r>
              <a:rPr lang="it-IT" sz="1800" dirty="0">
                <a:solidFill>
                  <a:schemeClr val="tx2"/>
                </a:solidFill>
              </a:rPr>
              <a:t>Scambio critico delle riflessioni tra gruppi;</a:t>
            </a:r>
          </a:p>
          <a:p>
            <a:r>
              <a:rPr lang="it-IT" sz="1800" dirty="0">
                <a:solidFill>
                  <a:schemeClr val="tx2"/>
                </a:solidFill>
              </a:rPr>
              <a:t>Ritorno dei «critici» al gruppo di partenza (ognuno rivede il suo lavoro tenendo conto del feedback ricevuto);</a:t>
            </a:r>
          </a:p>
          <a:p>
            <a:r>
              <a:rPr lang="it-IT" sz="1800" dirty="0">
                <a:solidFill>
                  <a:schemeClr val="tx2"/>
                </a:solidFill>
              </a:rPr>
              <a:t>Il docente aiuta i gruppi a risolvere le difficoltà;</a:t>
            </a:r>
          </a:p>
          <a:p>
            <a:r>
              <a:rPr lang="it-IT" sz="1800" dirty="0">
                <a:solidFill>
                  <a:schemeClr val="tx2"/>
                </a:solidFill>
              </a:rPr>
              <a:t>Presentazione del lavoro alla classe</a:t>
            </a:r>
          </a:p>
          <a:p>
            <a:endParaRPr lang="it-IT" sz="1800" dirty="0">
              <a:solidFill>
                <a:schemeClr val="tx2"/>
              </a:solidFill>
            </a:endParaRPr>
          </a:p>
        </p:txBody>
      </p:sp>
    </p:spTree>
    <p:extLst>
      <p:ext uri="{BB962C8B-B14F-4D97-AF65-F5344CB8AC3E}">
        <p14:creationId xmlns:p14="http://schemas.microsoft.com/office/powerpoint/2010/main" val="1985617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B28466C-EF7B-E21C-8003-1A10FD78F2EC}"/>
              </a:ext>
            </a:extLst>
          </p:cNvPr>
          <p:cNvSpPr>
            <a:spLocks noGrp="1"/>
          </p:cNvSpPr>
          <p:nvPr>
            <p:ph type="title"/>
          </p:nvPr>
        </p:nvSpPr>
        <p:spPr/>
        <p:txBody>
          <a:bodyPr/>
          <a:lstStyle/>
          <a:p>
            <a:r>
              <a:rPr lang="it-IT" dirty="0"/>
              <a:t>Esempio: Laboratorio di analisi del testo</a:t>
            </a:r>
          </a:p>
        </p:txBody>
      </p:sp>
      <p:sp>
        <p:nvSpPr>
          <p:cNvPr id="3" name="Segnaposto contenuto 2">
            <a:extLst>
              <a:ext uri="{FF2B5EF4-FFF2-40B4-BE49-F238E27FC236}">
                <a16:creationId xmlns:a16="http://schemas.microsoft.com/office/drawing/2014/main" id="{6152E9A1-3A9C-E7BF-F764-0451EA5073EE}"/>
              </a:ext>
            </a:extLst>
          </p:cNvPr>
          <p:cNvSpPr>
            <a:spLocks noGrp="1"/>
          </p:cNvSpPr>
          <p:nvPr>
            <p:ph idx="1"/>
          </p:nvPr>
        </p:nvSpPr>
        <p:spPr/>
        <p:txBody>
          <a:bodyPr/>
          <a:lstStyle/>
          <a:p>
            <a:pPr algn="l"/>
            <a:r>
              <a:rPr lang="it-IT" sz="1800" b="0" i="0" u="none" strike="noStrike" baseline="0" dirty="0">
                <a:solidFill>
                  <a:srgbClr val="333333"/>
                </a:solidFill>
                <a:latin typeface="Montserrat-Regular"/>
              </a:rPr>
              <a:t>Si affronta insieme, in forma laboratoriale, l’analisi di due testi, per esempio:</a:t>
            </a:r>
          </a:p>
          <a:p>
            <a:pPr marL="0" indent="0" algn="l">
              <a:buNone/>
            </a:pPr>
            <a:r>
              <a:rPr lang="it-IT" sz="1800" b="0" i="0" u="none" strike="noStrike" baseline="0" dirty="0">
                <a:solidFill>
                  <a:srgbClr val="333333"/>
                </a:solidFill>
                <a:latin typeface="ArialMT"/>
              </a:rPr>
              <a:t>● </a:t>
            </a:r>
            <a:r>
              <a:rPr lang="it-IT" sz="1800" b="0" i="1" u="none" strike="noStrike" baseline="0" dirty="0">
                <a:solidFill>
                  <a:srgbClr val="333333"/>
                </a:solidFill>
                <a:latin typeface="Montserrat-Italic"/>
              </a:rPr>
              <a:t>Il porto sepolto</a:t>
            </a:r>
          </a:p>
          <a:p>
            <a:pPr marL="0" indent="0" algn="l">
              <a:buNone/>
            </a:pPr>
            <a:r>
              <a:rPr lang="it-IT" sz="1800" b="0" i="0" u="none" strike="noStrike" baseline="0" dirty="0">
                <a:solidFill>
                  <a:srgbClr val="000000"/>
                </a:solidFill>
                <a:latin typeface="ArialMT"/>
              </a:rPr>
              <a:t>● </a:t>
            </a:r>
            <a:r>
              <a:rPr lang="it-IT" sz="1800" b="0" i="1" u="none" strike="noStrike" baseline="0" dirty="0">
                <a:solidFill>
                  <a:srgbClr val="333333"/>
                </a:solidFill>
                <a:latin typeface="Montserrat-Italic"/>
              </a:rPr>
              <a:t>Veglia</a:t>
            </a:r>
          </a:p>
          <a:p>
            <a:pPr marL="0" indent="0" algn="l">
              <a:buNone/>
            </a:pPr>
            <a:endParaRPr lang="it-IT" sz="1800" i="1" dirty="0">
              <a:solidFill>
                <a:srgbClr val="333333"/>
              </a:solidFill>
              <a:latin typeface="Montserrat-Italic"/>
            </a:endParaRPr>
          </a:p>
          <a:p>
            <a:pPr marL="0" indent="0" algn="l">
              <a:buNone/>
            </a:pPr>
            <a:r>
              <a:rPr lang="it-IT" sz="1800" b="0" i="0" u="none" strike="noStrike" baseline="0" dirty="0">
                <a:latin typeface="Montserrat-Regular"/>
              </a:rPr>
              <a:t>Si legge insieme la breve l’introduzione al testo presentata nell’antologia; si leggono i documenti già forniti dal manuale in uso. Si contestualizza la poesia. </a:t>
            </a:r>
          </a:p>
          <a:p>
            <a:pPr marL="0" indent="0" algn="l">
              <a:buNone/>
            </a:pPr>
            <a:endParaRPr lang="it-IT" sz="1800" dirty="0">
              <a:solidFill>
                <a:srgbClr val="333333"/>
              </a:solidFill>
              <a:latin typeface="Montserrat-Regular"/>
            </a:endParaRPr>
          </a:p>
          <a:p>
            <a:pPr marL="0" indent="0" algn="l">
              <a:buNone/>
            </a:pPr>
            <a:r>
              <a:rPr lang="it-IT" sz="1800" b="0" i="0" u="none" strike="noStrike" baseline="0" dirty="0">
                <a:latin typeface="Montserrat-Regular"/>
              </a:rPr>
              <a:t>QUINDI…</a:t>
            </a:r>
          </a:p>
          <a:p>
            <a:pPr marL="0" indent="0" algn="l">
              <a:buNone/>
            </a:pPr>
            <a:r>
              <a:rPr lang="it-IT" sz="1800" b="0" i="0" u="none" strike="noStrike" baseline="0" dirty="0">
                <a:latin typeface="Montserrat-Regular"/>
              </a:rPr>
              <a:t>L’insegnante guida l’analisi attiva da parte della classe appoggiandosi all’analisi del testo del libro.</a:t>
            </a:r>
            <a:endParaRPr lang="it-IT" sz="1800" i="1" dirty="0">
              <a:solidFill>
                <a:srgbClr val="333333"/>
              </a:solidFill>
              <a:latin typeface="Montserrat-Italic"/>
            </a:endParaRPr>
          </a:p>
        </p:txBody>
      </p:sp>
    </p:spTree>
    <p:extLst>
      <p:ext uri="{BB962C8B-B14F-4D97-AF65-F5344CB8AC3E}">
        <p14:creationId xmlns:p14="http://schemas.microsoft.com/office/powerpoint/2010/main" val="2777808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Rectangle 9">
            <a:extLst>
              <a:ext uri="{FF2B5EF4-FFF2-40B4-BE49-F238E27FC236}">
                <a16:creationId xmlns:a16="http://schemas.microsoft.com/office/drawing/2014/main" id="{181CC2FD-F5D2-4415-8486-46858CC42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Right Triangle 11">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22269" y="-284218"/>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E1063619-981B-4E62-A26E-E345BB308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290211" y="0"/>
            <a:ext cx="4039677" cy="1269438"/>
          </a:xfrm>
          <a:custGeom>
            <a:avLst/>
            <a:gdLst>
              <a:gd name="connsiteX0" fmla="*/ 2019838 w 4039677"/>
              <a:gd name="connsiteY0" fmla="*/ 0 h 1269438"/>
              <a:gd name="connsiteX1" fmla="*/ 3994238 w 4039677"/>
              <a:gd name="connsiteY1" fmla="*/ 1175114 h 1269438"/>
              <a:gd name="connsiteX2" fmla="*/ 4039677 w 4039677"/>
              <a:gd name="connsiteY2" fmla="*/ 1269438 h 1269438"/>
              <a:gd name="connsiteX3" fmla="*/ 3004689 w 4039677"/>
              <a:gd name="connsiteY3" fmla="*/ 1269438 h 1269438"/>
              <a:gd name="connsiteX4" fmla="*/ 3000461 w 4039677"/>
              <a:gd name="connsiteY4" fmla="*/ 1264787 h 1269438"/>
              <a:gd name="connsiteX5" fmla="*/ 2019838 w 4039677"/>
              <a:gd name="connsiteY5" fmla="*/ 858599 h 1269438"/>
              <a:gd name="connsiteX6" fmla="*/ 1039216 w 4039677"/>
              <a:gd name="connsiteY6" fmla="*/ 1264787 h 1269438"/>
              <a:gd name="connsiteX7" fmla="*/ 1034988 w 4039677"/>
              <a:gd name="connsiteY7" fmla="*/ 1269438 h 1269438"/>
              <a:gd name="connsiteX8" fmla="*/ 0 w 4039677"/>
              <a:gd name="connsiteY8" fmla="*/ 1269438 h 1269438"/>
              <a:gd name="connsiteX9" fmla="*/ 45438 w 4039677"/>
              <a:gd name="connsiteY9" fmla="*/ 1175114 h 1269438"/>
              <a:gd name="connsiteX10" fmla="*/ 2019838 w 4039677"/>
              <a:gd name="connsiteY10" fmla="*/ 0 h 126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9677" h="1269438">
                <a:moveTo>
                  <a:pt x="2019838" y="0"/>
                </a:moveTo>
                <a:cubicBezTo>
                  <a:pt x="2872410" y="0"/>
                  <a:pt x="3614002" y="475164"/>
                  <a:pt x="3994238" y="1175114"/>
                </a:cubicBezTo>
                <a:lnTo>
                  <a:pt x="4039677" y="1269438"/>
                </a:lnTo>
                <a:lnTo>
                  <a:pt x="3004689" y="1269438"/>
                </a:lnTo>
                <a:lnTo>
                  <a:pt x="3000461" y="1264787"/>
                </a:lnTo>
                <a:cubicBezTo>
                  <a:pt x="2749498" y="1013823"/>
                  <a:pt x="2402795" y="858599"/>
                  <a:pt x="2019838" y="858599"/>
                </a:cubicBezTo>
                <a:cubicBezTo>
                  <a:pt x="1636881" y="858599"/>
                  <a:pt x="1290179" y="1013823"/>
                  <a:pt x="1039216" y="1264787"/>
                </a:cubicBezTo>
                <a:lnTo>
                  <a:pt x="1034988" y="1269438"/>
                </a:lnTo>
                <a:lnTo>
                  <a:pt x="0" y="1269438"/>
                </a:lnTo>
                <a:lnTo>
                  <a:pt x="45438" y="1175114"/>
                </a:lnTo>
                <a:cubicBezTo>
                  <a:pt x="425674" y="475164"/>
                  <a:pt x="1167266" y="0"/>
                  <a:pt x="2019838" y="0"/>
                </a:cubicBezTo>
                <a:close/>
              </a:path>
            </a:pathLst>
          </a:custGeom>
          <a:solidFill>
            <a:schemeClr val="accent3">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6" name="Group 15">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7" name="Straight Connector 16">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49B8B689-7014-44A2-813A-09A112526A84}"/>
              </a:ext>
            </a:extLst>
          </p:cNvPr>
          <p:cNvSpPr>
            <a:spLocks noGrp="1"/>
          </p:cNvSpPr>
          <p:nvPr>
            <p:ph type="title"/>
          </p:nvPr>
        </p:nvSpPr>
        <p:spPr>
          <a:xfrm>
            <a:off x="457200" y="728906"/>
            <a:ext cx="10754527" cy="230051"/>
          </a:xfrm>
        </p:spPr>
        <p:txBody>
          <a:bodyPr anchor="b">
            <a:normAutofit fontScale="90000"/>
          </a:bodyPr>
          <a:lstStyle/>
          <a:p>
            <a:r>
              <a:rPr lang="it-IT" dirty="0" err="1">
                <a:solidFill>
                  <a:schemeClr val="tx2"/>
                </a:solidFill>
              </a:rPr>
              <a:t>Circle</a:t>
            </a:r>
            <a:r>
              <a:rPr lang="it-IT" dirty="0">
                <a:solidFill>
                  <a:schemeClr val="tx2"/>
                </a:solidFill>
              </a:rPr>
              <a:t> time</a:t>
            </a:r>
          </a:p>
        </p:txBody>
      </p:sp>
      <p:sp>
        <p:nvSpPr>
          <p:cNvPr id="3" name="Segnaposto contenuto 2">
            <a:extLst>
              <a:ext uri="{FF2B5EF4-FFF2-40B4-BE49-F238E27FC236}">
                <a16:creationId xmlns:a16="http://schemas.microsoft.com/office/drawing/2014/main" id="{4792778E-B84E-4798-8A6D-5655F737FAF6}"/>
              </a:ext>
            </a:extLst>
          </p:cNvPr>
          <p:cNvSpPr>
            <a:spLocks noGrp="1"/>
          </p:cNvSpPr>
          <p:nvPr>
            <p:ph idx="1"/>
          </p:nvPr>
        </p:nvSpPr>
        <p:spPr>
          <a:xfrm>
            <a:off x="192526" y="1393874"/>
            <a:ext cx="10810551" cy="5120693"/>
          </a:xfrm>
        </p:spPr>
        <p:txBody>
          <a:bodyPr anchor="t">
            <a:normAutofit/>
          </a:bodyPr>
          <a:lstStyle/>
          <a:p>
            <a:r>
              <a:rPr lang="it-IT" sz="2000" dirty="0">
                <a:solidFill>
                  <a:schemeClr val="tx2"/>
                </a:solidFill>
              </a:rPr>
              <a:t>Il </a:t>
            </a:r>
            <a:r>
              <a:rPr lang="it-IT" sz="2000" dirty="0" err="1">
                <a:solidFill>
                  <a:schemeClr val="tx2"/>
                </a:solidFill>
              </a:rPr>
              <a:t>circle</a:t>
            </a:r>
            <a:r>
              <a:rPr lang="it-IT" sz="2000" dirty="0">
                <a:solidFill>
                  <a:schemeClr val="tx2"/>
                </a:solidFill>
              </a:rPr>
              <a:t> time è un gruppo di discussione e si svolge disponendo gli studenti in cerchio con un coordinatore (l’insegnante che non assume nessuna funzione autoritaria) che ha il ruolo di sollecitare e coordinare il dibattito.</a:t>
            </a:r>
          </a:p>
          <a:p>
            <a:endParaRPr lang="it-IT" sz="2000" dirty="0">
              <a:solidFill>
                <a:schemeClr val="tx2"/>
              </a:solidFill>
            </a:endParaRPr>
          </a:p>
          <a:p>
            <a:r>
              <a:rPr lang="it-IT" sz="2000" dirty="0">
                <a:solidFill>
                  <a:schemeClr val="tx2"/>
                </a:solidFill>
              </a:rPr>
              <a:t>Il docente ha il ruolo di mediatore, proponendo l’argomento e dando una direzione sia alla conversazione che ai contributi degli studenti, ma in questo caso non è suo compito rispondere alle loro domande e ai loro dubbi. </a:t>
            </a:r>
          </a:p>
          <a:p>
            <a:endParaRPr lang="it-IT" sz="2000" dirty="0">
              <a:solidFill>
                <a:schemeClr val="tx2"/>
              </a:solidFill>
            </a:endParaRPr>
          </a:p>
          <a:p>
            <a:pPr marL="0" indent="0">
              <a:buNone/>
            </a:pPr>
            <a:r>
              <a:rPr lang="it-IT" sz="2000" dirty="0">
                <a:solidFill>
                  <a:schemeClr val="tx2"/>
                </a:solidFill>
              </a:rPr>
              <a:t>Il tema della discussione può essere deciso in modo collettivo.</a:t>
            </a:r>
          </a:p>
        </p:txBody>
      </p:sp>
    </p:spTree>
    <p:extLst>
      <p:ext uri="{BB962C8B-B14F-4D97-AF65-F5344CB8AC3E}">
        <p14:creationId xmlns:p14="http://schemas.microsoft.com/office/powerpoint/2010/main" val="3834931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53" name="Rectangle 52">
            <a:extLst>
              <a:ext uri="{FF2B5EF4-FFF2-40B4-BE49-F238E27FC236}">
                <a16:creationId xmlns:a16="http://schemas.microsoft.com/office/drawing/2014/main" id="{5B62175A-9061-4508-B024-671E2C3C3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55" name="Right Triangle 54">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5901199" y="-284145"/>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grpSp>
        <p:nvGrpSpPr>
          <p:cNvPr id="57" name="Group 56">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214827" cy="6858000"/>
            <a:chOff x="-6214" y="-1"/>
            <a:chExt cx="12214827" cy="6858000"/>
          </a:xfrm>
        </p:grpSpPr>
        <p:cxnSp>
          <p:nvCxnSpPr>
            <p:cNvPr id="58" name="Straight Connector 57">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88" name="Rectangle 87">
            <a:extLst>
              <a:ext uri="{FF2B5EF4-FFF2-40B4-BE49-F238E27FC236}">
                <a16:creationId xmlns:a16="http://schemas.microsoft.com/office/drawing/2014/main" id="{7D7F7755-C305-4B28-8A86-8EA889812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8742" y="1839842"/>
            <a:ext cx="11791142" cy="4405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graphicFrame>
        <p:nvGraphicFramePr>
          <p:cNvPr id="47" name="Segnaposto contenuto 2">
            <a:extLst>
              <a:ext uri="{FF2B5EF4-FFF2-40B4-BE49-F238E27FC236}">
                <a16:creationId xmlns:a16="http://schemas.microsoft.com/office/drawing/2014/main" id="{101D1A0D-7651-48C1-A433-343FD82F2DAA}"/>
              </a:ext>
            </a:extLst>
          </p:cNvPr>
          <p:cNvGraphicFramePr>
            <a:graphicFrameLocks noGrp="1"/>
          </p:cNvGraphicFramePr>
          <p:nvPr>
            <p:ph idx="1"/>
          </p:nvPr>
        </p:nvGraphicFramePr>
        <p:xfrm>
          <a:off x="304804" y="2057416"/>
          <a:ext cx="11502135" cy="3976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3032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5F829B-FA3D-E03C-EA44-E91D75AFE384}"/>
              </a:ext>
            </a:extLst>
          </p:cNvPr>
          <p:cNvSpPr>
            <a:spLocks noGrp="1"/>
          </p:cNvSpPr>
          <p:nvPr>
            <p:ph type="title"/>
          </p:nvPr>
        </p:nvSpPr>
        <p:spPr/>
        <p:txBody>
          <a:bodyPr/>
          <a:lstStyle/>
          <a:p>
            <a:r>
              <a:rPr lang="it-IT" dirty="0"/>
              <a:t>Riflessioni, opinioni, produzione</a:t>
            </a:r>
          </a:p>
        </p:txBody>
      </p:sp>
      <p:sp>
        <p:nvSpPr>
          <p:cNvPr id="3" name="Segnaposto contenuto 2">
            <a:extLst>
              <a:ext uri="{FF2B5EF4-FFF2-40B4-BE49-F238E27FC236}">
                <a16:creationId xmlns:a16="http://schemas.microsoft.com/office/drawing/2014/main" id="{1F6DA601-6574-716E-2F4E-F187CD1191FC}"/>
              </a:ext>
            </a:extLst>
          </p:cNvPr>
          <p:cNvSpPr>
            <a:spLocks noGrp="1"/>
          </p:cNvSpPr>
          <p:nvPr>
            <p:ph idx="1"/>
          </p:nvPr>
        </p:nvSpPr>
        <p:spPr/>
        <p:txBody>
          <a:bodyPr>
            <a:noAutofit/>
          </a:bodyPr>
          <a:lstStyle/>
          <a:p>
            <a:pPr marL="0" indent="0" algn="l">
              <a:buNone/>
            </a:pPr>
            <a:r>
              <a:rPr lang="it-IT" sz="2400" b="0" i="0" u="none" strike="noStrike" baseline="0" dirty="0">
                <a:latin typeface="Montserrat-Regular"/>
              </a:rPr>
              <a:t>L’insegnante inviterà </a:t>
            </a:r>
            <a:r>
              <a:rPr lang="it-IT" sz="2400" dirty="0">
                <a:latin typeface="Montserrat-Regular"/>
              </a:rPr>
              <a:t>la classe a riflettere sul valore della</a:t>
            </a:r>
            <a:r>
              <a:rPr lang="it-IT" sz="2400" b="0" i="0" u="none" strike="noStrike" baseline="0" dirty="0">
                <a:latin typeface="Montserrat-Regular"/>
              </a:rPr>
              <a:t> poesia come strumento di ricerca e rivelazione di verità profonde.</a:t>
            </a:r>
          </a:p>
          <a:p>
            <a:pPr marL="0" indent="0" algn="l">
              <a:buNone/>
            </a:pPr>
            <a:endParaRPr lang="it-IT" sz="2400" dirty="0">
              <a:latin typeface="Montserrat-Regular"/>
            </a:endParaRPr>
          </a:p>
          <a:p>
            <a:pPr marL="0" indent="0" algn="l">
              <a:buNone/>
            </a:pPr>
            <a:r>
              <a:rPr lang="it-IT" sz="2400" b="0" i="0" u="none" strike="noStrike" baseline="0" dirty="0">
                <a:latin typeface="Montserrat-Regular"/>
              </a:rPr>
              <a:t>In forma di conversazione, ognuno potrà esporre la sua riflessione, accogliendo in maniera positiva quella del compagno.</a:t>
            </a:r>
          </a:p>
          <a:p>
            <a:pPr marL="0" indent="0" algn="l">
              <a:buNone/>
            </a:pPr>
            <a:endParaRPr lang="it-IT" sz="2400" dirty="0">
              <a:latin typeface="Montserrat-Regular"/>
            </a:endParaRPr>
          </a:p>
          <a:p>
            <a:pPr marL="0" indent="0" algn="l">
              <a:buNone/>
            </a:pPr>
            <a:r>
              <a:rPr lang="it-IT" sz="2400" b="0" i="0" u="none" strike="noStrike" baseline="0" dirty="0">
                <a:latin typeface="Montserrat-Regular"/>
              </a:rPr>
              <a:t>Usando la stessa tecnica del poeta, può sollecitare ad una riflessione più personale sull’espressione dei propri stati d’animo e dei propri sentimenti. </a:t>
            </a:r>
            <a:r>
              <a:rPr lang="it-IT" sz="2400" dirty="0">
                <a:latin typeface="Montserrat-Regular"/>
              </a:rPr>
              <a:t>L</a:t>
            </a:r>
            <a:r>
              <a:rPr lang="it-IT" sz="2400" b="0" i="0" u="none" strike="noStrike" baseline="0" dirty="0">
                <a:latin typeface="Montserrat-Regular"/>
              </a:rPr>
              <a:t>o studente potrà condividere con la classe, esprimendosi in poche battute, il suo vissuto, la sua esperienza o un evento che sente di dover riportare.</a:t>
            </a:r>
          </a:p>
        </p:txBody>
      </p:sp>
    </p:spTree>
    <p:extLst>
      <p:ext uri="{BB962C8B-B14F-4D97-AF65-F5344CB8AC3E}">
        <p14:creationId xmlns:p14="http://schemas.microsoft.com/office/powerpoint/2010/main" val="3642991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1" name="Rectangle 100">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3" name="Rectangle 102">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5" name="Rectangle 104">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7" name="Right Triangle 106">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 name="Group 108">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0" name="Straight Connector 109">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EDA92B79-FFAB-4088-856B-170FAFA2B201}"/>
              </a:ext>
            </a:extLst>
          </p:cNvPr>
          <p:cNvSpPr>
            <a:spLocks noGrp="1"/>
          </p:cNvSpPr>
          <p:nvPr>
            <p:ph type="title"/>
          </p:nvPr>
        </p:nvSpPr>
        <p:spPr>
          <a:xfrm>
            <a:off x="457201" y="720772"/>
            <a:ext cx="3733078" cy="5531079"/>
          </a:xfrm>
        </p:spPr>
        <p:txBody>
          <a:bodyPr>
            <a:normAutofit/>
          </a:bodyPr>
          <a:lstStyle/>
          <a:p>
            <a:r>
              <a:rPr lang="it-IT" sz="3700"/>
              <a:t>Cooperative Learning (apprendimento cooperativo)</a:t>
            </a:r>
            <a:endParaRPr lang="it-IT" sz="3700" dirty="0"/>
          </a:p>
        </p:txBody>
      </p:sp>
      <p:sp>
        <p:nvSpPr>
          <p:cNvPr id="146"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96" name="Segnaposto contenuto 2">
            <a:extLst>
              <a:ext uri="{FF2B5EF4-FFF2-40B4-BE49-F238E27FC236}">
                <a16:creationId xmlns:a16="http://schemas.microsoft.com/office/drawing/2014/main" id="{7C8404F4-A286-49C9-8803-1F490ADFDFC1}"/>
              </a:ext>
            </a:extLst>
          </p:cNvPr>
          <p:cNvGraphicFramePr>
            <a:graphicFrameLocks noGrp="1"/>
          </p:cNvGraphicFramePr>
          <p:nvPr>
            <p:ph idx="1"/>
            <p:extLst>
              <p:ext uri="{D42A27DB-BD31-4B8C-83A1-F6EECF244321}">
                <p14:modId xmlns:p14="http://schemas.microsoft.com/office/powerpoint/2010/main" val="2641516426"/>
              </p:ext>
            </p:extLst>
          </p:nvPr>
        </p:nvGraphicFramePr>
        <p:xfrm>
          <a:off x="5165512" y="185047"/>
          <a:ext cx="6831118" cy="6501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5045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Rectangle 9">
            <a:extLst>
              <a:ext uri="{FF2B5EF4-FFF2-40B4-BE49-F238E27FC236}">
                <a16:creationId xmlns:a16="http://schemas.microsoft.com/office/drawing/2014/main" id="{181CC2FD-F5D2-4415-8486-46858CC42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Right Triangle 11">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22269" y="-284218"/>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E1063619-981B-4E62-A26E-E345BB308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290211" y="0"/>
            <a:ext cx="4039677" cy="1269438"/>
          </a:xfrm>
          <a:custGeom>
            <a:avLst/>
            <a:gdLst>
              <a:gd name="connsiteX0" fmla="*/ 2019838 w 4039677"/>
              <a:gd name="connsiteY0" fmla="*/ 0 h 1269438"/>
              <a:gd name="connsiteX1" fmla="*/ 3994238 w 4039677"/>
              <a:gd name="connsiteY1" fmla="*/ 1175114 h 1269438"/>
              <a:gd name="connsiteX2" fmla="*/ 4039677 w 4039677"/>
              <a:gd name="connsiteY2" fmla="*/ 1269438 h 1269438"/>
              <a:gd name="connsiteX3" fmla="*/ 3004689 w 4039677"/>
              <a:gd name="connsiteY3" fmla="*/ 1269438 h 1269438"/>
              <a:gd name="connsiteX4" fmla="*/ 3000461 w 4039677"/>
              <a:gd name="connsiteY4" fmla="*/ 1264787 h 1269438"/>
              <a:gd name="connsiteX5" fmla="*/ 2019838 w 4039677"/>
              <a:gd name="connsiteY5" fmla="*/ 858599 h 1269438"/>
              <a:gd name="connsiteX6" fmla="*/ 1039216 w 4039677"/>
              <a:gd name="connsiteY6" fmla="*/ 1264787 h 1269438"/>
              <a:gd name="connsiteX7" fmla="*/ 1034988 w 4039677"/>
              <a:gd name="connsiteY7" fmla="*/ 1269438 h 1269438"/>
              <a:gd name="connsiteX8" fmla="*/ 0 w 4039677"/>
              <a:gd name="connsiteY8" fmla="*/ 1269438 h 1269438"/>
              <a:gd name="connsiteX9" fmla="*/ 45438 w 4039677"/>
              <a:gd name="connsiteY9" fmla="*/ 1175114 h 1269438"/>
              <a:gd name="connsiteX10" fmla="*/ 2019838 w 4039677"/>
              <a:gd name="connsiteY10" fmla="*/ 0 h 126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9677" h="1269438">
                <a:moveTo>
                  <a:pt x="2019838" y="0"/>
                </a:moveTo>
                <a:cubicBezTo>
                  <a:pt x="2872410" y="0"/>
                  <a:pt x="3614002" y="475164"/>
                  <a:pt x="3994238" y="1175114"/>
                </a:cubicBezTo>
                <a:lnTo>
                  <a:pt x="4039677" y="1269438"/>
                </a:lnTo>
                <a:lnTo>
                  <a:pt x="3004689" y="1269438"/>
                </a:lnTo>
                <a:lnTo>
                  <a:pt x="3000461" y="1264787"/>
                </a:lnTo>
                <a:cubicBezTo>
                  <a:pt x="2749498" y="1013823"/>
                  <a:pt x="2402795" y="858599"/>
                  <a:pt x="2019838" y="858599"/>
                </a:cubicBezTo>
                <a:cubicBezTo>
                  <a:pt x="1636881" y="858599"/>
                  <a:pt x="1290179" y="1013823"/>
                  <a:pt x="1039216" y="1264787"/>
                </a:cubicBezTo>
                <a:lnTo>
                  <a:pt x="1034988" y="1269438"/>
                </a:lnTo>
                <a:lnTo>
                  <a:pt x="0" y="1269438"/>
                </a:lnTo>
                <a:lnTo>
                  <a:pt x="45438" y="1175114"/>
                </a:lnTo>
                <a:cubicBezTo>
                  <a:pt x="425674" y="475164"/>
                  <a:pt x="1167266" y="0"/>
                  <a:pt x="2019838" y="0"/>
                </a:cubicBezTo>
                <a:close/>
              </a:path>
            </a:pathLst>
          </a:custGeom>
          <a:solidFill>
            <a:schemeClr val="accent3">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6" name="Group 15">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7" name="Straight Connector 16">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 name="Segnaposto contenuto 2">
            <a:extLst>
              <a:ext uri="{FF2B5EF4-FFF2-40B4-BE49-F238E27FC236}">
                <a16:creationId xmlns:a16="http://schemas.microsoft.com/office/drawing/2014/main" id="{84499B36-B916-4015-82F8-51165A79D82C}"/>
              </a:ext>
            </a:extLst>
          </p:cNvPr>
          <p:cNvSpPr>
            <a:spLocks noGrp="1"/>
          </p:cNvSpPr>
          <p:nvPr>
            <p:ph idx="1"/>
          </p:nvPr>
        </p:nvSpPr>
        <p:spPr>
          <a:xfrm>
            <a:off x="457200" y="496112"/>
            <a:ext cx="11177077" cy="6361887"/>
          </a:xfrm>
        </p:spPr>
        <p:txBody>
          <a:bodyPr anchor="t">
            <a:normAutofit/>
          </a:bodyPr>
          <a:lstStyle/>
          <a:p>
            <a:r>
              <a:rPr lang="it-IT" sz="2000" dirty="0">
                <a:solidFill>
                  <a:schemeClr val="tx2"/>
                </a:solidFill>
              </a:rPr>
              <a:t>Gli elementi essenziali affinché la cooperazione funzioni sono:</a:t>
            </a:r>
          </a:p>
          <a:p>
            <a:r>
              <a:rPr lang="it-IT" sz="2000" b="1" dirty="0">
                <a:solidFill>
                  <a:schemeClr val="tx2"/>
                </a:solidFill>
              </a:rPr>
              <a:t>INTERDIPENDENZA POSITIVA</a:t>
            </a:r>
            <a:r>
              <a:rPr lang="it-IT" sz="2000" dirty="0">
                <a:solidFill>
                  <a:schemeClr val="tx2"/>
                </a:solidFill>
              </a:rPr>
              <a:t>: ad ogni componente del gruppo vengono assegnati ruoli e compiti di uguale importanza e ciascuno deve coordinare i suoi sforzi con quelli altrui nello svolgimento di compiti comuni;</a:t>
            </a:r>
          </a:p>
          <a:p>
            <a:r>
              <a:rPr lang="it-IT" sz="2000" b="1" dirty="0">
                <a:solidFill>
                  <a:schemeClr val="tx2"/>
                </a:solidFill>
              </a:rPr>
              <a:t>INTERAZIONE PROMOZIONALE FACCIA A FACCIA</a:t>
            </a:r>
            <a:r>
              <a:rPr lang="it-IT" sz="2000" dirty="0">
                <a:solidFill>
                  <a:schemeClr val="tx2"/>
                </a:solidFill>
              </a:rPr>
              <a:t>: gli studenti, organizzati in piccoli gruppi, in modo da poter interagire con facilità, si </a:t>
            </a:r>
            <a:r>
              <a:rPr lang="it-IT" sz="2000" dirty="0" err="1">
                <a:solidFill>
                  <a:schemeClr val="tx2"/>
                </a:solidFill>
              </a:rPr>
              <a:t>interscambiano</a:t>
            </a:r>
            <a:r>
              <a:rPr lang="it-IT" sz="2000" dirty="0">
                <a:solidFill>
                  <a:schemeClr val="tx2"/>
                </a:solidFill>
              </a:rPr>
              <a:t> le risorse come informazioni e materiali, attivano un feedback continuo sul modo di procedere, si stimolano a vicenda promuovendo con la riflessione reciproca una migliore qualità del lavoro, cercando di raggiungere uno scopo comune;</a:t>
            </a:r>
          </a:p>
          <a:p>
            <a:r>
              <a:rPr lang="it-IT" sz="2000" b="1" dirty="0">
                <a:solidFill>
                  <a:schemeClr val="tx2"/>
                </a:solidFill>
              </a:rPr>
              <a:t>CONDIVISIONE DELLA LEADERSHIP DISTRIBUITA</a:t>
            </a:r>
            <a:r>
              <a:rPr lang="it-IT" sz="2000" dirty="0">
                <a:solidFill>
                  <a:schemeClr val="tx2"/>
                </a:solidFill>
              </a:rPr>
              <a:t>: tutti gli studenti del gruppo esercitano le competenze di leadership quando è necessario e appropriato farlo;</a:t>
            </a:r>
          </a:p>
          <a:p>
            <a:r>
              <a:rPr lang="it-IT" sz="2000" b="1" dirty="0">
                <a:solidFill>
                  <a:schemeClr val="tx2"/>
                </a:solidFill>
              </a:rPr>
              <a:t>RAGGRUPPAMENTO ETEROGENEO</a:t>
            </a:r>
            <a:r>
              <a:rPr lang="it-IT" sz="2000" dirty="0">
                <a:solidFill>
                  <a:schemeClr val="tx2"/>
                </a:solidFill>
              </a:rPr>
              <a:t>: per evitare l’isolamento dei singoli;</a:t>
            </a:r>
          </a:p>
          <a:p>
            <a:r>
              <a:rPr lang="it-IT" sz="2000" b="1" dirty="0">
                <a:solidFill>
                  <a:schemeClr val="tx2"/>
                </a:solidFill>
              </a:rPr>
              <a:t>ACQUISIZIONE DELLE COMPETENZE SOCIALI</a:t>
            </a:r>
            <a:r>
              <a:rPr lang="it-IT" sz="2000" dirty="0">
                <a:solidFill>
                  <a:schemeClr val="tx2"/>
                </a:solidFill>
              </a:rPr>
              <a:t>;</a:t>
            </a:r>
          </a:p>
          <a:p>
            <a:r>
              <a:rPr lang="it-IT" sz="2000" b="1" dirty="0">
                <a:solidFill>
                  <a:schemeClr val="tx2"/>
                </a:solidFill>
              </a:rPr>
              <a:t>RESPONSABILITA’ INDIVIDUALE E DI GRUPPO</a:t>
            </a:r>
            <a:r>
              <a:rPr lang="it-IT" sz="2000" dirty="0">
                <a:solidFill>
                  <a:schemeClr val="tx2"/>
                </a:solidFill>
              </a:rPr>
              <a:t>: si rafforza la competenza individuale di ogni membro del gruppo;</a:t>
            </a:r>
          </a:p>
          <a:p>
            <a:r>
              <a:rPr lang="it-IT" sz="2000" b="1" dirty="0">
                <a:solidFill>
                  <a:schemeClr val="tx2"/>
                </a:solidFill>
              </a:rPr>
              <a:t>VALUTAZIONE DI GRUPPO E RIFLESSIONE SUL PROCESSO</a:t>
            </a:r>
            <a:r>
              <a:rPr lang="it-IT" sz="2000" dirty="0">
                <a:solidFill>
                  <a:schemeClr val="tx2"/>
                </a:solidFill>
              </a:rPr>
              <a:t>.</a:t>
            </a:r>
          </a:p>
        </p:txBody>
      </p:sp>
    </p:spTree>
    <p:extLst>
      <p:ext uri="{BB962C8B-B14F-4D97-AF65-F5344CB8AC3E}">
        <p14:creationId xmlns:p14="http://schemas.microsoft.com/office/powerpoint/2010/main" val="996717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1E2A0B67-FA4E-48B1-36D5-8FC9C02CA303}"/>
              </a:ext>
            </a:extLst>
          </p:cNvPr>
          <p:cNvSpPr>
            <a:spLocks noGrp="1"/>
          </p:cNvSpPr>
          <p:nvPr>
            <p:ph type="title"/>
          </p:nvPr>
        </p:nvSpPr>
        <p:spPr/>
        <p:txBody>
          <a:bodyPr/>
          <a:lstStyle/>
          <a:p>
            <a:r>
              <a:rPr lang="it-IT" dirty="0"/>
              <a:t>Esempio: Laboratorio di analisi del testo</a:t>
            </a:r>
          </a:p>
        </p:txBody>
      </p:sp>
      <p:sp>
        <p:nvSpPr>
          <p:cNvPr id="5" name="Segnaposto contenuto 4">
            <a:extLst>
              <a:ext uri="{FF2B5EF4-FFF2-40B4-BE49-F238E27FC236}">
                <a16:creationId xmlns:a16="http://schemas.microsoft.com/office/drawing/2014/main" id="{25B06C30-ED6B-D753-DF92-4EA2D8655407}"/>
              </a:ext>
            </a:extLst>
          </p:cNvPr>
          <p:cNvSpPr>
            <a:spLocks noGrp="1"/>
          </p:cNvSpPr>
          <p:nvPr>
            <p:ph idx="1"/>
          </p:nvPr>
        </p:nvSpPr>
        <p:spPr/>
        <p:txBody>
          <a:bodyPr/>
          <a:lstStyle/>
          <a:p>
            <a:pPr algn="l"/>
            <a:r>
              <a:rPr lang="it-IT" sz="1800" b="0" i="0" u="none" strike="noStrike" baseline="0" dirty="0">
                <a:latin typeface="Montserrat-Regular"/>
              </a:rPr>
              <a:t>La classe, divisa in piccoli gruppi analizza una poesia</a:t>
            </a:r>
            <a:r>
              <a:rPr lang="it-IT" sz="1800" b="0" i="1" u="none" strike="noStrike" baseline="0" dirty="0">
                <a:latin typeface="Montserrat-Italic"/>
              </a:rPr>
              <a:t> </a:t>
            </a:r>
            <a:r>
              <a:rPr lang="it-IT" sz="1800" b="0" i="0" u="none" strike="noStrike" baseline="0" dirty="0">
                <a:latin typeface="Montserrat-Regular"/>
              </a:rPr>
              <a:t>sulla scorta dell’analisi del testo</a:t>
            </a:r>
          </a:p>
          <a:p>
            <a:pPr algn="l"/>
            <a:r>
              <a:rPr lang="it-IT" sz="1800" b="0" i="0" u="none" strike="noStrike" baseline="0" dirty="0">
                <a:latin typeface="Montserrat-Regular"/>
              </a:rPr>
              <a:t>L’insegnante monitora, facilita, incoraggia, stimola</a:t>
            </a:r>
          </a:p>
          <a:p>
            <a:pPr marL="0" indent="0" algn="l">
              <a:buNone/>
            </a:pPr>
            <a:endParaRPr lang="it-IT" sz="1800" dirty="0">
              <a:latin typeface="Montserrat-Regular"/>
            </a:endParaRPr>
          </a:p>
          <a:p>
            <a:pPr marL="0" indent="0" algn="l">
              <a:buNone/>
            </a:pPr>
            <a:r>
              <a:rPr lang="it-IT" sz="1800" dirty="0">
                <a:latin typeface="Montserrat-Regular"/>
              </a:rPr>
              <a:t>STRUMENTI:</a:t>
            </a:r>
          </a:p>
          <a:p>
            <a:pPr marL="0" indent="0" algn="l">
              <a:buNone/>
            </a:pPr>
            <a:r>
              <a:rPr lang="it-IT" sz="1800" dirty="0">
                <a:latin typeface="Montserrat-Regular"/>
              </a:rPr>
              <a:t>Libro di testo; risorse e materiali reperibili sul web.</a:t>
            </a:r>
          </a:p>
          <a:p>
            <a:pPr marL="0" indent="0" algn="l">
              <a:buNone/>
            </a:pPr>
            <a:endParaRPr lang="it-IT" sz="1800" dirty="0">
              <a:latin typeface="Montserrat-Regular"/>
            </a:endParaRPr>
          </a:p>
          <a:p>
            <a:pPr marL="0" indent="0" algn="l">
              <a:buNone/>
            </a:pPr>
            <a:r>
              <a:rPr lang="it-IT" sz="1800" dirty="0">
                <a:latin typeface="Montserrat-Regular"/>
              </a:rPr>
              <a:t>RISULTATO:</a:t>
            </a:r>
          </a:p>
          <a:p>
            <a:pPr marL="0" indent="0" algn="l">
              <a:buNone/>
            </a:pPr>
            <a:r>
              <a:rPr lang="it-IT" sz="1800" dirty="0">
                <a:latin typeface="Montserrat-Regular"/>
              </a:rPr>
              <a:t>Ogni gruppo potrà leggere a voce alta e condividere con gli altri i risultati della propria analisi e il commento personale che ne è derivato. Si inviterà, in questo modo, il gruppo classe a condividere le proprie riflessioni e accogliere quelle altrui.</a:t>
            </a:r>
            <a:endParaRPr lang="it-IT" dirty="0"/>
          </a:p>
        </p:txBody>
      </p:sp>
    </p:spTree>
    <p:extLst>
      <p:ext uri="{BB962C8B-B14F-4D97-AF65-F5344CB8AC3E}">
        <p14:creationId xmlns:p14="http://schemas.microsoft.com/office/powerpoint/2010/main" val="1510973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DAF524-59A7-31FA-2890-AD37B71F4D7E}"/>
              </a:ext>
            </a:extLst>
          </p:cNvPr>
          <p:cNvSpPr>
            <a:spLocks noGrp="1"/>
          </p:cNvSpPr>
          <p:nvPr>
            <p:ph type="title"/>
          </p:nvPr>
        </p:nvSpPr>
        <p:spPr/>
        <p:txBody>
          <a:bodyPr/>
          <a:lstStyle/>
          <a:p>
            <a:r>
              <a:rPr lang="it-IT" dirty="0"/>
              <a:t>oppure: Compito di realtà da svolgere in piccoli gruppi</a:t>
            </a:r>
          </a:p>
        </p:txBody>
      </p:sp>
      <p:sp>
        <p:nvSpPr>
          <p:cNvPr id="3" name="Segnaposto contenuto 2">
            <a:extLst>
              <a:ext uri="{FF2B5EF4-FFF2-40B4-BE49-F238E27FC236}">
                <a16:creationId xmlns:a16="http://schemas.microsoft.com/office/drawing/2014/main" id="{B09A1701-5B33-2F88-59D9-146287E96C6E}"/>
              </a:ext>
            </a:extLst>
          </p:cNvPr>
          <p:cNvSpPr>
            <a:spLocks noGrp="1"/>
          </p:cNvSpPr>
          <p:nvPr>
            <p:ph idx="1"/>
          </p:nvPr>
        </p:nvSpPr>
        <p:spPr/>
        <p:txBody>
          <a:bodyPr/>
          <a:lstStyle/>
          <a:p>
            <a:r>
              <a:rPr lang="it-IT" dirty="0"/>
              <a:t>Ricerca su altri autori che hanno riportato la loro esperienza di guerra nelle loro opere;</a:t>
            </a:r>
          </a:p>
          <a:p>
            <a:r>
              <a:rPr lang="it-IT" dirty="0"/>
              <a:t>Creazione di un prodotto grafico a partire dalle riflessioni condotte (cartellone, pagina web, giornalino di classe)</a:t>
            </a:r>
          </a:p>
          <a:p>
            <a:r>
              <a:rPr lang="it-IT" dirty="0"/>
              <a:t>Creazione di un’antologia di poesie scelte</a:t>
            </a:r>
          </a:p>
        </p:txBody>
      </p:sp>
    </p:spTree>
    <p:extLst>
      <p:ext uri="{BB962C8B-B14F-4D97-AF65-F5344CB8AC3E}">
        <p14:creationId xmlns:p14="http://schemas.microsoft.com/office/powerpoint/2010/main" val="1735437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Rectangle 9">
            <a:extLst>
              <a:ext uri="{FF2B5EF4-FFF2-40B4-BE49-F238E27FC236}">
                <a16:creationId xmlns:a16="http://schemas.microsoft.com/office/drawing/2014/main" id="{21B645D3-580E-4657-9154-484648880E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Right Triangle 11">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22269" y="-284218"/>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27870DA4-44E8-43FB-940A-4AF9766959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78446" y="4912946"/>
            <a:ext cx="2010507" cy="1945055"/>
          </a:xfrm>
          <a:custGeom>
            <a:avLst/>
            <a:gdLst>
              <a:gd name="connsiteX0" fmla="*/ 2010507 w 2010507"/>
              <a:gd name="connsiteY0" fmla="*/ 0 h 1945055"/>
              <a:gd name="connsiteX1" fmla="*/ 2010507 w 2010507"/>
              <a:gd name="connsiteY1" fmla="*/ 834250 h 1945055"/>
              <a:gd name="connsiteX2" fmla="*/ 1918431 w 2010507"/>
              <a:gd name="connsiteY2" fmla="*/ 857925 h 1945055"/>
              <a:gd name="connsiteX3" fmla="*/ 846136 w 2010507"/>
              <a:gd name="connsiteY3" fmla="*/ 1930220 h 1945055"/>
              <a:gd name="connsiteX4" fmla="*/ 842322 w 2010507"/>
              <a:gd name="connsiteY4" fmla="*/ 1945055 h 1945055"/>
              <a:gd name="connsiteX5" fmla="*/ 0 w 2010507"/>
              <a:gd name="connsiteY5" fmla="*/ 1945055 h 1945055"/>
              <a:gd name="connsiteX6" fmla="*/ 3608 w 2010507"/>
              <a:gd name="connsiteY6" fmla="*/ 1921417 h 1945055"/>
              <a:gd name="connsiteX7" fmla="*/ 1909628 w 2010507"/>
              <a:gd name="connsiteY7" fmla="*/ 15396 h 1945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0507" h="1945055">
                <a:moveTo>
                  <a:pt x="2010507" y="0"/>
                </a:moveTo>
                <a:lnTo>
                  <a:pt x="2010507" y="834250"/>
                </a:lnTo>
                <a:lnTo>
                  <a:pt x="1918431" y="857925"/>
                </a:lnTo>
                <a:cubicBezTo>
                  <a:pt x="1407892" y="1016719"/>
                  <a:pt x="1004930" y="1419681"/>
                  <a:pt x="846136" y="1930220"/>
                </a:cubicBezTo>
                <a:lnTo>
                  <a:pt x="842322" y="1945055"/>
                </a:lnTo>
                <a:lnTo>
                  <a:pt x="0" y="1945055"/>
                </a:lnTo>
                <a:lnTo>
                  <a:pt x="3608" y="1921417"/>
                </a:lnTo>
                <a:cubicBezTo>
                  <a:pt x="199379" y="964705"/>
                  <a:pt x="952916" y="211168"/>
                  <a:pt x="1909628" y="15396"/>
                </a:cubicBezTo>
                <a:close/>
              </a:path>
            </a:pathLst>
          </a:custGeom>
          <a:solidFill>
            <a:schemeClr val="accent1">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6" name="Group 15">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7" name="Straight Connector 16">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86C1D815-73C4-44B3-A0D3-427B1D8DDD85}"/>
              </a:ext>
            </a:extLst>
          </p:cNvPr>
          <p:cNvSpPr>
            <a:spLocks noGrp="1"/>
          </p:cNvSpPr>
          <p:nvPr>
            <p:ph type="title"/>
          </p:nvPr>
        </p:nvSpPr>
        <p:spPr>
          <a:xfrm>
            <a:off x="457200" y="728906"/>
            <a:ext cx="9841751" cy="5516051"/>
          </a:xfrm>
        </p:spPr>
        <p:txBody>
          <a:bodyPr anchor="t">
            <a:normAutofit/>
          </a:bodyPr>
          <a:lstStyle/>
          <a:p>
            <a:r>
              <a:rPr lang="it-IT" dirty="0" err="1">
                <a:solidFill>
                  <a:schemeClr val="tx2"/>
                </a:solidFill>
              </a:rPr>
              <a:t>Flipped</a:t>
            </a:r>
            <a:r>
              <a:rPr lang="it-IT" dirty="0">
                <a:solidFill>
                  <a:schemeClr val="tx2"/>
                </a:solidFill>
              </a:rPr>
              <a:t> </a:t>
            </a:r>
            <a:r>
              <a:rPr lang="it-IT" dirty="0" err="1">
                <a:solidFill>
                  <a:schemeClr val="tx2"/>
                </a:solidFill>
              </a:rPr>
              <a:t>Classroom</a:t>
            </a:r>
            <a:endParaRPr lang="it-IT" dirty="0">
              <a:solidFill>
                <a:schemeClr val="tx2"/>
              </a:solidFill>
            </a:endParaRPr>
          </a:p>
        </p:txBody>
      </p:sp>
      <p:sp>
        <p:nvSpPr>
          <p:cNvPr id="3" name="Segnaposto contenuto 2">
            <a:extLst>
              <a:ext uri="{FF2B5EF4-FFF2-40B4-BE49-F238E27FC236}">
                <a16:creationId xmlns:a16="http://schemas.microsoft.com/office/drawing/2014/main" id="{50E31A7F-39F7-4F10-B424-7DC00B3A3637}"/>
              </a:ext>
            </a:extLst>
          </p:cNvPr>
          <p:cNvSpPr>
            <a:spLocks noGrp="1"/>
          </p:cNvSpPr>
          <p:nvPr>
            <p:ph idx="1"/>
          </p:nvPr>
        </p:nvSpPr>
        <p:spPr>
          <a:xfrm>
            <a:off x="304571" y="748570"/>
            <a:ext cx="11864601" cy="7607695"/>
          </a:xfrm>
        </p:spPr>
        <p:txBody>
          <a:bodyPr anchor="ctr">
            <a:normAutofit/>
          </a:bodyPr>
          <a:lstStyle/>
          <a:p>
            <a:pPr marL="0" indent="0" algn="just">
              <a:buNone/>
            </a:pPr>
            <a:r>
              <a:rPr lang="it-IT" sz="2400" i="0" u="none" strike="noStrike" baseline="0" dirty="0">
                <a:solidFill>
                  <a:schemeClr val="tx2"/>
                </a:solidFill>
              </a:rPr>
              <a:t>La </a:t>
            </a:r>
            <a:r>
              <a:rPr lang="it-IT" sz="2400" i="1" u="none" strike="noStrike" baseline="0" dirty="0" err="1">
                <a:solidFill>
                  <a:schemeClr val="tx2"/>
                </a:solidFill>
              </a:rPr>
              <a:t>flipped</a:t>
            </a:r>
            <a:r>
              <a:rPr lang="it-IT" sz="2400" i="1" u="none" strike="noStrike" baseline="0" dirty="0">
                <a:solidFill>
                  <a:schemeClr val="tx2"/>
                </a:solidFill>
              </a:rPr>
              <a:t> </a:t>
            </a:r>
            <a:r>
              <a:rPr lang="it-IT" sz="2400" i="1" u="none" strike="noStrike" baseline="0" dirty="0" err="1">
                <a:solidFill>
                  <a:schemeClr val="tx2"/>
                </a:solidFill>
              </a:rPr>
              <a:t>classroom</a:t>
            </a:r>
            <a:r>
              <a:rPr lang="it-IT" sz="2400" i="1" u="none" strike="noStrike" baseline="0" dirty="0">
                <a:solidFill>
                  <a:schemeClr val="tx2"/>
                </a:solidFill>
              </a:rPr>
              <a:t>, </a:t>
            </a:r>
            <a:r>
              <a:rPr lang="it-IT" sz="2400" i="0" u="none" strike="noStrike" baseline="0" dirty="0">
                <a:solidFill>
                  <a:schemeClr val="tx2"/>
                </a:solidFill>
              </a:rPr>
              <a:t>«classe capovolta», è la metodologia che consente di invertire il tradizionale schema di insegnamento e apprendimento, collocando al centro l’alunno e le sue competenze. L’idea è quella di capovolgere la classe, rendendo l’aula non più il luogo di trasmissione di conoscenze da parte del docente ma lo spazio di discussione, in cui si impara ad utilizzarle nel confronto con i pari e con l’insegnante.</a:t>
            </a:r>
          </a:p>
          <a:p>
            <a:pPr marL="0" indent="0" algn="just">
              <a:buNone/>
            </a:pPr>
            <a:r>
              <a:rPr lang="it-IT" sz="2400" i="0" u="none" strike="noStrike" baseline="0" dirty="0">
                <a:solidFill>
                  <a:schemeClr val="tx2"/>
                </a:solidFill>
              </a:rPr>
              <a:t>L’insegnante fornisce ai ragazzi tutti i materiali utili all’esplorazione autonoma dell’argomento di studio (libri, link, presentazioni, video tutorial, </a:t>
            </a:r>
            <a:r>
              <a:rPr lang="it-IT" sz="2400" i="0" u="none" strike="noStrike" baseline="0" dirty="0" err="1">
                <a:solidFill>
                  <a:schemeClr val="tx2"/>
                </a:solidFill>
              </a:rPr>
              <a:t>etc</a:t>
            </a:r>
            <a:r>
              <a:rPr lang="it-IT" sz="2400" i="0" u="none" strike="noStrike" baseline="0" dirty="0">
                <a:solidFill>
                  <a:schemeClr val="tx2"/>
                </a:solidFill>
              </a:rPr>
              <a:t>). Gli studenti autonomamente hanno modo di realizzare esperienze di studio, di ricerca e di approfondimento. </a:t>
            </a:r>
            <a:endParaRPr lang="it-IT" sz="2400" dirty="0">
              <a:solidFill>
                <a:schemeClr val="tx2"/>
              </a:solidFill>
            </a:endParaRPr>
          </a:p>
        </p:txBody>
      </p:sp>
    </p:spTree>
    <p:extLst>
      <p:ext uri="{BB962C8B-B14F-4D97-AF65-F5344CB8AC3E}">
        <p14:creationId xmlns:p14="http://schemas.microsoft.com/office/powerpoint/2010/main" val="395170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7F76C4-B740-2DCF-C6FD-881EBDB5CBED}"/>
              </a:ext>
            </a:extLst>
          </p:cNvPr>
          <p:cNvSpPr>
            <a:spLocks noGrp="1"/>
          </p:cNvSpPr>
          <p:nvPr>
            <p:ph type="title"/>
          </p:nvPr>
        </p:nvSpPr>
        <p:spPr/>
        <p:txBody>
          <a:bodyPr/>
          <a:lstStyle/>
          <a:p>
            <a:r>
              <a:rPr lang="it-IT" dirty="0"/>
              <a:t>Cosa possono fare a casa gli studenti?</a:t>
            </a:r>
          </a:p>
        </p:txBody>
      </p:sp>
      <p:sp>
        <p:nvSpPr>
          <p:cNvPr id="3" name="Segnaposto contenuto 2">
            <a:extLst>
              <a:ext uri="{FF2B5EF4-FFF2-40B4-BE49-F238E27FC236}">
                <a16:creationId xmlns:a16="http://schemas.microsoft.com/office/drawing/2014/main" id="{359363DC-6D3C-A6E2-7888-565D9B91C76C}"/>
              </a:ext>
            </a:extLst>
          </p:cNvPr>
          <p:cNvSpPr>
            <a:spLocks noGrp="1"/>
          </p:cNvSpPr>
          <p:nvPr>
            <p:ph idx="1"/>
          </p:nvPr>
        </p:nvSpPr>
        <p:spPr/>
        <p:txBody>
          <a:bodyPr>
            <a:normAutofit/>
          </a:bodyPr>
          <a:lstStyle/>
          <a:p>
            <a:pPr algn="l"/>
            <a:r>
              <a:rPr lang="it-IT" sz="1800" b="0" i="0" u="none" strike="noStrike" baseline="0" dirty="0">
                <a:solidFill>
                  <a:srgbClr val="000000"/>
                </a:solidFill>
                <a:latin typeface="Montserrat-Regular"/>
              </a:rPr>
              <a:t>Studiare la vita e le opere di Ungaretti dal libro di testo</a:t>
            </a:r>
            <a:endParaRPr lang="it-IT" sz="1800" dirty="0">
              <a:solidFill>
                <a:srgbClr val="000000"/>
              </a:solidFill>
              <a:latin typeface="Montserrat-Regular"/>
            </a:endParaRPr>
          </a:p>
          <a:p>
            <a:pPr algn="l"/>
            <a:r>
              <a:rPr lang="it-IT" sz="1800" b="0" i="0" u="none" strike="noStrike" baseline="0" dirty="0">
                <a:solidFill>
                  <a:srgbClr val="000000"/>
                </a:solidFill>
                <a:latin typeface="Montserrat-Regular"/>
              </a:rPr>
              <a:t>Approfondire guardando dei video su </a:t>
            </a:r>
            <a:r>
              <a:rPr lang="it-IT" sz="1800" b="0" i="0" u="none" strike="noStrike" baseline="0" dirty="0" err="1">
                <a:solidFill>
                  <a:srgbClr val="000000"/>
                </a:solidFill>
                <a:latin typeface="Montserrat-Regular"/>
              </a:rPr>
              <a:t>Youtube</a:t>
            </a:r>
            <a:r>
              <a:rPr lang="it-IT" sz="1800" b="0" i="0" u="none" strike="noStrike" baseline="0" dirty="0">
                <a:solidFill>
                  <a:srgbClr val="000000"/>
                </a:solidFill>
                <a:latin typeface="Montserrat-Regular"/>
              </a:rPr>
              <a:t> o su Rai Cultura</a:t>
            </a:r>
          </a:p>
          <a:p>
            <a:pPr algn="l"/>
            <a:endParaRPr lang="it-IT" sz="1800" dirty="0">
              <a:solidFill>
                <a:srgbClr val="000000"/>
              </a:solidFill>
              <a:latin typeface="Montserrat-Regular"/>
            </a:endParaRPr>
          </a:p>
        </p:txBody>
      </p:sp>
      <p:pic>
        <p:nvPicPr>
          <p:cNvPr id="5" name="Immagine 4">
            <a:extLst>
              <a:ext uri="{FF2B5EF4-FFF2-40B4-BE49-F238E27FC236}">
                <a16:creationId xmlns:a16="http://schemas.microsoft.com/office/drawing/2014/main" id="{3876742B-CB50-82C4-7E59-D037486AAB60}"/>
              </a:ext>
            </a:extLst>
          </p:cNvPr>
          <p:cNvPicPr>
            <a:picLocks noChangeAspect="1"/>
          </p:cNvPicPr>
          <p:nvPr/>
        </p:nvPicPr>
        <p:blipFill>
          <a:blip r:embed="rId2"/>
          <a:stretch>
            <a:fillRect/>
          </a:stretch>
        </p:blipFill>
        <p:spPr>
          <a:xfrm>
            <a:off x="1288026" y="2732779"/>
            <a:ext cx="9330813" cy="3760096"/>
          </a:xfrm>
          <a:prstGeom prst="rect">
            <a:avLst/>
          </a:prstGeom>
        </p:spPr>
      </p:pic>
    </p:spTree>
    <p:extLst>
      <p:ext uri="{BB962C8B-B14F-4D97-AF65-F5344CB8AC3E}">
        <p14:creationId xmlns:p14="http://schemas.microsoft.com/office/powerpoint/2010/main" val="847750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A21C80-3377-13D0-621D-59FA3580213D}"/>
              </a:ext>
            </a:extLst>
          </p:cNvPr>
          <p:cNvSpPr>
            <a:spLocks noGrp="1"/>
          </p:cNvSpPr>
          <p:nvPr>
            <p:ph type="title"/>
          </p:nvPr>
        </p:nvSpPr>
        <p:spPr/>
        <p:txBody>
          <a:bodyPr/>
          <a:lstStyle/>
          <a:p>
            <a:r>
              <a:rPr lang="it-IT" dirty="0" err="1"/>
              <a:t>Webquest</a:t>
            </a:r>
            <a:endParaRPr lang="it-IT" dirty="0"/>
          </a:p>
        </p:txBody>
      </p:sp>
      <p:sp>
        <p:nvSpPr>
          <p:cNvPr id="3" name="Segnaposto contenuto 2">
            <a:extLst>
              <a:ext uri="{FF2B5EF4-FFF2-40B4-BE49-F238E27FC236}">
                <a16:creationId xmlns:a16="http://schemas.microsoft.com/office/drawing/2014/main" id="{1D6018EE-417A-5496-8A6C-D3DEC98AFC3D}"/>
              </a:ext>
            </a:extLst>
          </p:cNvPr>
          <p:cNvSpPr>
            <a:spLocks noGrp="1"/>
          </p:cNvSpPr>
          <p:nvPr>
            <p:ph idx="1"/>
          </p:nvPr>
        </p:nvSpPr>
        <p:spPr/>
        <p:txBody>
          <a:bodyPr/>
          <a:lstStyle/>
          <a:p>
            <a:pPr>
              <a:buFontTx/>
              <a:buChar char="-"/>
            </a:pPr>
            <a:r>
              <a:rPr lang="it-IT" dirty="0"/>
              <a:t>Attività che stimola gli studenti a compiere ricerche o approfondimenti su argomenti specifici</a:t>
            </a:r>
          </a:p>
          <a:p>
            <a:pPr>
              <a:buFontTx/>
              <a:buChar char="-"/>
            </a:pPr>
            <a:r>
              <a:rPr lang="it-IT" dirty="0"/>
              <a:t>Finalità didattica: far acquisire capacità di ricerca in rete e di selezione e utilizzo del materiale recuperato</a:t>
            </a:r>
          </a:p>
          <a:p>
            <a:pPr>
              <a:buFontTx/>
              <a:buChar char="-"/>
            </a:pPr>
            <a:r>
              <a:rPr lang="it-IT" dirty="0"/>
              <a:t>Attivazione di risorse informatiche e multimediali, consultazione di pagine web per reperire informazioni, immagini e filmati, utilizzo di software ed applicativi (PowerPoint, Word, clipart, programmi di videoscrittura).</a:t>
            </a:r>
          </a:p>
        </p:txBody>
      </p:sp>
    </p:spTree>
    <p:extLst>
      <p:ext uri="{BB962C8B-B14F-4D97-AF65-F5344CB8AC3E}">
        <p14:creationId xmlns:p14="http://schemas.microsoft.com/office/powerpoint/2010/main" val="815736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50F499-187F-E17E-7788-D562C957F07F}"/>
              </a:ext>
            </a:extLst>
          </p:cNvPr>
          <p:cNvSpPr>
            <a:spLocks noGrp="1"/>
          </p:cNvSpPr>
          <p:nvPr>
            <p:ph type="title"/>
          </p:nvPr>
        </p:nvSpPr>
        <p:spPr/>
        <p:txBody>
          <a:bodyPr/>
          <a:lstStyle/>
          <a:p>
            <a:r>
              <a:rPr lang="it-IT" dirty="0" err="1"/>
              <a:t>Webquest</a:t>
            </a:r>
            <a:r>
              <a:rPr lang="it-IT" dirty="0"/>
              <a:t>: momenti operativi</a:t>
            </a:r>
          </a:p>
        </p:txBody>
      </p:sp>
      <p:graphicFrame>
        <p:nvGraphicFramePr>
          <p:cNvPr id="4" name="Segnaposto contenuto 3">
            <a:extLst>
              <a:ext uri="{FF2B5EF4-FFF2-40B4-BE49-F238E27FC236}">
                <a16:creationId xmlns:a16="http://schemas.microsoft.com/office/drawing/2014/main" id="{1730358E-52E7-E519-8B37-D7CDA16CA793}"/>
              </a:ext>
            </a:extLst>
          </p:cNvPr>
          <p:cNvGraphicFramePr>
            <a:graphicFrameLocks noGrp="1"/>
          </p:cNvGraphicFramePr>
          <p:nvPr>
            <p:ph idx="1"/>
            <p:extLst>
              <p:ext uri="{D42A27DB-BD31-4B8C-83A1-F6EECF244321}">
                <p14:modId xmlns:p14="http://schemas.microsoft.com/office/powerpoint/2010/main" val="1313442241"/>
              </p:ext>
            </p:extLst>
          </p:nvPr>
        </p:nvGraphicFramePr>
        <p:xfrm>
          <a:off x="457200" y="1484670"/>
          <a:ext cx="10722932" cy="52307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2285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342122-8A6D-45EF-88C2-9CB21CB1C860}"/>
              </a:ext>
            </a:extLst>
          </p:cNvPr>
          <p:cNvSpPr>
            <a:spLocks noGrp="1"/>
          </p:cNvSpPr>
          <p:nvPr>
            <p:ph type="title"/>
          </p:nvPr>
        </p:nvSpPr>
        <p:spPr/>
        <p:txBody>
          <a:bodyPr/>
          <a:lstStyle/>
          <a:p>
            <a:r>
              <a:rPr lang="it-IT" dirty="0"/>
              <a:t>Esempio di </a:t>
            </a:r>
            <a:r>
              <a:rPr lang="it-IT" dirty="0" err="1"/>
              <a:t>webquest</a:t>
            </a:r>
            <a:r>
              <a:rPr lang="it-IT" dirty="0"/>
              <a:t> sul Portale Galileo</a:t>
            </a:r>
          </a:p>
        </p:txBody>
      </p:sp>
      <p:sp>
        <p:nvSpPr>
          <p:cNvPr id="3" name="Segnaposto contenuto 2">
            <a:extLst>
              <a:ext uri="{FF2B5EF4-FFF2-40B4-BE49-F238E27FC236}">
                <a16:creationId xmlns:a16="http://schemas.microsoft.com/office/drawing/2014/main" id="{1543FEB5-681F-5404-E2D1-6E0FECC8CC4F}"/>
              </a:ext>
            </a:extLst>
          </p:cNvPr>
          <p:cNvSpPr>
            <a:spLocks noGrp="1"/>
          </p:cNvSpPr>
          <p:nvPr>
            <p:ph idx="1"/>
          </p:nvPr>
        </p:nvSpPr>
        <p:spPr/>
        <p:txBody>
          <a:bodyPr/>
          <a:lstStyle/>
          <a:p>
            <a:pPr>
              <a:buFontTx/>
              <a:buChar char="-"/>
            </a:pPr>
            <a:r>
              <a:rPr lang="it-IT" dirty="0"/>
              <a:t>INDIVIDUAZIONE DELLE RISORSE: con una semplice ricerca su Google, inserendo «Galileo Galilei», le prime voci a comparire riguardano «</a:t>
            </a:r>
            <a:r>
              <a:rPr lang="it-IT" dirty="0" err="1"/>
              <a:t>wikipedia</a:t>
            </a:r>
            <a:r>
              <a:rPr lang="it-IT" dirty="0"/>
              <a:t>», «</a:t>
            </a:r>
            <a:r>
              <a:rPr lang="it-IT" dirty="0" err="1"/>
              <a:t>treccani</a:t>
            </a:r>
            <a:r>
              <a:rPr lang="it-IT" dirty="0"/>
              <a:t>» a altre voci simili; il docente dovrà informare gli studenti dell’esistenza di un Portale legato alla figura di Galileo Galilei.</a:t>
            </a:r>
          </a:p>
          <a:p>
            <a:pPr marL="0" indent="0">
              <a:buNone/>
            </a:pPr>
            <a:endParaRPr lang="it-IT" dirty="0"/>
          </a:p>
        </p:txBody>
      </p:sp>
    </p:spTree>
    <p:extLst>
      <p:ext uri="{BB962C8B-B14F-4D97-AF65-F5344CB8AC3E}">
        <p14:creationId xmlns:p14="http://schemas.microsoft.com/office/powerpoint/2010/main" val="312114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494D22B-ED5E-33FE-F673-F9A2DEEC2C0E}"/>
              </a:ext>
            </a:extLst>
          </p:cNvPr>
          <p:cNvSpPr>
            <a:spLocks noGrp="1"/>
          </p:cNvSpPr>
          <p:nvPr>
            <p:ph idx="1"/>
          </p:nvPr>
        </p:nvSpPr>
        <p:spPr/>
        <p:txBody>
          <a:bodyPr/>
          <a:lstStyle/>
          <a:p>
            <a:endParaRPr lang="it-IT"/>
          </a:p>
        </p:txBody>
      </p:sp>
      <p:pic>
        <p:nvPicPr>
          <p:cNvPr id="7" name="Immagine 6">
            <a:extLst>
              <a:ext uri="{FF2B5EF4-FFF2-40B4-BE49-F238E27FC236}">
                <a16:creationId xmlns:a16="http://schemas.microsoft.com/office/drawing/2014/main" id="{F825415B-3B3B-8DA8-3A2E-74976C15812E}"/>
              </a:ext>
            </a:extLst>
          </p:cNvPr>
          <p:cNvPicPr>
            <a:picLocks noChangeAspect="1"/>
          </p:cNvPicPr>
          <p:nvPr/>
        </p:nvPicPr>
        <p:blipFill>
          <a:blip r:embed="rId2"/>
          <a:stretch>
            <a:fillRect/>
          </a:stretch>
        </p:blipFill>
        <p:spPr>
          <a:xfrm>
            <a:off x="-1" y="233385"/>
            <a:ext cx="11857703" cy="6503976"/>
          </a:xfrm>
          <a:prstGeom prst="rect">
            <a:avLst/>
          </a:prstGeom>
        </p:spPr>
      </p:pic>
    </p:spTree>
    <p:extLst>
      <p:ext uri="{BB962C8B-B14F-4D97-AF65-F5344CB8AC3E}">
        <p14:creationId xmlns:p14="http://schemas.microsoft.com/office/powerpoint/2010/main" val="16722512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575625-F42F-6EA2-3AA6-185FFBEA72B9}"/>
              </a:ext>
            </a:extLst>
          </p:cNvPr>
          <p:cNvSpPr>
            <a:spLocks noGrp="1"/>
          </p:cNvSpPr>
          <p:nvPr>
            <p:ph type="title"/>
          </p:nvPr>
        </p:nvSpPr>
        <p:spPr>
          <a:xfrm>
            <a:off x="260554" y="63007"/>
            <a:ext cx="11567651" cy="1325563"/>
          </a:xfrm>
        </p:spPr>
        <p:txBody>
          <a:bodyPr>
            <a:normAutofit fontScale="90000"/>
          </a:bodyPr>
          <a:lstStyle/>
          <a:p>
            <a:r>
              <a:rPr lang="it-IT" dirty="0"/>
              <a:t>Gli studenti potranno consultare le opere online, ma anche altro materiale multimediale</a:t>
            </a:r>
          </a:p>
        </p:txBody>
      </p:sp>
      <p:sp>
        <p:nvSpPr>
          <p:cNvPr id="3" name="Segnaposto contenuto 2">
            <a:extLst>
              <a:ext uri="{FF2B5EF4-FFF2-40B4-BE49-F238E27FC236}">
                <a16:creationId xmlns:a16="http://schemas.microsoft.com/office/drawing/2014/main" id="{FA45834F-97C5-26A6-CB76-7D4F1C71A558}"/>
              </a:ext>
            </a:extLst>
          </p:cNvPr>
          <p:cNvSpPr>
            <a:spLocks noGrp="1"/>
          </p:cNvSpPr>
          <p:nvPr>
            <p:ph idx="1"/>
          </p:nvPr>
        </p:nvSpPr>
        <p:spPr/>
        <p:txBody>
          <a:bodyPr/>
          <a:lstStyle/>
          <a:p>
            <a:endParaRPr lang="it-IT"/>
          </a:p>
        </p:txBody>
      </p:sp>
      <p:pic>
        <p:nvPicPr>
          <p:cNvPr id="5" name="Immagine 4">
            <a:extLst>
              <a:ext uri="{FF2B5EF4-FFF2-40B4-BE49-F238E27FC236}">
                <a16:creationId xmlns:a16="http://schemas.microsoft.com/office/drawing/2014/main" id="{D45566CA-8928-43A9-190E-939F5171B2D1}"/>
              </a:ext>
            </a:extLst>
          </p:cNvPr>
          <p:cNvPicPr>
            <a:picLocks noChangeAspect="1"/>
          </p:cNvPicPr>
          <p:nvPr/>
        </p:nvPicPr>
        <p:blipFill>
          <a:blip r:embed="rId2"/>
          <a:stretch>
            <a:fillRect/>
          </a:stretch>
        </p:blipFill>
        <p:spPr>
          <a:xfrm>
            <a:off x="0" y="1388570"/>
            <a:ext cx="12192000" cy="5469430"/>
          </a:xfrm>
          <a:prstGeom prst="rect">
            <a:avLst/>
          </a:prstGeom>
        </p:spPr>
      </p:pic>
    </p:spTree>
    <p:extLst>
      <p:ext uri="{BB962C8B-B14F-4D97-AF65-F5344CB8AC3E}">
        <p14:creationId xmlns:p14="http://schemas.microsoft.com/office/powerpoint/2010/main" val="1202146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7" name="Rectangle 136">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9" name="Rectangle 138">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1" name="Right Triangle 140">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3" name="Group 142">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44" name="Straight Connector 143">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84215EFA-498D-404A-98EC-2FB5B3371A37}"/>
              </a:ext>
            </a:extLst>
          </p:cNvPr>
          <p:cNvSpPr>
            <a:spLocks noGrp="1"/>
          </p:cNvSpPr>
          <p:nvPr>
            <p:ph type="title"/>
          </p:nvPr>
        </p:nvSpPr>
        <p:spPr>
          <a:xfrm>
            <a:off x="457201" y="720772"/>
            <a:ext cx="3733078" cy="5531079"/>
          </a:xfrm>
        </p:spPr>
        <p:txBody>
          <a:bodyPr>
            <a:normAutofit/>
          </a:bodyPr>
          <a:lstStyle/>
          <a:p>
            <a:r>
              <a:rPr lang="it-IT" sz="3700"/>
              <a:t>Role Playing (gioco o interpretazione dei ruoli)</a:t>
            </a:r>
          </a:p>
        </p:txBody>
      </p:sp>
      <p:sp>
        <p:nvSpPr>
          <p:cNvPr id="174"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89" name="Segnaposto contenuto 2">
            <a:extLst>
              <a:ext uri="{FF2B5EF4-FFF2-40B4-BE49-F238E27FC236}">
                <a16:creationId xmlns:a16="http://schemas.microsoft.com/office/drawing/2014/main" id="{0D4E00E9-4217-43D1-92CA-19149B8D68D6}"/>
              </a:ext>
            </a:extLst>
          </p:cNvPr>
          <p:cNvGraphicFramePr>
            <a:graphicFrameLocks noGrp="1"/>
          </p:cNvGraphicFramePr>
          <p:nvPr>
            <p:ph idx="1"/>
            <p:extLst>
              <p:ext uri="{D42A27DB-BD31-4B8C-83A1-F6EECF244321}">
                <p14:modId xmlns:p14="http://schemas.microsoft.com/office/powerpoint/2010/main" val="3049575959"/>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6367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Rectangle 9">
            <a:extLst>
              <a:ext uri="{FF2B5EF4-FFF2-40B4-BE49-F238E27FC236}">
                <a16:creationId xmlns:a16="http://schemas.microsoft.com/office/drawing/2014/main" id="{181CC2FD-F5D2-4415-8486-46858CC42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Right Triangle 11">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22269" y="-284218"/>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E1063619-981B-4E62-A26E-E345BB308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290211" y="0"/>
            <a:ext cx="4039677" cy="1269438"/>
          </a:xfrm>
          <a:custGeom>
            <a:avLst/>
            <a:gdLst>
              <a:gd name="connsiteX0" fmla="*/ 2019838 w 4039677"/>
              <a:gd name="connsiteY0" fmla="*/ 0 h 1269438"/>
              <a:gd name="connsiteX1" fmla="*/ 3994238 w 4039677"/>
              <a:gd name="connsiteY1" fmla="*/ 1175114 h 1269438"/>
              <a:gd name="connsiteX2" fmla="*/ 4039677 w 4039677"/>
              <a:gd name="connsiteY2" fmla="*/ 1269438 h 1269438"/>
              <a:gd name="connsiteX3" fmla="*/ 3004689 w 4039677"/>
              <a:gd name="connsiteY3" fmla="*/ 1269438 h 1269438"/>
              <a:gd name="connsiteX4" fmla="*/ 3000461 w 4039677"/>
              <a:gd name="connsiteY4" fmla="*/ 1264787 h 1269438"/>
              <a:gd name="connsiteX5" fmla="*/ 2019838 w 4039677"/>
              <a:gd name="connsiteY5" fmla="*/ 858599 h 1269438"/>
              <a:gd name="connsiteX6" fmla="*/ 1039216 w 4039677"/>
              <a:gd name="connsiteY6" fmla="*/ 1264787 h 1269438"/>
              <a:gd name="connsiteX7" fmla="*/ 1034988 w 4039677"/>
              <a:gd name="connsiteY7" fmla="*/ 1269438 h 1269438"/>
              <a:gd name="connsiteX8" fmla="*/ 0 w 4039677"/>
              <a:gd name="connsiteY8" fmla="*/ 1269438 h 1269438"/>
              <a:gd name="connsiteX9" fmla="*/ 45438 w 4039677"/>
              <a:gd name="connsiteY9" fmla="*/ 1175114 h 1269438"/>
              <a:gd name="connsiteX10" fmla="*/ 2019838 w 4039677"/>
              <a:gd name="connsiteY10" fmla="*/ 0 h 126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9677" h="1269438">
                <a:moveTo>
                  <a:pt x="2019838" y="0"/>
                </a:moveTo>
                <a:cubicBezTo>
                  <a:pt x="2872410" y="0"/>
                  <a:pt x="3614002" y="475164"/>
                  <a:pt x="3994238" y="1175114"/>
                </a:cubicBezTo>
                <a:lnTo>
                  <a:pt x="4039677" y="1269438"/>
                </a:lnTo>
                <a:lnTo>
                  <a:pt x="3004689" y="1269438"/>
                </a:lnTo>
                <a:lnTo>
                  <a:pt x="3000461" y="1264787"/>
                </a:lnTo>
                <a:cubicBezTo>
                  <a:pt x="2749498" y="1013823"/>
                  <a:pt x="2402795" y="858599"/>
                  <a:pt x="2019838" y="858599"/>
                </a:cubicBezTo>
                <a:cubicBezTo>
                  <a:pt x="1636881" y="858599"/>
                  <a:pt x="1290179" y="1013823"/>
                  <a:pt x="1039216" y="1264787"/>
                </a:cubicBezTo>
                <a:lnTo>
                  <a:pt x="1034988" y="1269438"/>
                </a:lnTo>
                <a:lnTo>
                  <a:pt x="0" y="1269438"/>
                </a:lnTo>
                <a:lnTo>
                  <a:pt x="45438" y="1175114"/>
                </a:lnTo>
                <a:cubicBezTo>
                  <a:pt x="425674" y="475164"/>
                  <a:pt x="1167266" y="0"/>
                  <a:pt x="2019838" y="0"/>
                </a:cubicBezTo>
                <a:close/>
              </a:path>
            </a:pathLst>
          </a:custGeom>
          <a:solidFill>
            <a:schemeClr val="accent3">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6" name="Group 15">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7" name="Straight Connector 16">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 name="Segnaposto contenuto 2">
            <a:extLst>
              <a:ext uri="{FF2B5EF4-FFF2-40B4-BE49-F238E27FC236}">
                <a16:creationId xmlns:a16="http://schemas.microsoft.com/office/drawing/2014/main" id="{57610624-76AF-4B69-B663-ED66F2BF907D}"/>
              </a:ext>
            </a:extLst>
          </p:cNvPr>
          <p:cNvSpPr>
            <a:spLocks noGrp="1"/>
          </p:cNvSpPr>
          <p:nvPr>
            <p:ph idx="1"/>
          </p:nvPr>
        </p:nvSpPr>
        <p:spPr>
          <a:xfrm>
            <a:off x="447616" y="891363"/>
            <a:ext cx="9745506" cy="5638804"/>
          </a:xfrm>
        </p:spPr>
        <p:txBody>
          <a:bodyPr anchor="t">
            <a:normAutofit/>
          </a:bodyPr>
          <a:lstStyle/>
          <a:p>
            <a:pPr marL="0" indent="0">
              <a:buNone/>
            </a:pPr>
            <a:r>
              <a:rPr lang="it-IT" sz="2400" b="1" dirty="0">
                <a:solidFill>
                  <a:schemeClr val="tx2"/>
                </a:solidFill>
              </a:rPr>
              <a:t>Vantaggi</a:t>
            </a:r>
            <a:r>
              <a:rPr lang="it-IT" sz="2400" dirty="0">
                <a:solidFill>
                  <a:schemeClr val="tx2"/>
                </a:solidFill>
              </a:rPr>
              <a:t>:</a:t>
            </a:r>
          </a:p>
          <a:p>
            <a:pPr>
              <a:buFontTx/>
              <a:buChar char="-"/>
            </a:pPr>
            <a:r>
              <a:rPr lang="it-IT" sz="2400" dirty="0">
                <a:solidFill>
                  <a:schemeClr val="tx2"/>
                </a:solidFill>
              </a:rPr>
              <a:t>Aiutare i partecipanti ad ampliare i propri punti di vista;</a:t>
            </a:r>
          </a:p>
          <a:p>
            <a:pPr>
              <a:buFontTx/>
              <a:buChar char="-"/>
            </a:pPr>
            <a:r>
              <a:rPr lang="it-IT" sz="2400" dirty="0">
                <a:solidFill>
                  <a:schemeClr val="tx2"/>
                </a:solidFill>
              </a:rPr>
              <a:t>Riuscire a comprendere, con maggiore flessibilità, il comportamento altrui;</a:t>
            </a:r>
          </a:p>
          <a:p>
            <a:pPr>
              <a:buFontTx/>
              <a:buChar char="-"/>
            </a:pPr>
            <a:r>
              <a:rPr lang="it-IT" sz="2400" dirty="0">
                <a:solidFill>
                  <a:schemeClr val="tx2"/>
                </a:solidFill>
              </a:rPr>
              <a:t>Offrire un ambiente sicuro e senza pressioni eccessive (i partecipanti possono esprimersi liberamente sia nella veste di attori che di osservatori)</a:t>
            </a:r>
          </a:p>
          <a:p>
            <a:pPr>
              <a:buFontTx/>
              <a:buChar char="-"/>
            </a:pPr>
            <a:endParaRPr lang="it-IT" sz="2400" dirty="0">
              <a:solidFill>
                <a:schemeClr val="tx2"/>
              </a:solidFill>
            </a:endParaRPr>
          </a:p>
          <a:p>
            <a:pPr marL="0" indent="0">
              <a:buNone/>
            </a:pPr>
            <a:r>
              <a:rPr lang="it-IT" sz="2400" dirty="0">
                <a:solidFill>
                  <a:schemeClr val="tx2"/>
                </a:solidFill>
              </a:rPr>
              <a:t>Chi propone questa tecnica deve avere una grande capacità di gestione degli studenti. Il docente è altresì tenuto a rispettare gli studenti nelle loro scelte e reazioni senza giudicare.</a:t>
            </a:r>
          </a:p>
          <a:p>
            <a:pPr marL="0" indent="0">
              <a:buNone/>
            </a:pPr>
            <a:endParaRPr lang="it-IT" sz="1800" dirty="0">
              <a:solidFill>
                <a:schemeClr val="tx2"/>
              </a:solidFill>
            </a:endParaRPr>
          </a:p>
        </p:txBody>
      </p:sp>
    </p:spTree>
    <p:extLst>
      <p:ext uri="{BB962C8B-B14F-4D97-AF65-F5344CB8AC3E}">
        <p14:creationId xmlns:p14="http://schemas.microsoft.com/office/powerpoint/2010/main" val="2200515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3" name="Rectangle 52">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5" name="Rectangle 54">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7" name="Right Triangle 56">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60" name="Straight Connector 59">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90"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47" name="Segnaposto contenuto 2">
            <a:extLst>
              <a:ext uri="{FF2B5EF4-FFF2-40B4-BE49-F238E27FC236}">
                <a16:creationId xmlns:a16="http://schemas.microsoft.com/office/drawing/2014/main" id="{94BF4B5C-B6BE-4804-B25A-23D2C8852E5C}"/>
              </a:ext>
            </a:extLst>
          </p:cNvPr>
          <p:cNvGraphicFramePr>
            <a:graphicFrameLocks noGrp="1"/>
          </p:cNvGraphicFramePr>
          <p:nvPr>
            <p:ph idx="1"/>
            <p:extLst>
              <p:ext uri="{D42A27DB-BD31-4B8C-83A1-F6EECF244321}">
                <p14:modId xmlns:p14="http://schemas.microsoft.com/office/powerpoint/2010/main" val="1067708024"/>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30914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7A82D0-CE7D-7F62-B53B-80E8DC0F4636}"/>
              </a:ext>
            </a:extLst>
          </p:cNvPr>
          <p:cNvSpPr>
            <a:spLocks noGrp="1"/>
          </p:cNvSpPr>
          <p:nvPr>
            <p:ph type="title"/>
          </p:nvPr>
        </p:nvSpPr>
        <p:spPr/>
        <p:txBody>
          <a:bodyPr/>
          <a:lstStyle/>
          <a:p>
            <a:r>
              <a:rPr lang="it-IT" dirty="0"/>
              <a:t>Esempio di </a:t>
            </a:r>
            <a:r>
              <a:rPr lang="it-IT" dirty="0" err="1"/>
              <a:t>Role</a:t>
            </a:r>
            <a:r>
              <a:rPr lang="it-IT" dirty="0"/>
              <a:t> Playing </a:t>
            </a:r>
          </a:p>
        </p:txBody>
      </p:sp>
      <p:sp>
        <p:nvSpPr>
          <p:cNvPr id="3" name="Segnaposto contenuto 2">
            <a:extLst>
              <a:ext uri="{FF2B5EF4-FFF2-40B4-BE49-F238E27FC236}">
                <a16:creationId xmlns:a16="http://schemas.microsoft.com/office/drawing/2014/main" id="{BD77332F-5044-DF6D-C86D-493A686C9A46}"/>
              </a:ext>
            </a:extLst>
          </p:cNvPr>
          <p:cNvSpPr>
            <a:spLocks noGrp="1"/>
          </p:cNvSpPr>
          <p:nvPr>
            <p:ph idx="1"/>
          </p:nvPr>
        </p:nvSpPr>
        <p:spPr>
          <a:xfrm>
            <a:off x="457200" y="1337187"/>
            <a:ext cx="8185355" cy="5155688"/>
          </a:xfrm>
        </p:spPr>
        <p:txBody>
          <a:bodyPr>
            <a:normAutofit fontScale="77500" lnSpcReduction="20000"/>
          </a:bodyPr>
          <a:lstStyle/>
          <a:p>
            <a:r>
              <a:rPr lang="it-IT" dirty="0"/>
              <a:t>Si individua un testo che si presta alla pratica del </a:t>
            </a:r>
            <a:r>
              <a:rPr lang="it-IT" dirty="0" err="1"/>
              <a:t>role</a:t>
            </a:r>
            <a:r>
              <a:rPr lang="it-IT" dirty="0"/>
              <a:t> playing (esempio Galileo Galilei, </a:t>
            </a:r>
            <a:r>
              <a:rPr lang="it-IT" i="1" dirty="0"/>
              <a:t>Il dialogo sopra i due massimi sistemi del mondo</a:t>
            </a:r>
            <a:r>
              <a:rPr lang="it-IT" dirty="0"/>
              <a:t>). </a:t>
            </a:r>
          </a:p>
          <a:p>
            <a:r>
              <a:rPr lang="it-IT" dirty="0"/>
              <a:t>Si spiega l’opera e si fa riferimento da subito ai personaggi che vi compaiono</a:t>
            </a:r>
          </a:p>
          <a:p>
            <a:r>
              <a:rPr lang="it-IT" dirty="0"/>
              <a:t>Proponendosi di attivare competenze sia linguistico-comunicative, sia cognitive,</a:t>
            </a:r>
          </a:p>
          <a:p>
            <a:r>
              <a:rPr lang="it-IT" dirty="0"/>
              <a:t>il docente può proporre agli studenti un’analisi di alcuni passi dell’opera, invitandoli non solo a un’attenta lettura e comprensione, ma anche a un esercizio di transcodifica per ottenerne un “copione” per la loro messa in scena</a:t>
            </a:r>
          </a:p>
          <a:p>
            <a:r>
              <a:rPr lang="it-IT" dirty="0"/>
              <a:t>Gli studenti, divisi in gruppo, lavoreranno alla sceneggiatura del testo e lo interpreteranno.</a:t>
            </a:r>
          </a:p>
        </p:txBody>
      </p:sp>
      <p:pic>
        <p:nvPicPr>
          <p:cNvPr id="1026" name="Picture 2" descr="Il “caso Galilei”, cinque verità nascoste dalla leggenda | UCCR">
            <a:extLst>
              <a:ext uri="{FF2B5EF4-FFF2-40B4-BE49-F238E27FC236}">
                <a16:creationId xmlns:a16="http://schemas.microsoft.com/office/drawing/2014/main" id="{54490230-7EC1-57BD-C476-6389FF43C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2555" y="2465897"/>
            <a:ext cx="3414250" cy="1926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7372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ED9D27-F66E-5F53-4E76-196B2CC19DFB}"/>
              </a:ext>
            </a:extLst>
          </p:cNvPr>
          <p:cNvSpPr>
            <a:spLocks noGrp="1"/>
          </p:cNvSpPr>
          <p:nvPr>
            <p:ph type="title"/>
          </p:nvPr>
        </p:nvSpPr>
        <p:spPr/>
        <p:txBody>
          <a:bodyPr/>
          <a:lstStyle/>
          <a:p>
            <a:r>
              <a:rPr lang="it-IT" dirty="0"/>
              <a:t>Qual è lo scopo?</a:t>
            </a:r>
          </a:p>
        </p:txBody>
      </p:sp>
      <p:sp>
        <p:nvSpPr>
          <p:cNvPr id="3" name="Segnaposto contenuto 2">
            <a:extLst>
              <a:ext uri="{FF2B5EF4-FFF2-40B4-BE49-F238E27FC236}">
                <a16:creationId xmlns:a16="http://schemas.microsoft.com/office/drawing/2014/main" id="{0F545588-C7D4-BE99-06A1-CA6F3DBD21C1}"/>
              </a:ext>
            </a:extLst>
          </p:cNvPr>
          <p:cNvSpPr>
            <a:spLocks noGrp="1"/>
          </p:cNvSpPr>
          <p:nvPr>
            <p:ph idx="1"/>
          </p:nvPr>
        </p:nvSpPr>
        <p:spPr>
          <a:xfrm>
            <a:off x="191728" y="1509252"/>
            <a:ext cx="11543071" cy="4753896"/>
          </a:xfrm>
        </p:spPr>
        <p:txBody>
          <a:bodyPr>
            <a:normAutofit/>
          </a:bodyPr>
          <a:lstStyle/>
          <a:p>
            <a:pPr algn="l"/>
            <a:r>
              <a:rPr lang="it-IT" sz="2000" b="0" i="0" u="none" strike="noStrike" baseline="0" dirty="0">
                <a:cs typeface="Times New Roman" panose="02020603050405020304" pitchFamily="18" charset="0"/>
              </a:rPr>
              <a:t>Si avrà una vera e propria recita a soggetto, in cui saranno chiamati a interpretare la parte loro assegnata sull’indicazione del materiale fornito (o prodotto insieme), in modo da descrivere i ruoli degli attori, mentre gli osservatori potranno avere a disposizione brevi note sugli elementi a cui prestare attenzione durante lo svolgimento e giudicare la scena. </a:t>
            </a:r>
          </a:p>
          <a:p>
            <a:pPr algn="l"/>
            <a:r>
              <a:rPr lang="it-IT" sz="2000" b="0" i="0" u="none" strike="noStrike" baseline="0" dirty="0">
                <a:cs typeface="Times New Roman" panose="02020603050405020304" pitchFamily="18" charset="0"/>
              </a:rPr>
              <a:t>Si potrà mettere in gioco la capacità di comprendere le relazioni esistenti tra letteratura e altre espressioni culturali, così come definita nelle </a:t>
            </a:r>
            <a:r>
              <a:rPr lang="it-IT" sz="2000" b="0" i="1" u="none" strike="noStrike" baseline="0" dirty="0">
                <a:cs typeface="Times New Roman" panose="02020603050405020304" pitchFamily="18" charset="0"/>
              </a:rPr>
              <a:t>Indicazioni nazionali per i Licei </a:t>
            </a:r>
            <a:r>
              <a:rPr lang="it-IT" sz="2000" b="0" i="0" u="none" strike="noStrike" baseline="0" dirty="0">
                <a:cs typeface="Times New Roman" panose="02020603050405020304" pitchFamily="18" charset="0"/>
              </a:rPr>
              <a:t>del 2010. </a:t>
            </a:r>
          </a:p>
          <a:p>
            <a:pPr algn="l"/>
            <a:r>
              <a:rPr lang="it-IT" sz="2000" b="0" i="0" u="none" strike="noStrike" baseline="0" dirty="0">
                <a:cs typeface="Times New Roman" panose="02020603050405020304" pitchFamily="18" charset="0"/>
              </a:rPr>
              <a:t>Il </a:t>
            </a:r>
            <a:r>
              <a:rPr lang="it-IT" sz="2000" b="0" i="1" u="none" strike="noStrike" baseline="0" dirty="0" err="1">
                <a:cs typeface="Times New Roman" panose="02020603050405020304" pitchFamily="18" charset="0"/>
              </a:rPr>
              <a:t>role</a:t>
            </a:r>
            <a:r>
              <a:rPr lang="it-IT" sz="2000" b="0" i="1" u="none" strike="noStrike" baseline="0" dirty="0">
                <a:cs typeface="Times New Roman" panose="02020603050405020304" pitchFamily="18" charset="0"/>
              </a:rPr>
              <a:t> playing</a:t>
            </a:r>
            <a:r>
              <a:rPr lang="it-IT" sz="2000" b="0" i="0" u="none" strike="noStrike" baseline="0" dirty="0">
                <a:cs typeface="Times New Roman" panose="02020603050405020304" pitchFamily="18" charset="0"/>
              </a:rPr>
              <a:t>, applicato alla letteratura italiana, avvia una dinamica che permette agli allievi non solo di comprendere un testo mediante un preciso approccio strategico derivante da questa proposta di intervento didattico, ma anche di interpretarlo in modo individuale con una costruzione soggettiva di proiezioni mentali, destinate a materializzarsi nella realtà attraverso una rappresentazione di ciò che ciascuno di loro ha recepito, diventando così uno strumento capace di accrescere la capacità di esposizione e di confronto con gli altri, nonché la cooperazione.</a:t>
            </a:r>
            <a:endParaRPr lang="it-IT" sz="2000" dirty="0">
              <a:cs typeface="Times New Roman" panose="02020603050405020304" pitchFamily="18" charset="0"/>
            </a:endParaRPr>
          </a:p>
        </p:txBody>
      </p:sp>
    </p:spTree>
    <p:extLst>
      <p:ext uri="{BB962C8B-B14F-4D97-AF65-F5344CB8AC3E}">
        <p14:creationId xmlns:p14="http://schemas.microsoft.com/office/powerpoint/2010/main" val="12633215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7AD25E-CF13-F193-D120-97A76DD2E839}"/>
              </a:ext>
            </a:extLst>
          </p:cNvPr>
          <p:cNvSpPr>
            <a:spLocks noGrp="1"/>
          </p:cNvSpPr>
          <p:nvPr>
            <p:ph type="title"/>
          </p:nvPr>
        </p:nvSpPr>
        <p:spPr/>
        <p:txBody>
          <a:bodyPr/>
          <a:lstStyle/>
          <a:p>
            <a:r>
              <a:rPr lang="it-IT" dirty="0"/>
              <a:t>Produzione</a:t>
            </a:r>
          </a:p>
        </p:txBody>
      </p:sp>
      <p:sp>
        <p:nvSpPr>
          <p:cNvPr id="3" name="Segnaposto contenuto 2">
            <a:extLst>
              <a:ext uri="{FF2B5EF4-FFF2-40B4-BE49-F238E27FC236}">
                <a16:creationId xmlns:a16="http://schemas.microsoft.com/office/drawing/2014/main" id="{F8BC842D-C489-99FD-C504-B5A85423D178}"/>
              </a:ext>
            </a:extLst>
          </p:cNvPr>
          <p:cNvSpPr>
            <a:spLocks noGrp="1"/>
          </p:cNvSpPr>
          <p:nvPr>
            <p:ph idx="1"/>
          </p:nvPr>
        </p:nvSpPr>
        <p:spPr>
          <a:xfrm>
            <a:off x="457200" y="1825625"/>
            <a:ext cx="10722932" cy="4667250"/>
          </a:xfrm>
        </p:spPr>
        <p:txBody>
          <a:bodyPr>
            <a:normAutofit/>
          </a:bodyPr>
          <a:lstStyle/>
          <a:p>
            <a:pPr algn="l"/>
            <a:r>
              <a:rPr lang="it-IT" sz="2400" b="0" i="0" u="none" strike="noStrike" baseline="0" dirty="0">
                <a:latin typeface="CenturySchoolbook"/>
              </a:rPr>
              <a:t>Sulla base di questa lettura e interpretazione, gli studenti possono ampliare le loro competenze non solo cogliendo l’intenzione dello scrittore di riportare le opinioni divergenti e di lasciare intendere quale sia quella corretta, argomentando con un preciso procedimento retorico, ma anche rintracciando gli elementi costitutivi di un modello discorsivo che possa essere applicato a vari testi letterari, sempre con finalità persuasive. A tal proposito può essere proposto anche l’esercizio di un’elaborazione personale di testi, occupandosi della scelta di “prove” o argomenti (</a:t>
            </a:r>
            <a:r>
              <a:rPr lang="it-IT" sz="2400" b="0" i="1" u="none" strike="noStrike" baseline="0" dirty="0">
                <a:latin typeface="CenturySchoolbook-Italic"/>
              </a:rPr>
              <a:t>inventio</a:t>
            </a:r>
            <a:r>
              <a:rPr lang="it-IT" sz="2400" b="0" i="0" u="none" strike="noStrike" baseline="0" dirty="0">
                <a:latin typeface="CenturySchoolbook"/>
              </a:rPr>
              <a:t>), della loro connessione (</a:t>
            </a:r>
            <a:r>
              <a:rPr lang="it-IT" sz="2400" b="0" i="1" u="none" strike="noStrike" baseline="0" dirty="0" err="1">
                <a:latin typeface="CenturySchoolbook-Italic"/>
              </a:rPr>
              <a:t>dispositio</a:t>
            </a:r>
            <a:r>
              <a:rPr lang="it-IT" sz="2400" b="0" i="0" u="none" strike="noStrike" baseline="0" dirty="0">
                <a:latin typeface="CenturySchoolbook"/>
              </a:rPr>
              <a:t>) e delle strategie discorsive da impiegare per ottenere l’effetto persuasivo, fino ad arrivare al momento dell’</a:t>
            </a:r>
            <a:r>
              <a:rPr lang="it-IT" sz="2400" b="0" i="1" u="none" strike="noStrike" baseline="0" dirty="0" err="1">
                <a:latin typeface="CenturySchoolbook-Italic"/>
              </a:rPr>
              <a:t>actio</a:t>
            </a:r>
            <a:r>
              <a:rPr lang="it-IT" sz="2400" dirty="0">
                <a:latin typeface="CenturySchoolbook"/>
              </a:rPr>
              <a:t>.</a:t>
            </a:r>
            <a:endParaRPr lang="it-IT" sz="2400" dirty="0"/>
          </a:p>
        </p:txBody>
      </p:sp>
    </p:spTree>
    <p:extLst>
      <p:ext uri="{BB962C8B-B14F-4D97-AF65-F5344CB8AC3E}">
        <p14:creationId xmlns:p14="http://schemas.microsoft.com/office/powerpoint/2010/main" val="452235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Rectangle 9">
            <a:extLst>
              <a:ext uri="{FF2B5EF4-FFF2-40B4-BE49-F238E27FC236}">
                <a16:creationId xmlns:a16="http://schemas.microsoft.com/office/drawing/2014/main" id="{181CC2FD-F5D2-4415-8486-46858CC42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Right Triangle 11">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22269" y="-284218"/>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E1063619-981B-4E62-A26E-E345BB308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290211" y="0"/>
            <a:ext cx="4039677" cy="1269438"/>
          </a:xfrm>
          <a:custGeom>
            <a:avLst/>
            <a:gdLst>
              <a:gd name="connsiteX0" fmla="*/ 2019838 w 4039677"/>
              <a:gd name="connsiteY0" fmla="*/ 0 h 1269438"/>
              <a:gd name="connsiteX1" fmla="*/ 3994238 w 4039677"/>
              <a:gd name="connsiteY1" fmla="*/ 1175114 h 1269438"/>
              <a:gd name="connsiteX2" fmla="*/ 4039677 w 4039677"/>
              <a:gd name="connsiteY2" fmla="*/ 1269438 h 1269438"/>
              <a:gd name="connsiteX3" fmla="*/ 3004689 w 4039677"/>
              <a:gd name="connsiteY3" fmla="*/ 1269438 h 1269438"/>
              <a:gd name="connsiteX4" fmla="*/ 3000461 w 4039677"/>
              <a:gd name="connsiteY4" fmla="*/ 1264787 h 1269438"/>
              <a:gd name="connsiteX5" fmla="*/ 2019838 w 4039677"/>
              <a:gd name="connsiteY5" fmla="*/ 858599 h 1269438"/>
              <a:gd name="connsiteX6" fmla="*/ 1039216 w 4039677"/>
              <a:gd name="connsiteY6" fmla="*/ 1264787 h 1269438"/>
              <a:gd name="connsiteX7" fmla="*/ 1034988 w 4039677"/>
              <a:gd name="connsiteY7" fmla="*/ 1269438 h 1269438"/>
              <a:gd name="connsiteX8" fmla="*/ 0 w 4039677"/>
              <a:gd name="connsiteY8" fmla="*/ 1269438 h 1269438"/>
              <a:gd name="connsiteX9" fmla="*/ 45438 w 4039677"/>
              <a:gd name="connsiteY9" fmla="*/ 1175114 h 1269438"/>
              <a:gd name="connsiteX10" fmla="*/ 2019838 w 4039677"/>
              <a:gd name="connsiteY10" fmla="*/ 0 h 126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9677" h="1269438">
                <a:moveTo>
                  <a:pt x="2019838" y="0"/>
                </a:moveTo>
                <a:cubicBezTo>
                  <a:pt x="2872410" y="0"/>
                  <a:pt x="3614002" y="475164"/>
                  <a:pt x="3994238" y="1175114"/>
                </a:cubicBezTo>
                <a:lnTo>
                  <a:pt x="4039677" y="1269438"/>
                </a:lnTo>
                <a:lnTo>
                  <a:pt x="3004689" y="1269438"/>
                </a:lnTo>
                <a:lnTo>
                  <a:pt x="3000461" y="1264787"/>
                </a:lnTo>
                <a:cubicBezTo>
                  <a:pt x="2749498" y="1013823"/>
                  <a:pt x="2402795" y="858599"/>
                  <a:pt x="2019838" y="858599"/>
                </a:cubicBezTo>
                <a:cubicBezTo>
                  <a:pt x="1636881" y="858599"/>
                  <a:pt x="1290179" y="1013823"/>
                  <a:pt x="1039216" y="1264787"/>
                </a:cubicBezTo>
                <a:lnTo>
                  <a:pt x="1034988" y="1269438"/>
                </a:lnTo>
                <a:lnTo>
                  <a:pt x="0" y="1269438"/>
                </a:lnTo>
                <a:lnTo>
                  <a:pt x="45438" y="1175114"/>
                </a:lnTo>
                <a:cubicBezTo>
                  <a:pt x="425674" y="475164"/>
                  <a:pt x="1167266" y="0"/>
                  <a:pt x="2019838" y="0"/>
                </a:cubicBezTo>
                <a:close/>
              </a:path>
            </a:pathLst>
          </a:custGeom>
          <a:solidFill>
            <a:schemeClr val="accent3">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6" name="Group 15">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7" name="Straight Connector 16">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70246E26-7A16-4C19-AA1B-888FDCD8039D}"/>
              </a:ext>
            </a:extLst>
          </p:cNvPr>
          <p:cNvSpPr>
            <a:spLocks noGrp="1"/>
          </p:cNvSpPr>
          <p:nvPr>
            <p:ph type="title"/>
          </p:nvPr>
        </p:nvSpPr>
        <p:spPr>
          <a:xfrm>
            <a:off x="457200" y="728907"/>
            <a:ext cx="10754527" cy="401916"/>
          </a:xfrm>
        </p:spPr>
        <p:txBody>
          <a:bodyPr anchor="b">
            <a:normAutofit fontScale="90000"/>
          </a:bodyPr>
          <a:lstStyle/>
          <a:p>
            <a:r>
              <a:rPr lang="it-IT">
                <a:solidFill>
                  <a:schemeClr val="tx2"/>
                </a:solidFill>
              </a:rPr>
              <a:t>Debate</a:t>
            </a:r>
            <a:endParaRPr lang="it-IT" dirty="0">
              <a:solidFill>
                <a:schemeClr val="tx2"/>
              </a:solidFill>
            </a:endParaRPr>
          </a:p>
        </p:txBody>
      </p:sp>
      <p:sp>
        <p:nvSpPr>
          <p:cNvPr id="3" name="Segnaposto contenuto 2">
            <a:extLst>
              <a:ext uri="{FF2B5EF4-FFF2-40B4-BE49-F238E27FC236}">
                <a16:creationId xmlns:a16="http://schemas.microsoft.com/office/drawing/2014/main" id="{4E547B80-D47D-4FDE-B1A5-65AE0BD6F078}"/>
              </a:ext>
            </a:extLst>
          </p:cNvPr>
          <p:cNvSpPr>
            <a:spLocks noGrp="1"/>
          </p:cNvSpPr>
          <p:nvPr>
            <p:ph idx="1"/>
          </p:nvPr>
        </p:nvSpPr>
        <p:spPr>
          <a:xfrm>
            <a:off x="457200" y="1513447"/>
            <a:ext cx="11128442" cy="5156175"/>
          </a:xfrm>
        </p:spPr>
        <p:txBody>
          <a:bodyPr anchor="t">
            <a:normAutofit/>
          </a:bodyPr>
          <a:lstStyle/>
          <a:p>
            <a:r>
              <a:rPr lang="it-IT" sz="2000" dirty="0">
                <a:solidFill>
                  <a:schemeClr val="tx2"/>
                </a:solidFill>
              </a:rPr>
              <a:t>Il </a:t>
            </a:r>
            <a:r>
              <a:rPr lang="it-IT" sz="2000" dirty="0" err="1">
                <a:solidFill>
                  <a:schemeClr val="tx2"/>
                </a:solidFill>
              </a:rPr>
              <a:t>debate</a:t>
            </a:r>
            <a:r>
              <a:rPr lang="it-IT" sz="2000" dirty="0">
                <a:solidFill>
                  <a:schemeClr val="tx2"/>
                </a:solidFill>
              </a:rPr>
              <a:t> consiste in un confronto dialettico e formale nel quale due squadre sostengono e controbattono un’affermazione o un argomento apportando tesi a favore o contro. </a:t>
            </a:r>
          </a:p>
          <a:p>
            <a:endParaRPr lang="it-IT" sz="2000" dirty="0">
              <a:solidFill>
                <a:schemeClr val="tx2"/>
              </a:solidFill>
            </a:endParaRPr>
          </a:p>
          <a:p>
            <a:r>
              <a:rPr lang="it-IT" sz="2000" dirty="0">
                <a:solidFill>
                  <a:schemeClr val="tx2"/>
                </a:solidFill>
              </a:rPr>
              <a:t>Obiettivi:</a:t>
            </a:r>
          </a:p>
          <a:p>
            <a:r>
              <a:rPr lang="it-IT" sz="2000" dirty="0">
                <a:solidFill>
                  <a:schemeClr val="tx2"/>
                </a:solidFill>
              </a:rPr>
              <a:t>- Sviluppare capacità relazionali e di comunicazione;</a:t>
            </a:r>
          </a:p>
          <a:p>
            <a:r>
              <a:rPr lang="it-IT" sz="2000" dirty="0">
                <a:solidFill>
                  <a:schemeClr val="tx2"/>
                </a:solidFill>
              </a:rPr>
              <a:t>- Ricercare e selezionare informazioni;</a:t>
            </a:r>
          </a:p>
          <a:p>
            <a:r>
              <a:rPr lang="it-IT" sz="2000" dirty="0">
                <a:solidFill>
                  <a:schemeClr val="tx2"/>
                </a:solidFill>
              </a:rPr>
              <a:t>- Organizzare le informazioni in modo coerente;</a:t>
            </a:r>
          </a:p>
          <a:p>
            <a:r>
              <a:rPr lang="it-IT" sz="2000" dirty="0">
                <a:solidFill>
                  <a:schemeClr val="tx2"/>
                </a:solidFill>
              </a:rPr>
              <a:t>- Gestire le emozioni;</a:t>
            </a:r>
          </a:p>
          <a:p>
            <a:r>
              <a:rPr lang="it-IT" sz="2000" dirty="0">
                <a:solidFill>
                  <a:schemeClr val="tx2"/>
                </a:solidFill>
              </a:rPr>
              <a:t>- Incrementare il senso critico;</a:t>
            </a:r>
          </a:p>
          <a:p>
            <a:r>
              <a:rPr lang="it-IT" sz="2000" dirty="0">
                <a:solidFill>
                  <a:schemeClr val="tx2"/>
                </a:solidFill>
              </a:rPr>
              <a:t>- Accettare e rispettare idee diverse dalle proprie.</a:t>
            </a:r>
          </a:p>
        </p:txBody>
      </p:sp>
    </p:spTree>
    <p:extLst>
      <p:ext uri="{BB962C8B-B14F-4D97-AF65-F5344CB8AC3E}">
        <p14:creationId xmlns:p14="http://schemas.microsoft.com/office/powerpoint/2010/main" val="2490965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Rectangle 9">
            <a:extLst>
              <a:ext uri="{FF2B5EF4-FFF2-40B4-BE49-F238E27FC236}">
                <a16:creationId xmlns:a16="http://schemas.microsoft.com/office/drawing/2014/main" id="{181CC2FD-F5D2-4415-8486-46858CC42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Right Triangle 11">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22269" y="-284218"/>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E1063619-981B-4E62-A26E-E345BB308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290211" y="0"/>
            <a:ext cx="4039677" cy="1269438"/>
          </a:xfrm>
          <a:custGeom>
            <a:avLst/>
            <a:gdLst>
              <a:gd name="connsiteX0" fmla="*/ 2019838 w 4039677"/>
              <a:gd name="connsiteY0" fmla="*/ 0 h 1269438"/>
              <a:gd name="connsiteX1" fmla="*/ 3994238 w 4039677"/>
              <a:gd name="connsiteY1" fmla="*/ 1175114 h 1269438"/>
              <a:gd name="connsiteX2" fmla="*/ 4039677 w 4039677"/>
              <a:gd name="connsiteY2" fmla="*/ 1269438 h 1269438"/>
              <a:gd name="connsiteX3" fmla="*/ 3004689 w 4039677"/>
              <a:gd name="connsiteY3" fmla="*/ 1269438 h 1269438"/>
              <a:gd name="connsiteX4" fmla="*/ 3000461 w 4039677"/>
              <a:gd name="connsiteY4" fmla="*/ 1264787 h 1269438"/>
              <a:gd name="connsiteX5" fmla="*/ 2019838 w 4039677"/>
              <a:gd name="connsiteY5" fmla="*/ 858599 h 1269438"/>
              <a:gd name="connsiteX6" fmla="*/ 1039216 w 4039677"/>
              <a:gd name="connsiteY6" fmla="*/ 1264787 h 1269438"/>
              <a:gd name="connsiteX7" fmla="*/ 1034988 w 4039677"/>
              <a:gd name="connsiteY7" fmla="*/ 1269438 h 1269438"/>
              <a:gd name="connsiteX8" fmla="*/ 0 w 4039677"/>
              <a:gd name="connsiteY8" fmla="*/ 1269438 h 1269438"/>
              <a:gd name="connsiteX9" fmla="*/ 45438 w 4039677"/>
              <a:gd name="connsiteY9" fmla="*/ 1175114 h 1269438"/>
              <a:gd name="connsiteX10" fmla="*/ 2019838 w 4039677"/>
              <a:gd name="connsiteY10" fmla="*/ 0 h 126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9677" h="1269438">
                <a:moveTo>
                  <a:pt x="2019838" y="0"/>
                </a:moveTo>
                <a:cubicBezTo>
                  <a:pt x="2872410" y="0"/>
                  <a:pt x="3614002" y="475164"/>
                  <a:pt x="3994238" y="1175114"/>
                </a:cubicBezTo>
                <a:lnTo>
                  <a:pt x="4039677" y="1269438"/>
                </a:lnTo>
                <a:lnTo>
                  <a:pt x="3004689" y="1269438"/>
                </a:lnTo>
                <a:lnTo>
                  <a:pt x="3000461" y="1264787"/>
                </a:lnTo>
                <a:cubicBezTo>
                  <a:pt x="2749498" y="1013823"/>
                  <a:pt x="2402795" y="858599"/>
                  <a:pt x="2019838" y="858599"/>
                </a:cubicBezTo>
                <a:cubicBezTo>
                  <a:pt x="1636881" y="858599"/>
                  <a:pt x="1290179" y="1013823"/>
                  <a:pt x="1039216" y="1264787"/>
                </a:cubicBezTo>
                <a:lnTo>
                  <a:pt x="1034988" y="1269438"/>
                </a:lnTo>
                <a:lnTo>
                  <a:pt x="0" y="1269438"/>
                </a:lnTo>
                <a:lnTo>
                  <a:pt x="45438" y="1175114"/>
                </a:lnTo>
                <a:cubicBezTo>
                  <a:pt x="425674" y="475164"/>
                  <a:pt x="1167266" y="0"/>
                  <a:pt x="2019838" y="0"/>
                </a:cubicBezTo>
                <a:close/>
              </a:path>
            </a:pathLst>
          </a:custGeom>
          <a:solidFill>
            <a:schemeClr val="accent3">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6" name="Group 15">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7" name="Straight Connector 16">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 name="Segnaposto contenuto 2">
            <a:extLst>
              <a:ext uri="{FF2B5EF4-FFF2-40B4-BE49-F238E27FC236}">
                <a16:creationId xmlns:a16="http://schemas.microsoft.com/office/drawing/2014/main" id="{FA70B176-F907-446E-86B0-452D9206A7D1}"/>
              </a:ext>
            </a:extLst>
          </p:cNvPr>
          <p:cNvSpPr>
            <a:spLocks noGrp="1"/>
          </p:cNvSpPr>
          <p:nvPr>
            <p:ph idx="1"/>
          </p:nvPr>
        </p:nvSpPr>
        <p:spPr>
          <a:xfrm>
            <a:off x="457201" y="573483"/>
            <a:ext cx="9745506" cy="5237036"/>
          </a:xfrm>
        </p:spPr>
        <p:txBody>
          <a:bodyPr anchor="t">
            <a:normAutofit/>
          </a:bodyPr>
          <a:lstStyle/>
          <a:p>
            <a:r>
              <a:rPr lang="it-IT" sz="2400" b="1" dirty="0">
                <a:solidFill>
                  <a:schemeClr val="tx2"/>
                </a:solidFill>
              </a:rPr>
              <a:t>FASE I</a:t>
            </a:r>
            <a:r>
              <a:rPr lang="it-IT" sz="2400" dirty="0">
                <a:solidFill>
                  <a:schemeClr val="tx2"/>
                </a:solidFill>
              </a:rPr>
              <a:t>: Individuazione del problema/tema sul quale si intende dibattere (ricerca delle informazioni; elenco degli argomenti che giustificano la tesi e delle possibili obiezioni; ordine dell’esposizione)</a:t>
            </a:r>
          </a:p>
          <a:p>
            <a:r>
              <a:rPr lang="it-IT" sz="2400" b="1" dirty="0">
                <a:solidFill>
                  <a:schemeClr val="tx2"/>
                </a:solidFill>
              </a:rPr>
              <a:t>FASE II</a:t>
            </a:r>
            <a:r>
              <a:rPr lang="it-IT" sz="2400" dirty="0">
                <a:solidFill>
                  <a:schemeClr val="tx2"/>
                </a:solidFill>
              </a:rPr>
              <a:t>: Organizzazione dell’ordine di esposizione (premessa; introduzione; sviluppo dei temi; prove e conferme; conclusione)</a:t>
            </a:r>
          </a:p>
          <a:p>
            <a:r>
              <a:rPr lang="it-IT" sz="2400" b="1" dirty="0">
                <a:solidFill>
                  <a:schemeClr val="tx2"/>
                </a:solidFill>
              </a:rPr>
              <a:t>FASE III</a:t>
            </a:r>
            <a:r>
              <a:rPr lang="it-IT" sz="2400" dirty="0">
                <a:solidFill>
                  <a:schemeClr val="tx2"/>
                </a:solidFill>
              </a:rPr>
              <a:t>: Sintesi</a:t>
            </a:r>
          </a:p>
          <a:p>
            <a:r>
              <a:rPr lang="it-IT" sz="2400" b="1" dirty="0">
                <a:solidFill>
                  <a:schemeClr val="tx2"/>
                </a:solidFill>
              </a:rPr>
              <a:t>FASE IV</a:t>
            </a:r>
            <a:r>
              <a:rPr lang="it-IT" sz="2400" dirty="0">
                <a:solidFill>
                  <a:schemeClr val="tx2"/>
                </a:solidFill>
              </a:rPr>
              <a:t>: Valutazione</a:t>
            </a:r>
          </a:p>
        </p:txBody>
      </p:sp>
    </p:spTree>
    <p:extLst>
      <p:ext uri="{BB962C8B-B14F-4D97-AF65-F5344CB8AC3E}">
        <p14:creationId xmlns:p14="http://schemas.microsoft.com/office/powerpoint/2010/main" val="3887699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9CDA65-7283-4E9F-B37F-92629099F638}"/>
              </a:ext>
            </a:extLst>
          </p:cNvPr>
          <p:cNvSpPr>
            <a:spLocks noGrp="1"/>
          </p:cNvSpPr>
          <p:nvPr>
            <p:ph type="title"/>
          </p:nvPr>
        </p:nvSpPr>
        <p:spPr/>
        <p:txBody>
          <a:bodyPr/>
          <a:lstStyle/>
          <a:p>
            <a:r>
              <a:rPr lang="it-IT" dirty="0"/>
              <a:t>Esempio di </a:t>
            </a:r>
            <a:r>
              <a:rPr lang="it-IT" dirty="0" err="1"/>
              <a:t>debate</a:t>
            </a:r>
            <a:r>
              <a:rPr lang="it-IT" dirty="0"/>
              <a:t>: Machiavelli è un autore moderno?</a:t>
            </a:r>
          </a:p>
        </p:txBody>
      </p:sp>
      <p:pic>
        <p:nvPicPr>
          <p:cNvPr id="2050" name="Picture 2" descr="Machiavelli: vita, opere e pensiero">
            <a:extLst>
              <a:ext uri="{FF2B5EF4-FFF2-40B4-BE49-F238E27FC236}">
                <a16:creationId xmlns:a16="http://schemas.microsoft.com/office/drawing/2014/main" id="{C9F003C2-A7A2-927E-7161-80F02D1AD3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5300" y="2679316"/>
            <a:ext cx="3334732" cy="2000839"/>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72DC74FB-3706-031F-D440-DF940272AF68}"/>
              </a:ext>
            </a:extLst>
          </p:cNvPr>
          <p:cNvSpPr txBox="1"/>
          <p:nvPr/>
        </p:nvSpPr>
        <p:spPr>
          <a:xfrm>
            <a:off x="3835435" y="1783894"/>
            <a:ext cx="7236542" cy="4708981"/>
          </a:xfrm>
          <a:prstGeom prst="rect">
            <a:avLst/>
          </a:prstGeom>
          <a:noFill/>
        </p:spPr>
        <p:txBody>
          <a:bodyPr wrap="square" rtlCol="0">
            <a:spAutoFit/>
          </a:bodyPr>
          <a:lstStyle/>
          <a:p>
            <a:pPr marL="285750" indent="-285750">
              <a:buFontTx/>
              <a:buChar char="-"/>
            </a:pPr>
            <a:r>
              <a:rPr lang="it-IT" sz="2000" dirty="0"/>
              <a:t>Il lavoro deve essere svolto in piccoli gruppi</a:t>
            </a:r>
          </a:p>
          <a:p>
            <a:pPr marL="285750" indent="-285750">
              <a:buFontTx/>
              <a:buChar char="-"/>
            </a:pPr>
            <a:r>
              <a:rPr lang="it-IT" sz="2000" dirty="0"/>
              <a:t>Ogni gruppo dovrà sostenere una tesi relativa agli argomenti stabiliti dal docente, tramite l’utilizzo delle fonti</a:t>
            </a:r>
          </a:p>
          <a:p>
            <a:pPr marL="285750" indent="-285750">
              <a:buFontTx/>
              <a:buChar char="-"/>
            </a:pPr>
            <a:r>
              <a:rPr lang="it-IT" sz="2000" dirty="0"/>
              <a:t>Ogni gruppo dovrà produrre del materiale scritto con cui argomentare la tesi</a:t>
            </a:r>
          </a:p>
          <a:p>
            <a:pPr marL="285750" indent="-285750">
              <a:buFontTx/>
              <a:buChar char="-"/>
            </a:pPr>
            <a:endParaRPr lang="it-IT" sz="2000" dirty="0"/>
          </a:p>
          <a:p>
            <a:pPr marL="285750" indent="-285750">
              <a:buFontTx/>
              <a:buChar char="-"/>
            </a:pPr>
            <a:endParaRPr lang="it-IT" sz="2000" dirty="0"/>
          </a:p>
          <a:p>
            <a:r>
              <a:rPr lang="it-IT" sz="2000" dirty="0"/>
              <a:t>ESEMPIO DI ARGOMENTI:</a:t>
            </a:r>
          </a:p>
          <a:p>
            <a:r>
              <a:rPr lang="it-IT" sz="2000" dirty="0"/>
              <a:t>- Il ruolo del potere e del diritto nel pensiero di Machiavelli </a:t>
            </a:r>
          </a:p>
          <a:p>
            <a:r>
              <a:rPr lang="it-IT" sz="2000" dirty="0"/>
              <a:t>- Machiavelli e il problema religioso</a:t>
            </a:r>
          </a:p>
          <a:p>
            <a:pPr marL="342900" indent="-342900">
              <a:buFontTx/>
              <a:buChar char="-"/>
            </a:pPr>
            <a:r>
              <a:rPr lang="it-IT" sz="2000" dirty="0"/>
              <a:t>Machiavelli e il conflitto sociale</a:t>
            </a:r>
          </a:p>
          <a:p>
            <a:pPr marL="342900" indent="-342900">
              <a:buFontTx/>
              <a:buChar char="-"/>
            </a:pPr>
            <a:r>
              <a:rPr lang="it-IT" sz="2000" dirty="0"/>
              <a:t>Discussione sul luogo comune «Il fine giustifica i mezzi»</a:t>
            </a:r>
          </a:p>
          <a:p>
            <a:pPr marL="285750" indent="-285750">
              <a:buFontTx/>
              <a:buChar char="-"/>
            </a:pPr>
            <a:endParaRPr lang="it-IT" sz="2000" dirty="0"/>
          </a:p>
          <a:p>
            <a:r>
              <a:rPr lang="it-IT" sz="2000" dirty="0"/>
              <a:t>(il docente individua dei passi scelti e li consegna allo studente)</a:t>
            </a:r>
          </a:p>
        </p:txBody>
      </p:sp>
    </p:spTree>
    <p:extLst>
      <p:ext uri="{BB962C8B-B14F-4D97-AF65-F5344CB8AC3E}">
        <p14:creationId xmlns:p14="http://schemas.microsoft.com/office/powerpoint/2010/main" val="39631162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Rectangle 11">
            <a:extLst>
              <a:ext uri="{FF2B5EF4-FFF2-40B4-BE49-F238E27FC236}">
                <a16:creationId xmlns:a16="http://schemas.microsoft.com/office/drawing/2014/main" id="{3712ED8D-807A-4E94-A9AF-C446761517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ight Triangle 13">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0136" y="1542777"/>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Document 8">
            <a:extLst>
              <a:ext uri="{FF2B5EF4-FFF2-40B4-BE49-F238E27FC236}">
                <a16:creationId xmlns:a16="http://schemas.microsoft.com/office/drawing/2014/main" id="{D8667B21-A39C-4ABB-9CED-0DD4CD7395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70477" y="924332"/>
            <a:ext cx="6871335" cy="5022674"/>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42" h="47798">
                <a:moveTo>
                  <a:pt x="3" y="147"/>
                </a:moveTo>
                <a:lnTo>
                  <a:pt x="21623" y="0"/>
                </a:lnTo>
                <a:cubicBezTo>
                  <a:pt x="21623" y="5774"/>
                  <a:pt x="21642" y="38022"/>
                  <a:pt x="21642" y="43796"/>
                </a:cubicBezTo>
                <a:cubicBezTo>
                  <a:pt x="10842" y="43796"/>
                  <a:pt x="10842" y="50396"/>
                  <a:pt x="42" y="46646"/>
                </a:cubicBezTo>
                <a:cubicBezTo>
                  <a:pt x="61" y="31179"/>
                  <a:pt x="-16" y="15614"/>
                  <a:pt x="3" y="147"/>
                </a:cubicBezTo>
                <a:close/>
              </a:path>
            </a:pathLst>
          </a:custGeom>
          <a:solidFill>
            <a:schemeClr val="accent3">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8" name="Group 17">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9" name="Straight Connector 18">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1E4550E4-5F07-49E4-B017-26A95E6BC358}"/>
              </a:ext>
            </a:extLst>
          </p:cNvPr>
          <p:cNvSpPr>
            <a:spLocks noGrp="1"/>
          </p:cNvSpPr>
          <p:nvPr>
            <p:ph type="title"/>
          </p:nvPr>
        </p:nvSpPr>
        <p:spPr>
          <a:xfrm>
            <a:off x="457201" y="732348"/>
            <a:ext cx="4419600" cy="2240735"/>
          </a:xfrm>
        </p:spPr>
        <p:txBody>
          <a:bodyPr>
            <a:normAutofit/>
          </a:bodyPr>
          <a:lstStyle/>
          <a:p>
            <a:r>
              <a:rPr lang="it-IT">
                <a:solidFill>
                  <a:schemeClr val="tx2"/>
                </a:solidFill>
              </a:rPr>
              <a:t>Peer Tutoring</a:t>
            </a:r>
          </a:p>
        </p:txBody>
      </p:sp>
      <p:sp>
        <p:nvSpPr>
          <p:cNvPr id="3" name="Segnaposto contenuto 2">
            <a:extLst>
              <a:ext uri="{FF2B5EF4-FFF2-40B4-BE49-F238E27FC236}">
                <a16:creationId xmlns:a16="http://schemas.microsoft.com/office/drawing/2014/main" id="{D21FBA78-99B2-49CA-BF85-DD7BBAE4FD60}"/>
              </a:ext>
            </a:extLst>
          </p:cNvPr>
          <p:cNvSpPr>
            <a:spLocks noGrp="1"/>
          </p:cNvSpPr>
          <p:nvPr>
            <p:ph idx="1"/>
          </p:nvPr>
        </p:nvSpPr>
        <p:spPr>
          <a:xfrm>
            <a:off x="457200" y="2255251"/>
            <a:ext cx="5558125" cy="3993149"/>
          </a:xfrm>
        </p:spPr>
        <p:txBody>
          <a:bodyPr>
            <a:normAutofit/>
          </a:bodyPr>
          <a:lstStyle/>
          <a:p>
            <a:pPr marL="0" indent="0">
              <a:lnSpc>
                <a:spcPct val="100000"/>
              </a:lnSpc>
              <a:buNone/>
            </a:pPr>
            <a:r>
              <a:rPr lang="it-IT" sz="2000" dirty="0">
                <a:solidFill>
                  <a:schemeClr val="tx2"/>
                </a:solidFill>
              </a:rPr>
              <a:t>Il peer </a:t>
            </a:r>
            <a:r>
              <a:rPr lang="it-IT" sz="2000" dirty="0" err="1">
                <a:solidFill>
                  <a:schemeClr val="tx2"/>
                </a:solidFill>
              </a:rPr>
              <a:t>tutorig</a:t>
            </a:r>
            <a:r>
              <a:rPr lang="it-IT" sz="2000" dirty="0">
                <a:solidFill>
                  <a:schemeClr val="tx2"/>
                </a:solidFill>
              </a:rPr>
              <a:t>, letteralmente «istruzione fra pari» costituisce una tecnica didattica in cui gli alunni sono sollecitati ad insegnare un determinato concetto o argomento ai loro compagni, imparando a loro volta.</a:t>
            </a:r>
          </a:p>
          <a:p>
            <a:pPr marL="0" indent="0">
              <a:lnSpc>
                <a:spcPct val="100000"/>
              </a:lnSpc>
              <a:buNone/>
            </a:pPr>
            <a:r>
              <a:rPr lang="it-IT" sz="2000" dirty="0">
                <a:solidFill>
                  <a:schemeClr val="tx2"/>
                </a:solidFill>
              </a:rPr>
              <a:t> L’interazione comporta miglioramenti significativi tanto nello sviluppo cognitivo quanto nella sfera emotivo-relazionale. Il docente programma la forma, i contenuti, gli obiettivi, i materiali, la coppia; forma il tutor e supervisiona costantemente il lavoro.</a:t>
            </a:r>
          </a:p>
        </p:txBody>
      </p:sp>
      <p:pic>
        <p:nvPicPr>
          <p:cNvPr id="7" name="Graphic 6" descr="Docente">
            <a:extLst>
              <a:ext uri="{FF2B5EF4-FFF2-40B4-BE49-F238E27FC236}">
                <a16:creationId xmlns:a16="http://schemas.microsoft.com/office/drawing/2014/main" id="{657AC451-FE45-42BF-9B70-8AB9347A7FC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30631" y="732348"/>
            <a:ext cx="5541973" cy="5541973"/>
          </a:xfrm>
          <a:prstGeom prst="rect">
            <a:avLst/>
          </a:prstGeom>
        </p:spPr>
      </p:pic>
    </p:spTree>
    <p:extLst>
      <p:ext uri="{BB962C8B-B14F-4D97-AF65-F5344CB8AC3E}">
        <p14:creationId xmlns:p14="http://schemas.microsoft.com/office/powerpoint/2010/main" val="29455658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1DE02A-7627-1CF4-34C4-66DF967F59AE}"/>
              </a:ext>
            </a:extLst>
          </p:cNvPr>
          <p:cNvSpPr>
            <a:spLocks noGrp="1"/>
          </p:cNvSpPr>
          <p:nvPr>
            <p:ph type="title"/>
          </p:nvPr>
        </p:nvSpPr>
        <p:spPr/>
        <p:txBody>
          <a:bodyPr/>
          <a:lstStyle/>
          <a:p>
            <a:r>
              <a:rPr lang="it-IT" dirty="0"/>
              <a:t>Storytelling</a:t>
            </a:r>
          </a:p>
        </p:txBody>
      </p:sp>
      <p:sp>
        <p:nvSpPr>
          <p:cNvPr id="3" name="Segnaposto contenuto 2">
            <a:extLst>
              <a:ext uri="{FF2B5EF4-FFF2-40B4-BE49-F238E27FC236}">
                <a16:creationId xmlns:a16="http://schemas.microsoft.com/office/drawing/2014/main" id="{17FE84D0-BD9C-BA38-66EE-3FF9F9786CF1}"/>
              </a:ext>
            </a:extLst>
          </p:cNvPr>
          <p:cNvSpPr>
            <a:spLocks noGrp="1"/>
          </p:cNvSpPr>
          <p:nvPr>
            <p:ph idx="1"/>
          </p:nvPr>
        </p:nvSpPr>
        <p:spPr/>
        <p:txBody>
          <a:bodyPr/>
          <a:lstStyle/>
          <a:p>
            <a:pPr marL="0" indent="0">
              <a:buNone/>
            </a:pPr>
            <a:r>
              <a:rPr lang="it-IT" dirty="0"/>
              <a:t>Lo storytelling è una metodologia che nasce nel 1993 e si avvale della narrazione per mettere in luce eventi della realtà e spiegarli secondo una logica di senso, in un contesto dove le emozioni trovano, attraverso la forma del racconto, la loro espressione. In sé è l’atto del narrare e come metodologia didattica consiste nell’apprendere mediante la narrazione di storie. </a:t>
            </a:r>
          </a:p>
        </p:txBody>
      </p:sp>
    </p:spTree>
    <p:extLst>
      <p:ext uri="{BB962C8B-B14F-4D97-AF65-F5344CB8AC3E}">
        <p14:creationId xmlns:p14="http://schemas.microsoft.com/office/powerpoint/2010/main" val="6528622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642C0A-1C5C-3F5F-DBE2-87AD2E724EF9}"/>
              </a:ext>
            </a:extLst>
          </p:cNvPr>
          <p:cNvSpPr>
            <a:spLocks noGrp="1"/>
          </p:cNvSpPr>
          <p:nvPr>
            <p:ph type="title"/>
          </p:nvPr>
        </p:nvSpPr>
        <p:spPr/>
        <p:txBody>
          <a:bodyPr/>
          <a:lstStyle/>
          <a:p>
            <a:r>
              <a:rPr lang="it-IT" dirty="0"/>
              <a:t>Come realizzare una narrazione o una scrittura creativa</a:t>
            </a:r>
          </a:p>
        </p:txBody>
      </p:sp>
      <p:pic>
        <p:nvPicPr>
          <p:cNvPr id="5" name="Segnaposto contenuto 4">
            <a:extLst>
              <a:ext uri="{FF2B5EF4-FFF2-40B4-BE49-F238E27FC236}">
                <a16:creationId xmlns:a16="http://schemas.microsoft.com/office/drawing/2014/main" id="{2033A1EE-BD13-33FA-DD43-CDE9A89A6056}"/>
              </a:ext>
            </a:extLst>
          </p:cNvPr>
          <p:cNvPicPr>
            <a:picLocks noGrp="1" noChangeAspect="1"/>
          </p:cNvPicPr>
          <p:nvPr>
            <p:ph idx="1"/>
          </p:nvPr>
        </p:nvPicPr>
        <p:blipFill>
          <a:blip r:embed="rId2"/>
          <a:stretch>
            <a:fillRect/>
          </a:stretch>
        </p:blipFill>
        <p:spPr>
          <a:xfrm>
            <a:off x="825513" y="1591327"/>
            <a:ext cx="10540973" cy="5035616"/>
          </a:xfrm>
        </p:spPr>
      </p:pic>
    </p:spTree>
    <p:extLst>
      <p:ext uri="{BB962C8B-B14F-4D97-AF65-F5344CB8AC3E}">
        <p14:creationId xmlns:p14="http://schemas.microsoft.com/office/powerpoint/2010/main" val="4845836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879706-9ED4-F217-1A81-51F592455486}"/>
              </a:ext>
            </a:extLst>
          </p:cNvPr>
          <p:cNvSpPr>
            <a:spLocks noGrp="1"/>
          </p:cNvSpPr>
          <p:nvPr>
            <p:ph type="title"/>
          </p:nvPr>
        </p:nvSpPr>
        <p:spPr/>
        <p:txBody>
          <a:bodyPr/>
          <a:lstStyle/>
          <a:p>
            <a:r>
              <a:rPr lang="it-IT" dirty="0"/>
              <a:t>Storytelling digitale</a:t>
            </a:r>
          </a:p>
        </p:txBody>
      </p:sp>
      <p:sp>
        <p:nvSpPr>
          <p:cNvPr id="3" name="Segnaposto contenuto 2">
            <a:extLst>
              <a:ext uri="{FF2B5EF4-FFF2-40B4-BE49-F238E27FC236}">
                <a16:creationId xmlns:a16="http://schemas.microsoft.com/office/drawing/2014/main" id="{F8E01A44-37DC-97F3-74A9-7E7F60664D58}"/>
              </a:ext>
            </a:extLst>
          </p:cNvPr>
          <p:cNvSpPr>
            <a:spLocks noGrp="1"/>
          </p:cNvSpPr>
          <p:nvPr>
            <p:ph idx="1"/>
          </p:nvPr>
        </p:nvSpPr>
        <p:spPr/>
        <p:txBody>
          <a:bodyPr/>
          <a:lstStyle/>
          <a:p>
            <a:pPr marL="0" indent="0">
              <a:buNone/>
            </a:pPr>
            <a:r>
              <a:rPr lang="it-IT" dirty="0"/>
              <a:t>Consiste nell’elaborare narrazioni attraverso l’uso delle nuove tecnologie audiovisive e multimediali disponibili in rete. Il Digital Storytelling ovvero la Narrazione realizzata con strumenti digitali (web apps, etc.) consiste nell’organizzare contenuti, spesso semplificandoli, in un sistema coerente, retto da una struttura narrativa, in modo da ottenere un racconto costituito da molteplici elementi di vario formato (video, audio, immagini, testi, mappe, ecc.)</a:t>
            </a:r>
          </a:p>
        </p:txBody>
      </p:sp>
    </p:spTree>
    <p:extLst>
      <p:ext uri="{BB962C8B-B14F-4D97-AF65-F5344CB8AC3E}">
        <p14:creationId xmlns:p14="http://schemas.microsoft.com/office/powerpoint/2010/main" val="19847587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4368B5-83DB-5B5A-E9CF-5A7E4985492A}"/>
              </a:ext>
            </a:extLst>
          </p:cNvPr>
          <p:cNvSpPr>
            <a:spLocks noGrp="1"/>
          </p:cNvSpPr>
          <p:nvPr>
            <p:ph type="title"/>
          </p:nvPr>
        </p:nvSpPr>
        <p:spPr/>
        <p:txBody>
          <a:bodyPr/>
          <a:lstStyle/>
          <a:p>
            <a:r>
              <a:rPr lang="it-IT" dirty="0"/>
              <a:t>Obiettivi</a:t>
            </a:r>
          </a:p>
        </p:txBody>
      </p:sp>
      <p:sp>
        <p:nvSpPr>
          <p:cNvPr id="3" name="Segnaposto contenuto 2">
            <a:extLst>
              <a:ext uri="{FF2B5EF4-FFF2-40B4-BE49-F238E27FC236}">
                <a16:creationId xmlns:a16="http://schemas.microsoft.com/office/drawing/2014/main" id="{7825F031-47C9-42C6-A75E-DC6C0C10E30E}"/>
              </a:ext>
            </a:extLst>
          </p:cNvPr>
          <p:cNvSpPr>
            <a:spLocks noGrp="1"/>
          </p:cNvSpPr>
          <p:nvPr>
            <p:ph idx="1"/>
          </p:nvPr>
        </p:nvSpPr>
        <p:spPr/>
        <p:txBody>
          <a:bodyPr>
            <a:normAutofit lnSpcReduction="10000"/>
          </a:bodyPr>
          <a:lstStyle/>
          <a:p>
            <a:pPr>
              <a:buFontTx/>
              <a:buChar char="-"/>
            </a:pPr>
            <a:r>
              <a:rPr lang="it-IT" dirty="0"/>
              <a:t>Crea un coinvolgimento emotivo e immedesimazione </a:t>
            </a:r>
          </a:p>
          <a:p>
            <a:pPr>
              <a:buFontTx/>
              <a:buChar char="-"/>
            </a:pPr>
            <a:r>
              <a:rPr lang="it-IT" dirty="0"/>
              <a:t>Stimola la creatività </a:t>
            </a:r>
          </a:p>
          <a:p>
            <a:pPr>
              <a:buFontTx/>
              <a:buChar char="-"/>
            </a:pPr>
            <a:r>
              <a:rPr lang="it-IT" dirty="0"/>
              <a:t>Favorisce l’autenticità e la didattica per competenze </a:t>
            </a:r>
          </a:p>
          <a:p>
            <a:pPr>
              <a:buFontTx/>
              <a:buChar char="-"/>
            </a:pPr>
            <a:r>
              <a:rPr lang="it-IT" dirty="0"/>
              <a:t>Educa all’autonomia e alla libertà d’espressione </a:t>
            </a:r>
          </a:p>
          <a:p>
            <a:pPr>
              <a:buFontTx/>
              <a:buChar char="-"/>
            </a:pPr>
            <a:r>
              <a:rPr lang="it-IT" dirty="0"/>
              <a:t>Lascia agli studenti l’autovalutazione sinonimo di consapevolezza e crescita </a:t>
            </a:r>
          </a:p>
          <a:p>
            <a:pPr>
              <a:buFontTx/>
              <a:buChar char="-"/>
            </a:pPr>
            <a:r>
              <a:rPr lang="it-IT" dirty="0"/>
              <a:t>Favorisce la Media </a:t>
            </a:r>
            <a:r>
              <a:rPr lang="it-IT" dirty="0" err="1"/>
              <a:t>Education</a:t>
            </a:r>
            <a:r>
              <a:rPr lang="it-IT" dirty="0"/>
              <a:t> (educare al giusto uso delle nuove tecnologie)</a:t>
            </a:r>
          </a:p>
        </p:txBody>
      </p:sp>
    </p:spTree>
    <p:extLst>
      <p:ext uri="{BB962C8B-B14F-4D97-AF65-F5344CB8AC3E}">
        <p14:creationId xmlns:p14="http://schemas.microsoft.com/office/powerpoint/2010/main" val="21285522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320CBE-E6E6-E087-ED90-A6AE8866F448}"/>
              </a:ext>
            </a:extLst>
          </p:cNvPr>
          <p:cNvSpPr>
            <a:spLocks noGrp="1"/>
          </p:cNvSpPr>
          <p:nvPr>
            <p:ph type="title"/>
          </p:nvPr>
        </p:nvSpPr>
        <p:spPr/>
        <p:txBody>
          <a:bodyPr/>
          <a:lstStyle/>
          <a:p>
            <a:r>
              <a:rPr lang="it-IT" dirty="0"/>
              <a:t>Realizzazione</a:t>
            </a:r>
            <a:br>
              <a:rPr lang="it-IT" dirty="0"/>
            </a:br>
            <a:endParaRPr lang="it-IT" dirty="0"/>
          </a:p>
        </p:txBody>
      </p:sp>
      <p:sp>
        <p:nvSpPr>
          <p:cNvPr id="3" name="Segnaposto contenuto 2">
            <a:extLst>
              <a:ext uri="{FF2B5EF4-FFF2-40B4-BE49-F238E27FC236}">
                <a16:creationId xmlns:a16="http://schemas.microsoft.com/office/drawing/2014/main" id="{7AE3B61E-3366-4D3C-490D-827A6207A3D1}"/>
              </a:ext>
            </a:extLst>
          </p:cNvPr>
          <p:cNvSpPr>
            <a:spLocks noGrp="1"/>
          </p:cNvSpPr>
          <p:nvPr>
            <p:ph idx="1"/>
          </p:nvPr>
        </p:nvSpPr>
        <p:spPr/>
        <p:txBody>
          <a:bodyPr>
            <a:normAutofit fontScale="77500" lnSpcReduction="20000"/>
          </a:bodyPr>
          <a:lstStyle/>
          <a:p>
            <a:pPr marL="0" indent="0">
              <a:buNone/>
            </a:pPr>
            <a:r>
              <a:rPr lang="it-IT" dirty="0"/>
              <a:t>▪ Definire l'idea iniziale attraverso una breve descrizione, un diagramma, una domanda; </a:t>
            </a:r>
          </a:p>
          <a:p>
            <a:pPr marL="0" indent="0">
              <a:buNone/>
            </a:pPr>
            <a:r>
              <a:rPr lang="it-IT" dirty="0"/>
              <a:t>▪ Ricercare, raccogliere, studiare informazioni sulle quali sarà costruita la storia; </a:t>
            </a:r>
          </a:p>
          <a:p>
            <a:pPr marL="0" indent="0">
              <a:buNone/>
            </a:pPr>
            <a:r>
              <a:rPr lang="it-IT" dirty="0"/>
              <a:t>▪ Selezione dei contenuti (educare alla sintesi, alle mappe concettuali) ▪ Scrivere la storia definendo lo stile e lo schema di narrazione che si intende adottare; </a:t>
            </a:r>
          </a:p>
          <a:p>
            <a:pPr marL="0" indent="0">
              <a:buNone/>
            </a:pPr>
            <a:r>
              <a:rPr lang="it-IT" dirty="0"/>
              <a:t>▪ Tradurre la storia in una sceneggiatura; </a:t>
            </a:r>
          </a:p>
          <a:p>
            <a:pPr marL="0" indent="0">
              <a:buNone/>
            </a:pPr>
            <a:r>
              <a:rPr lang="it-IT" dirty="0"/>
              <a:t>▪ Registrare immagini, suoni, video pertinenti; </a:t>
            </a:r>
          </a:p>
          <a:p>
            <a:pPr marL="0" indent="0">
              <a:buNone/>
            </a:pPr>
            <a:r>
              <a:rPr lang="it-IT" dirty="0"/>
              <a:t>▪ Montare e ricomporre il materiale; </a:t>
            </a:r>
          </a:p>
          <a:p>
            <a:pPr marL="0" indent="0">
              <a:buNone/>
            </a:pPr>
            <a:r>
              <a:rPr lang="it-IT" dirty="0"/>
              <a:t>▪ Distribuire il prodotto; raccogliere e analizzare i feedback.</a:t>
            </a:r>
          </a:p>
        </p:txBody>
      </p:sp>
    </p:spTree>
    <p:extLst>
      <p:ext uri="{BB962C8B-B14F-4D97-AF65-F5344CB8AC3E}">
        <p14:creationId xmlns:p14="http://schemas.microsoft.com/office/powerpoint/2010/main" val="34241169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1E2B0FC-9FF8-7C05-6A0E-8A52AFEE3CE7}"/>
              </a:ext>
            </a:extLst>
          </p:cNvPr>
          <p:cNvSpPr>
            <a:spLocks noGrp="1"/>
          </p:cNvSpPr>
          <p:nvPr>
            <p:ph type="title"/>
          </p:nvPr>
        </p:nvSpPr>
        <p:spPr/>
        <p:txBody>
          <a:bodyPr/>
          <a:lstStyle/>
          <a:p>
            <a:r>
              <a:rPr lang="it-IT" dirty="0"/>
              <a:t>Per concludere</a:t>
            </a:r>
          </a:p>
        </p:txBody>
      </p:sp>
      <p:sp>
        <p:nvSpPr>
          <p:cNvPr id="3" name="Segnaposto contenuto 2">
            <a:extLst>
              <a:ext uri="{FF2B5EF4-FFF2-40B4-BE49-F238E27FC236}">
                <a16:creationId xmlns:a16="http://schemas.microsoft.com/office/drawing/2014/main" id="{199D5DC0-D5BC-996E-46F8-D0753654683C}"/>
              </a:ext>
            </a:extLst>
          </p:cNvPr>
          <p:cNvSpPr>
            <a:spLocks noGrp="1"/>
          </p:cNvSpPr>
          <p:nvPr>
            <p:ph idx="1"/>
          </p:nvPr>
        </p:nvSpPr>
        <p:spPr>
          <a:xfrm>
            <a:off x="329381" y="1253331"/>
            <a:ext cx="10722932" cy="4351338"/>
          </a:xfrm>
        </p:spPr>
        <p:txBody>
          <a:bodyPr/>
          <a:lstStyle/>
          <a:p>
            <a:r>
              <a:rPr lang="it-IT" dirty="0"/>
              <a:t>Tutte queste pratiche didattiche e queste metodologie non devono essere considerate in modo autonomo, ma come strumenti che, connessi tra loro, partecipano alla realizzazione di una didattica per competenze innovativa e inclusiva, con una proiezione sempre maggiore all’orientamento. </a:t>
            </a:r>
          </a:p>
        </p:txBody>
      </p:sp>
      <p:pic>
        <p:nvPicPr>
          <p:cNvPr id="3074" name="Picture 2" descr="Il lavoro con adolescenti Strumenti e metodologie: la multimedialità -  Ordine Assistenti Sociali Regione Liguria">
            <a:extLst>
              <a:ext uri="{FF2B5EF4-FFF2-40B4-BE49-F238E27FC236}">
                <a16:creationId xmlns:a16="http://schemas.microsoft.com/office/drawing/2014/main" id="{CFFD2338-2520-B4DA-A10A-7B1AEFBDB6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6690" y="3714750"/>
            <a:ext cx="5876925" cy="31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843684"/>
      </p:ext>
    </p:extLst>
  </p:cSld>
  <p:clrMapOvr>
    <a:masterClrMapping/>
  </p:clrMapOvr>
</p:sld>
</file>

<file path=ppt/theme/theme1.xml><?xml version="1.0" encoding="utf-8"?>
<a:theme xmlns:a="http://schemas.openxmlformats.org/drawingml/2006/main" name="SineVTI">
  <a:themeElements>
    <a:clrScheme name="AnalogousFromLightSeed_2SEEDS">
      <a:dk1>
        <a:srgbClr val="000000"/>
      </a:dk1>
      <a:lt1>
        <a:srgbClr val="FFFFFF"/>
      </a:lt1>
      <a:dk2>
        <a:srgbClr val="412425"/>
      </a:dk2>
      <a:lt2>
        <a:srgbClr val="E8E2E4"/>
      </a:lt2>
      <a:accent1>
        <a:srgbClr val="75AB94"/>
      </a:accent1>
      <a:accent2>
        <a:srgbClr val="82AC89"/>
      </a:accent2>
      <a:accent3>
        <a:srgbClr val="80A9A9"/>
      </a:accent3>
      <a:accent4>
        <a:srgbClr val="BA7FA8"/>
      </a:accent4>
      <a:accent5>
        <a:srgbClr val="C492A0"/>
      </a:accent5>
      <a:accent6>
        <a:srgbClr val="BA877F"/>
      </a:accent6>
      <a:hlink>
        <a:srgbClr val="AE6986"/>
      </a:hlink>
      <a:folHlink>
        <a:srgbClr val="7F7F7F"/>
      </a:folHlink>
    </a:clrScheme>
    <a:fontScheme name="Custom 49">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neVTI" id="{8435B2A2-1BD5-4C05-93E5-3C5388B709E3}" vid="{0D704B13-63FE-4848-A298-6B7359B95653}"/>
    </a:ext>
  </a:extLst>
</a:theme>
</file>

<file path=docProps/app.xml><?xml version="1.0" encoding="utf-8"?>
<Properties xmlns="http://schemas.openxmlformats.org/officeDocument/2006/extended-properties" xmlns:vt="http://schemas.openxmlformats.org/officeDocument/2006/docPropsVTypes">
  <TotalTime>525</TotalTime>
  <Words>3164</Words>
  <Application>Microsoft Macintosh PowerPoint</Application>
  <PresentationFormat>Widescreen</PresentationFormat>
  <Paragraphs>233</Paragraphs>
  <Slides>47</Slides>
  <Notes>0</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47</vt:i4>
      </vt:variant>
    </vt:vector>
  </HeadingPairs>
  <TitlesOfParts>
    <vt:vector size="57" baseType="lpstr">
      <vt:lpstr>Arial</vt:lpstr>
      <vt:lpstr>ArialMT</vt:lpstr>
      <vt:lpstr>Avenir Next LT Pro</vt:lpstr>
      <vt:lpstr>CenturySchoolbook</vt:lpstr>
      <vt:lpstr>CenturySchoolbook-Italic</vt:lpstr>
      <vt:lpstr>Montserrat-Bold</vt:lpstr>
      <vt:lpstr>Montserrat-Italic</vt:lpstr>
      <vt:lpstr>Montserrat-Regular</vt:lpstr>
      <vt:lpstr>Posterama</vt:lpstr>
      <vt:lpstr>SineVTI</vt:lpstr>
      <vt:lpstr>Metodologie e tecniche didattiche</vt:lpstr>
      <vt:lpstr>Brainstorming (tempesta di cervelli)</vt:lpstr>
      <vt:lpstr>Presentazione standard di PowerPoint</vt:lpstr>
      <vt:lpstr>ESEMPIO:  Introduzione alla poesia di Giuseppe Ungaretti</vt:lpstr>
      <vt:lpstr>Obiettivi del brainstorming</vt:lpstr>
      <vt:lpstr>Contenuti del brainstorming</vt:lpstr>
      <vt:lpstr>Metodologia e strumenti</vt:lpstr>
      <vt:lpstr>Fase divergente</vt:lpstr>
      <vt:lpstr>Presentazione standard di PowerPoint</vt:lpstr>
      <vt:lpstr>Fase convergente</vt:lpstr>
      <vt:lpstr>Lezione frontale partecipata</vt:lpstr>
      <vt:lpstr>Esempio: Fase frontale</vt:lpstr>
      <vt:lpstr>Fase partecipata</vt:lpstr>
      <vt:lpstr>Presentazione standard di PowerPoint</vt:lpstr>
      <vt:lpstr>Risultato?</vt:lpstr>
      <vt:lpstr>Gruop reading activity (gruppo di lettura attivo)</vt:lpstr>
      <vt:lpstr>Esempio: Laboratorio di analisi del testo</vt:lpstr>
      <vt:lpstr>Circle time</vt:lpstr>
      <vt:lpstr>Presentazione standard di PowerPoint</vt:lpstr>
      <vt:lpstr>Riflessioni, opinioni, produzione</vt:lpstr>
      <vt:lpstr>Cooperative Learning (apprendimento cooperativo)</vt:lpstr>
      <vt:lpstr>Presentazione standard di PowerPoint</vt:lpstr>
      <vt:lpstr>Esempio: Laboratorio di analisi del testo</vt:lpstr>
      <vt:lpstr>oppure: Compito di realtà da svolgere in piccoli gruppi</vt:lpstr>
      <vt:lpstr>Flipped Classroom</vt:lpstr>
      <vt:lpstr>Cosa possono fare a casa gli studenti?</vt:lpstr>
      <vt:lpstr>Webquest</vt:lpstr>
      <vt:lpstr>Webquest: momenti operativi</vt:lpstr>
      <vt:lpstr>Esempio di webquest sul Portale Galileo</vt:lpstr>
      <vt:lpstr>Presentazione standard di PowerPoint</vt:lpstr>
      <vt:lpstr>Gli studenti potranno consultare le opere online, ma anche altro materiale multimediale</vt:lpstr>
      <vt:lpstr>Role Playing (gioco o interpretazione dei ruoli)</vt:lpstr>
      <vt:lpstr>Presentazione standard di PowerPoint</vt:lpstr>
      <vt:lpstr>Presentazione standard di PowerPoint</vt:lpstr>
      <vt:lpstr>Esempio di Role Playing </vt:lpstr>
      <vt:lpstr>Qual è lo scopo?</vt:lpstr>
      <vt:lpstr>Produzione</vt:lpstr>
      <vt:lpstr>Debate</vt:lpstr>
      <vt:lpstr>Presentazione standard di PowerPoint</vt:lpstr>
      <vt:lpstr>Esempio di debate: Machiavelli è un autore moderno?</vt:lpstr>
      <vt:lpstr>Peer Tutoring</vt:lpstr>
      <vt:lpstr>Storytelling</vt:lpstr>
      <vt:lpstr>Come realizzare una narrazione o una scrittura creativa</vt:lpstr>
      <vt:lpstr>Storytelling digitale</vt:lpstr>
      <vt:lpstr>Obiettivi</vt:lpstr>
      <vt:lpstr>Realizzazione </vt:lpstr>
      <vt:lpstr>Per concludere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Tecniche didattiche</dc:title>
  <dc:creator>Oriana BELLISSIMO</dc:creator>
  <cp:lastModifiedBy>Rosanna GIUDICE</cp:lastModifiedBy>
  <cp:revision>13</cp:revision>
  <dcterms:created xsi:type="dcterms:W3CDTF">2021-10-24T12:55:40Z</dcterms:created>
  <dcterms:modified xsi:type="dcterms:W3CDTF">2023-06-14T10:33:05Z</dcterms:modified>
</cp:coreProperties>
</file>