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52" r:id="rId1"/>
  </p:sldMasterIdLst>
  <p:sldIdLst>
    <p:sldId id="256" r:id="rId2"/>
    <p:sldId id="257" r:id="rId3"/>
    <p:sldId id="258" r:id="rId4"/>
    <p:sldId id="259" r:id="rId5"/>
    <p:sldId id="260" r:id="rId6"/>
    <p:sldId id="261" r:id="rId7"/>
    <p:sldId id="263" r:id="rId8"/>
    <p:sldId id="264" r:id="rId9"/>
    <p:sldId id="262" r:id="rId10"/>
    <p:sldId id="265" r:id="rId11"/>
    <p:sldId id="266" r:id="rId12"/>
    <p:sldId id="267" r:id="rId13"/>
    <p:sldId id="268" r:id="rId14"/>
    <p:sldId id="269" r:id="rId15"/>
    <p:sldId id="270" r:id="rId16"/>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49"/>
  </p:normalViewPr>
  <p:slideViewPr>
    <p:cSldViewPr snapToGrid="0">
      <p:cViewPr varScale="1">
        <p:scale>
          <a:sx n="102" d="100"/>
          <a:sy n="102" d="100"/>
        </p:scale>
        <p:origin x="952"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90725A6-D796-4F35-8572-4CCD4F5E6D88}" type="doc">
      <dgm:prSet loTypeId="urn:microsoft.com/office/officeart/2005/8/layout/hierarchy1" loCatId="hierarchy" qsTypeId="urn:microsoft.com/office/officeart/2005/8/quickstyle/simple2" qsCatId="simple" csTypeId="urn:microsoft.com/office/officeart/2005/8/colors/colorful2" csCatId="colorful"/>
      <dgm:spPr/>
      <dgm:t>
        <a:bodyPr/>
        <a:lstStyle/>
        <a:p>
          <a:endParaRPr lang="en-US"/>
        </a:p>
      </dgm:t>
    </dgm:pt>
    <dgm:pt modelId="{1A08A554-8AB5-455A-86E4-E0D54383FBE3}">
      <dgm:prSet/>
      <dgm:spPr/>
      <dgm:t>
        <a:bodyPr/>
        <a:lstStyle/>
        <a:p>
          <a:r>
            <a:rPr lang="it-IT" b="1" i="0"/>
            <a:t>L'orientamento scolastico è un processo di consulenza e supporto</a:t>
          </a:r>
          <a:r>
            <a:rPr lang="it-IT" b="0" i="0"/>
            <a:t> volto a favorire il pieno sviluppo della persona in vista della definizione del proprio progetto formativo e occupazionale. </a:t>
          </a:r>
          <a:endParaRPr lang="en-US"/>
        </a:p>
      </dgm:t>
    </dgm:pt>
    <dgm:pt modelId="{BA724121-94E2-46D7-B095-EFC4D47BB7C9}" type="parTrans" cxnId="{94C30029-02E4-4F6F-912A-4F7D49C69F31}">
      <dgm:prSet/>
      <dgm:spPr/>
      <dgm:t>
        <a:bodyPr/>
        <a:lstStyle/>
        <a:p>
          <a:endParaRPr lang="en-US"/>
        </a:p>
      </dgm:t>
    </dgm:pt>
    <dgm:pt modelId="{61E3DB5D-A57E-4880-B4DC-825599013EB4}" type="sibTrans" cxnId="{94C30029-02E4-4F6F-912A-4F7D49C69F31}">
      <dgm:prSet/>
      <dgm:spPr/>
      <dgm:t>
        <a:bodyPr/>
        <a:lstStyle/>
        <a:p>
          <a:endParaRPr lang="en-US"/>
        </a:p>
      </dgm:t>
    </dgm:pt>
    <dgm:pt modelId="{18F2F3DA-F5C6-44E6-B0BC-C578F0A98E6D}">
      <dgm:prSet/>
      <dgm:spPr/>
      <dgm:t>
        <a:bodyPr/>
        <a:lstStyle/>
        <a:p>
          <a:r>
            <a:rPr lang="it-IT" b="1" i="0" dirty="0"/>
            <a:t>L’obiettivo dell’orientamento scolastico</a:t>
          </a:r>
          <a:r>
            <a:rPr lang="it-IT" b="0" i="0" dirty="0"/>
            <a:t> </a:t>
          </a:r>
          <a:r>
            <a:rPr lang="it-IT" b="1" i="0" dirty="0"/>
            <a:t>è quello di guidare gli studenti</a:t>
          </a:r>
          <a:r>
            <a:rPr lang="it-IT" b="0" i="0" dirty="0"/>
            <a:t> lungo tutto il percorso della loro istruzione e aiutarli a prendere </a:t>
          </a:r>
          <a:r>
            <a:rPr lang="it-IT" b="1" i="0" dirty="0"/>
            <a:t>decisioni consapevoli</a:t>
          </a:r>
          <a:r>
            <a:rPr lang="it-IT" b="0" i="0" dirty="0"/>
            <a:t>, informate e ben ponderate sul proprio futuro. L'orientamento, in generale, aiuta gli studenti a fare delle scelte di carriera mirate in base a interessi ed abilità individuali.</a:t>
          </a:r>
          <a:endParaRPr lang="en-US" dirty="0"/>
        </a:p>
      </dgm:t>
    </dgm:pt>
    <dgm:pt modelId="{7AED1F54-945D-467D-9010-FF420623EAC0}" type="parTrans" cxnId="{94357A88-CC93-4372-8293-B3FE3277B24C}">
      <dgm:prSet/>
      <dgm:spPr/>
      <dgm:t>
        <a:bodyPr/>
        <a:lstStyle/>
        <a:p>
          <a:endParaRPr lang="en-US"/>
        </a:p>
      </dgm:t>
    </dgm:pt>
    <dgm:pt modelId="{788E1274-F919-4210-827D-539385470FD9}" type="sibTrans" cxnId="{94357A88-CC93-4372-8293-B3FE3277B24C}">
      <dgm:prSet/>
      <dgm:spPr/>
      <dgm:t>
        <a:bodyPr/>
        <a:lstStyle/>
        <a:p>
          <a:endParaRPr lang="en-US"/>
        </a:p>
      </dgm:t>
    </dgm:pt>
    <dgm:pt modelId="{EC4DF45E-2612-2E4A-9E86-08885B03587B}" type="pres">
      <dgm:prSet presAssocID="{C90725A6-D796-4F35-8572-4CCD4F5E6D88}" presName="hierChild1" presStyleCnt="0">
        <dgm:presLayoutVars>
          <dgm:chPref val="1"/>
          <dgm:dir/>
          <dgm:animOne val="branch"/>
          <dgm:animLvl val="lvl"/>
          <dgm:resizeHandles/>
        </dgm:presLayoutVars>
      </dgm:prSet>
      <dgm:spPr/>
    </dgm:pt>
    <dgm:pt modelId="{6DD23D30-4EAE-704B-A78A-62F1A26D08B5}" type="pres">
      <dgm:prSet presAssocID="{1A08A554-8AB5-455A-86E4-E0D54383FBE3}" presName="hierRoot1" presStyleCnt="0"/>
      <dgm:spPr/>
    </dgm:pt>
    <dgm:pt modelId="{2D640BE9-2425-004D-BA62-8D8E81EBBDB5}" type="pres">
      <dgm:prSet presAssocID="{1A08A554-8AB5-455A-86E4-E0D54383FBE3}" presName="composite" presStyleCnt="0"/>
      <dgm:spPr/>
    </dgm:pt>
    <dgm:pt modelId="{C3EBD791-95BE-834A-8A2C-51A1F9CB53C2}" type="pres">
      <dgm:prSet presAssocID="{1A08A554-8AB5-455A-86E4-E0D54383FBE3}" presName="background" presStyleLbl="node0" presStyleIdx="0" presStyleCnt="2"/>
      <dgm:spPr/>
    </dgm:pt>
    <dgm:pt modelId="{E979B129-8559-F24B-99C6-7D37B085615C}" type="pres">
      <dgm:prSet presAssocID="{1A08A554-8AB5-455A-86E4-E0D54383FBE3}" presName="text" presStyleLbl="fgAcc0" presStyleIdx="0" presStyleCnt="2">
        <dgm:presLayoutVars>
          <dgm:chPref val="3"/>
        </dgm:presLayoutVars>
      </dgm:prSet>
      <dgm:spPr/>
    </dgm:pt>
    <dgm:pt modelId="{DB227916-CF42-7C4B-A7AC-ADC4895C1CD6}" type="pres">
      <dgm:prSet presAssocID="{1A08A554-8AB5-455A-86E4-E0D54383FBE3}" presName="hierChild2" presStyleCnt="0"/>
      <dgm:spPr/>
    </dgm:pt>
    <dgm:pt modelId="{D52CD428-3059-944B-9D69-2F7124AF870B}" type="pres">
      <dgm:prSet presAssocID="{18F2F3DA-F5C6-44E6-B0BC-C578F0A98E6D}" presName="hierRoot1" presStyleCnt="0"/>
      <dgm:spPr/>
    </dgm:pt>
    <dgm:pt modelId="{C00E682D-8448-5249-8CA6-65CB5562BDCD}" type="pres">
      <dgm:prSet presAssocID="{18F2F3DA-F5C6-44E6-B0BC-C578F0A98E6D}" presName="composite" presStyleCnt="0"/>
      <dgm:spPr/>
    </dgm:pt>
    <dgm:pt modelId="{534DF320-98FF-9142-9D94-4B3CDA295C37}" type="pres">
      <dgm:prSet presAssocID="{18F2F3DA-F5C6-44E6-B0BC-C578F0A98E6D}" presName="background" presStyleLbl="node0" presStyleIdx="1" presStyleCnt="2"/>
      <dgm:spPr/>
    </dgm:pt>
    <dgm:pt modelId="{FC28B71C-A92C-EF42-8A25-D3B73C064049}" type="pres">
      <dgm:prSet presAssocID="{18F2F3DA-F5C6-44E6-B0BC-C578F0A98E6D}" presName="text" presStyleLbl="fgAcc0" presStyleIdx="1" presStyleCnt="2">
        <dgm:presLayoutVars>
          <dgm:chPref val="3"/>
        </dgm:presLayoutVars>
      </dgm:prSet>
      <dgm:spPr/>
    </dgm:pt>
    <dgm:pt modelId="{4DB954ED-4C69-914C-A906-F5C3071A8D7C}" type="pres">
      <dgm:prSet presAssocID="{18F2F3DA-F5C6-44E6-B0BC-C578F0A98E6D}" presName="hierChild2" presStyleCnt="0"/>
      <dgm:spPr/>
    </dgm:pt>
  </dgm:ptLst>
  <dgm:cxnLst>
    <dgm:cxn modelId="{94C30029-02E4-4F6F-912A-4F7D49C69F31}" srcId="{C90725A6-D796-4F35-8572-4CCD4F5E6D88}" destId="{1A08A554-8AB5-455A-86E4-E0D54383FBE3}" srcOrd="0" destOrd="0" parTransId="{BA724121-94E2-46D7-B095-EFC4D47BB7C9}" sibTransId="{61E3DB5D-A57E-4880-B4DC-825599013EB4}"/>
    <dgm:cxn modelId="{AD475981-3DD0-0349-84C4-4FDE69B5CE1F}" type="presOf" srcId="{1A08A554-8AB5-455A-86E4-E0D54383FBE3}" destId="{E979B129-8559-F24B-99C6-7D37B085615C}" srcOrd="0" destOrd="0" presId="urn:microsoft.com/office/officeart/2005/8/layout/hierarchy1"/>
    <dgm:cxn modelId="{94357A88-CC93-4372-8293-B3FE3277B24C}" srcId="{C90725A6-D796-4F35-8572-4CCD4F5E6D88}" destId="{18F2F3DA-F5C6-44E6-B0BC-C578F0A98E6D}" srcOrd="1" destOrd="0" parTransId="{7AED1F54-945D-467D-9010-FF420623EAC0}" sibTransId="{788E1274-F919-4210-827D-539385470FD9}"/>
    <dgm:cxn modelId="{8C4F4189-F7B0-5945-9EC7-2483D34DB9A0}" type="presOf" srcId="{18F2F3DA-F5C6-44E6-B0BC-C578F0A98E6D}" destId="{FC28B71C-A92C-EF42-8A25-D3B73C064049}" srcOrd="0" destOrd="0" presId="urn:microsoft.com/office/officeart/2005/8/layout/hierarchy1"/>
    <dgm:cxn modelId="{1673E2D9-7582-9A45-B678-AC12F215D01B}" type="presOf" srcId="{C90725A6-D796-4F35-8572-4CCD4F5E6D88}" destId="{EC4DF45E-2612-2E4A-9E86-08885B03587B}" srcOrd="0" destOrd="0" presId="urn:microsoft.com/office/officeart/2005/8/layout/hierarchy1"/>
    <dgm:cxn modelId="{6F0A67BB-3112-1540-9A4E-F2F809581F2E}" type="presParOf" srcId="{EC4DF45E-2612-2E4A-9E86-08885B03587B}" destId="{6DD23D30-4EAE-704B-A78A-62F1A26D08B5}" srcOrd="0" destOrd="0" presId="urn:microsoft.com/office/officeart/2005/8/layout/hierarchy1"/>
    <dgm:cxn modelId="{973C1E62-4238-104E-BF59-935D28AC0A4E}" type="presParOf" srcId="{6DD23D30-4EAE-704B-A78A-62F1A26D08B5}" destId="{2D640BE9-2425-004D-BA62-8D8E81EBBDB5}" srcOrd="0" destOrd="0" presId="urn:microsoft.com/office/officeart/2005/8/layout/hierarchy1"/>
    <dgm:cxn modelId="{1E50BE0E-7A2E-5340-A028-8AD5E474AE98}" type="presParOf" srcId="{2D640BE9-2425-004D-BA62-8D8E81EBBDB5}" destId="{C3EBD791-95BE-834A-8A2C-51A1F9CB53C2}" srcOrd="0" destOrd="0" presId="urn:microsoft.com/office/officeart/2005/8/layout/hierarchy1"/>
    <dgm:cxn modelId="{CF4F5E90-29B9-4C46-903E-0A7C50B921F3}" type="presParOf" srcId="{2D640BE9-2425-004D-BA62-8D8E81EBBDB5}" destId="{E979B129-8559-F24B-99C6-7D37B085615C}" srcOrd="1" destOrd="0" presId="urn:microsoft.com/office/officeart/2005/8/layout/hierarchy1"/>
    <dgm:cxn modelId="{6E0C4CD4-CE3B-3F46-B11E-45E8BD81E825}" type="presParOf" srcId="{6DD23D30-4EAE-704B-A78A-62F1A26D08B5}" destId="{DB227916-CF42-7C4B-A7AC-ADC4895C1CD6}" srcOrd="1" destOrd="0" presId="urn:microsoft.com/office/officeart/2005/8/layout/hierarchy1"/>
    <dgm:cxn modelId="{3C0D53B9-C8AE-5344-B536-F291D6756BA5}" type="presParOf" srcId="{EC4DF45E-2612-2E4A-9E86-08885B03587B}" destId="{D52CD428-3059-944B-9D69-2F7124AF870B}" srcOrd="1" destOrd="0" presId="urn:microsoft.com/office/officeart/2005/8/layout/hierarchy1"/>
    <dgm:cxn modelId="{E408F58D-53A4-C140-9EE0-B53DA8E748A8}" type="presParOf" srcId="{D52CD428-3059-944B-9D69-2F7124AF870B}" destId="{C00E682D-8448-5249-8CA6-65CB5562BDCD}" srcOrd="0" destOrd="0" presId="urn:microsoft.com/office/officeart/2005/8/layout/hierarchy1"/>
    <dgm:cxn modelId="{8852020A-68D3-6E49-8945-52E85F7B60A6}" type="presParOf" srcId="{C00E682D-8448-5249-8CA6-65CB5562BDCD}" destId="{534DF320-98FF-9142-9D94-4B3CDA295C37}" srcOrd="0" destOrd="0" presId="urn:microsoft.com/office/officeart/2005/8/layout/hierarchy1"/>
    <dgm:cxn modelId="{6271DB9A-A911-B047-8D67-EA8B14FDC9F7}" type="presParOf" srcId="{C00E682D-8448-5249-8CA6-65CB5562BDCD}" destId="{FC28B71C-A92C-EF42-8A25-D3B73C064049}" srcOrd="1" destOrd="0" presId="urn:microsoft.com/office/officeart/2005/8/layout/hierarchy1"/>
    <dgm:cxn modelId="{8C604D44-7617-E345-9802-87B150D6173B}" type="presParOf" srcId="{D52CD428-3059-944B-9D69-2F7124AF870B}" destId="{4DB954ED-4C69-914C-A906-F5C3071A8D7C}"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EBD791-95BE-834A-8A2C-51A1F9CB53C2}">
      <dsp:nvSpPr>
        <dsp:cNvPr id="0" name=""/>
        <dsp:cNvSpPr/>
      </dsp:nvSpPr>
      <dsp:spPr>
        <a:xfrm>
          <a:off x="1227" y="267023"/>
          <a:ext cx="4309690" cy="2736653"/>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E979B129-8559-F24B-99C6-7D37B085615C}">
      <dsp:nvSpPr>
        <dsp:cNvPr id="0" name=""/>
        <dsp:cNvSpPr/>
      </dsp:nvSpPr>
      <dsp:spPr>
        <a:xfrm>
          <a:off x="480082" y="721935"/>
          <a:ext cx="4309690" cy="2736653"/>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it-IT" sz="1900" b="1" i="0" kern="1200"/>
            <a:t>L'orientamento scolastico è un processo di consulenza e supporto</a:t>
          </a:r>
          <a:r>
            <a:rPr lang="it-IT" sz="1900" b="0" i="0" kern="1200"/>
            <a:t> volto a favorire il pieno sviluppo della persona in vista della definizione del proprio progetto formativo e occupazionale. </a:t>
          </a:r>
          <a:endParaRPr lang="en-US" sz="1900" kern="1200"/>
        </a:p>
      </dsp:txBody>
      <dsp:txXfrm>
        <a:off x="560236" y="802089"/>
        <a:ext cx="4149382" cy="2576345"/>
      </dsp:txXfrm>
    </dsp:sp>
    <dsp:sp modelId="{534DF320-98FF-9142-9D94-4B3CDA295C37}">
      <dsp:nvSpPr>
        <dsp:cNvPr id="0" name=""/>
        <dsp:cNvSpPr/>
      </dsp:nvSpPr>
      <dsp:spPr>
        <a:xfrm>
          <a:off x="5268627" y="267023"/>
          <a:ext cx="4309690" cy="2736653"/>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FC28B71C-A92C-EF42-8A25-D3B73C064049}">
      <dsp:nvSpPr>
        <dsp:cNvPr id="0" name=""/>
        <dsp:cNvSpPr/>
      </dsp:nvSpPr>
      <dsp:spPr>
        <a:xfrm>
          <a:off x="5747481" y="721935"/>
          <a:ext cx="4309690" cy="2736653"/>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it-IT" sz="1900" b="1" i="0" kern="1200" dirty="0"/>
            <a:t>L’obiettivo dell’orientamento scolastico</a:t>
          </a:r>
          <a:r>
            <a:rPr lang="it-IT" sz="1900" b="0" i="0" kern="1200" dirty="0"/>
            <a:t> </a:t>
          </a:r>
          <a:r>
            <a:rPr lang="it-IT" sz="1900" b="1" i="0" kern="1200" dirty="0"/>
            <a:t>è quello di guidare gli studenti</a:t>
          </a:r>
          <a:r>
            <a:rPr lang="it-IT" sz="1900" b="0" i="0" kern="1200" dirty="0"/>
            <a:t> lungo tutto il percorso della loro istruzione e aiutarli a prendere </a:t>
          </a:r>
          <a:r>
            <a:rPr lang="it-IT" sz="1900" b="1" i="0" kern="1200" dirty="0"/>
            <a:t>decisioni consapevoli</a:t>
          </a:r>
          <a:r>
            <a:rPr lang="it-IT" sz="1900" b="0" i="0" kern="1200" dirty="0"/>
            <a:t>, informate e ben ponderate sul proprio futuro. L'orientamento, in generale, aiuta gli studenti a fare delle scelte di carriera mirate in base a interessi ed abilità individuali.</a:t>
          </a:r>
          <a:endParaRPr lang="en-US" sz="1900" kern="1200" dirty="0"/>
        </a:p>
      </dsp:txBody>
      <dsp:txXfrm>
        <a:off x="5827635" y="802089"/>
        <a:ext cx="4149382" cy="2576345"/>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04DB13E-F722-4ED6-BB00-556651E95281}"/>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7" name="Group 6">
            <a:extLst>
              <a:ext uri="{FF2B5EF4-FFF2-40B4-BE49-F238E27FC236}">
                <a16:creationId xmlns:a16="http://schemas.microsoft.com/office/drawing/2014/main" id="{E26428D7-C6F3-473D-A360-A3F5C3E8728C}"/>
              </a:ext>
            </a:extLst>
          </p:cNvPr>
          <p:cNvGrpSpPr/>
          <p:nvPr/>
        </p:nvGrpSpPr>
        <p:grpSpPr>
          <a:xfrm>
            <a:off x="5250180" y="1267730"/>
            <a:ext cx="1691640" cy="615934"/>
            <a:chOff x="5250180" y="1267730"/>
            <a:chExt cx="1691640" cy="615934"/>
          </a:xfrm>
        </p:grpSpPr>
        <p:cxnSp>
          <p:nvCxnSpPr>
            <p:cNvPr id="17" name="Straight Connector 16"/>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629103" y="2244830"/>
            <a:ext cx="8933796" cy="2437232"/>
          </a:xfrm>
        </p:spPr>
        <p:txBody>
          <a:bodyPr tIns="45720" bIns="45720" anchor="ctr">
            <a:normAutofit/>
          </a:bodyPr>
          <a:lstStyle>
            <a:lvl1pPr algn="ctr">
              <a:lnSpc>
                <a:spcPct val="83000"/>
              </a:lnSpc>
              <a:defRPr lang="en-US" sz="6800" b="0" kern="1200" cap="none"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629101" y="4682062"/>
            <a:ext cx="8936846" cy="457201"/>
          </a:xfrm>
        </p:spPr>
        <p:txBody>
          <a:bodyPr>
            <a:normAutofit/>
          </a:bodyPr>
          <a:lstStyle>
            <a:lvl1pPr marL="0" indent="0" algn="ctr">
              <a:spcBef>
                <a:spcPts val="0"/>
              </a:spcBef>
              <a:buNone/>
              <a:defRPr sz="1800" spc="80" baseline="0">
                <a:solidFill>
                  <a:schemeClr val="tx1">
                    <a:lumMod val="95000"/>
                    <a:lumOff val="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6"/>
            <a:ext cx="1554480" cy="485546"/>
          </a:xfrm>
        </p:spPr>
        <p:txBody>
          <a:bodyPr/>
          <a:lstStyle>
            <a:lvl1pPr algn="ctr">
              <a:defRPr sz="1300" spc="0" baseline="0">
                <a:solidFill>
                  <a:srgbClr val="FFFFFF"/>
                </a:solidFill>
                <a:latin typeface="+mn-lt"/>
              </a:defRPr>
            </a:lvl1pPr>
          </a:lstStyle>
          <a:p>
            <a:fld id="{EA0C0817-A112-4847-8014-A94B7D2A4EA3}" type="datetime1">
              <a:rPr lang="en-US" smtClean="0"/>
              <a:t>6/16/23</a:t>
            </a:fld>
            <a:endParaRPr lang="en-US" dirty="0"/>
          </a:p>
        </p:txBody>
      </p:sp>
      <p:sp>
        <p:nvSpPr>
          <p:cNvPr id="21" name="Footer Placeholder 20"/>
          <p:cNvSpPr>
            <a:spLocks noGrp="1"/>
          </p:cNvSpPr>
          <p:nvPr>
            <p:ph type="ftr" sz="quarter" idx="11"/>
          </p:nvPr>
        </p:nvSpPr>
        <p:spPr>
          <a:xfrm>
            <a:off x="1629100" y="5177408"/>
            <a:ext cx="5730295" cy="228600"/>
          </a:xfrm>
        </p:spPr>
        <p:txBody>
          <a:bodyPr/>
          <a:lstStyle>
            <a:lvl1pPr algn="l">
              <a:defRPr>
                <a:solidFill>
                  <a:schemeClr val="tx1">
                    <a:lumMod val="85000"/>
                    <a:lumOff val="15000"/>
                  </a:schemeClr>
                </a:solidFill>
              </a:defRPr>
            </a:lvl1pPr>
          </a:lstStyle>
          <a:p>
            <a:endParaRPr lang="en-US" dirty="0"/>
          </a:p>
        </p:txBody>
      </p:sp>
      <p:sp>
        <p:nvSpPr>
          <p:cNvPr id="22" name="Slide Number Placeholder 21"/>
          <p:cNvSpPr>
            <a:spLocks noGrp="1"/>
          </p:cNvSpPr>
          <p:nvPr>
            <p:ph type="sldNum" sz="quarter" idx="12"/>
          </p:nvPr>
        </p:nvSpPr>
        <p:spPr>
          <a:xfrm>
            <a:off x="8606920" y="5177408"/>
            <a:ext cx="1955980" cy="228600"/>
          </a:xfrm>
        </p:spPr>
        <p:txBody>
          <a:bodyPr/>
          <a:lstStyle>
            <a:lvl1pPr>
              <a:defRPr>
                <a:solidFill>
                  <a:schemeClr val="tx1">
                    <a:lumMod val="85000"/>
                    <a:lumOff val="15000"/>
                  </a:schemeClr>
                </a:solidFill>
              </a:defRPr>
            </a:lvl1pPr>
          </a:lstStyle>
          <a:p>
            <a:fld id="{34B7E4EF-A1BD-40F4-AB7B-04F084DD991D}" type="slidenum">
              <a:rPr lang="en-US" smtClean="0"/>
              <a:t>‹N›</a:t>
            </a:fld>
            <a:endParaRPr lang="en-US" dirty="0"/>
          </a:p>
        </p:txBody>
      </p:sp>
    </p:spTree>
    <p:extLst>
      <p:ext uri="{BB962C8B-B14F-4D97-AF65-F5344CB8AC3E}">
        <p14:creationId xmlns:p14="http://schemas.microsoft.com/office/powerpoint/2010/main" val="17398127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32B432-ACDA-4023-A761-2BAB76577B62}" type="datetime1">
              <a:rPr lang="en-US" smtClean="0"/>
              <a:t>6/16/23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B7E4EF-A1BD-40F4-AB7B-04F084DD991D}" type="slidenum">
              <a:rPr lang="en-US" smtClean="0"/>
              <a:t>‹N›</a:t>
            </a:fld>
            <a:endParaRPr lang="en-US"/>
          </a:p>
        </p:txBody>
      </p:sp>
    </p:spTree>
    <p:extLst>
      <p:ext uri="{BB962C8B-B14F-4D97-AF65-F5344CB8AC3E}">
        <p14:creationId xmlns:p14="http://schemas.microsoft.com/office/powerpoint/2010/main" val="37190030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0A4A1889-E37C-4EC3-9E41-9DAD221CF389}"/>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3" name="Rectangle 22"/>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629156" y="2275165"/>
            <a:ext cx="8933688" cy="2406895"/>
          </a:xfrm>
        </p:spPr>
        <p:txBody>
          <a:bodyPr anchor="ctr">
            <a:normAutofit/>
          </a:bodyPr>
          <a:lstStyle>
            <a:lvl1pPr algn="ctr">
              <a:lnSpc>
                <a:spcPct val="83000"/>
              </a:lnSpc>
              <a:defRPr lang="en-US" sz="68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grpSp>
        <p:nvGrpSpPr>
          <p:cNvPr id="16" name="Group 15">
            <a:extLst>
              <a:ext uri="{FF2B5EF4-FFF2-40B4-BE49-F238E27FC236}">
                <a16:creationId xmlns:a16="http://schemas.microsoft.com/office/drawing/2014/main" id="{1683EB04-C23E-490C-A1A6-030CF79D23C8}"/>
              </a:ext>
            </a:extLst>
          </p:cNvPr>
          <p:cNvGrpSpPr/>
          <p:nvPr/>
        </p:nvGrpSpPr>
        <p:grpSpPr>
          <a:xfrm>
            <a:off x="5250180" y="1267730"/>
            <a:ext cx="1691640" cy="615934"/>
            <a:chOff x="5250180" y="1267730"/>
            <a:chExt cx="1691640" cy="615934"/>
          </a:xfrm>
        </p:grpSpPr>
        <p:cxnSp>
          <p:nvCxnSpPr>
            <p:cNvPr id="17" name="Straight Connector 16">
              <a:extLst>
                <a:ext uri="{FF2B5EF4-FFF2-40B4-BE49-F238E27FC236}">
                  <a16:creationId xmlns:a16="http://schemas.microsoft.com/office/drawing/2014/main" id="{F8A84C03-E1CA-4A4E-81D6-9BB0C335B7A0}"/>
                </a:ext>
              </a:extLst>
            </p:cNvPr>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4A26FB5A-D5D1-4DAB-AC43-7F51A7F2D197}"/>
                </a:ext>
              </a:extLst>
            </p:cNvPr>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9303F14-E560-4C02-94F4-B4695FE26813}"/>
                </a:ext>
              </a:extLst>
            </p:cNvPr>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3" name="Text Placeholder 2"/>
          <p:cNvSpPr>
            <a:spLocks noGrp="1"/>
          </p:cNvSpPr>
          <p:nvPr>
            <p:ph type="body" idx="1"/>
          </p:nvPr>
        </p:nvSpPr>
        <p:spPr>
          <a:xfrm>
            <a:off x="1629156" y="4682062"/>
            <a:ext cx="8939784" cy="457200"/>
          </a:xfrm>
        </p:spPr>
        <p:txBody>
          <a:bodyPr anchor="t">
            <a:normAutofit/>
          </a:bodyPr>
          <a:lstStyle>
            <a:lvl1pPr marL="0" indent="0" algn="ctr">
              <a:buNone/>
              <a:tabLst>
                <a:tab pos="2633663" algn="l"/>
              </a:tabLst>
              <a:defRPr sz="1800">
                <a:solidFill>
                  <a:schemeClr val="tx1">
                    <a:lumMod val="95000"/>
                    <a:lumOff val="5000"/>
                  </a:schemeClr>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18760" y="1344502"/>
            <a:ext cx="1554480" cy="498781"/>
          </a:xfrm>
        </p:spPr>
        <p:txBody>
          <a:bodyPr/>
          <a:lstStyle>
            <a:lvl1pPr algn="ctr">
              <a:defRPr lang="en-US" sz="1300" kern="1200" spc="0" baseline="0">
                <a:solidFill>
                  <a:srgbClr val="FFFFFF"/>
                </a:solidFill>
                <a:latin typeface="+mn-lt"/>
                <a:ea typeface="+mn-ea"/>
                <a:cs typeface="+mn-cs"/>
              </a:defRPr>
            </a:lvl1pPr>
          </a:lstStyle>
          <a:p>
            <a:fld id="{D9C646AA-F36E-4540-911D-FFFC0A0EF24A}" type="datetime1">
              <a:rPr lang="en-US" smtClean="0"/>
              <a:t>6/16/23</a:t>
            </a:fld>
            <a:endParaRPr lang="en-US" dirty="0"/>
          </a:p>
        </p:txBody>
      </p:sp>
      <p:sp>
        <p:nvSpPr>
          <p:cNvPr id="5" name="Footer Placeholder 4"/>
          <p:cNvSpPr>
            <a:spLocks noGrp="1"/>
          </p:cNvSpPr>
          <p:nvPr>
            <p:ph type="ftr" sz="quarter" idx="11"/>
          </p:nvPr>
        </p:nvSpPr>
        <p:spPr>
          <a:xfrm>
            <a:off x="1629157" y="5177408"/>
            <a:ext cx="5660134" cy="228600"/>
          </a:xfrm>
        </p:spPr>
        <p:txBody>
          <a:bodyPr/>
          <a:lstStyle>
            <a:lvl1pPr algn="l">
              <a:defRPr>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12"/>
          </p:nvPr>
        </p:nvSpPr>
        <p:spPr>
          <a:xfrm>
            <a:off x="8604504" y="5177408"/>
            <a:ext cx="1958339" cy="228600"/>
          </a:xfrm>
        </p:spPr>
        <p:txBody>
          <a:bodyPr/>
          <a:lstStyle>
            <a:lvl1pPr>
              <a:defRPr>
                <a:solidFill>
                  <a:schemeClr val="tx1">
                    <a:lumMod val="85000"/>
                    <a:lumOff val="15000"/>
                  </a:schemeClr>
                </a:solidFill>
              </a:defRPr>
            </a:lvl1pPr>
          </a:lstStyle>
          <a:p>
            <a:fld id="{34B7E4EF-A1BD-40F4-AB7B-04F084DD991D}" type="slidenum">
              <a:rPr lang="en-US" smtClean="0"/>
              <a:t>‹N›</a:t>
            </a:fld>
            <a:endParaRPr lang="en-US" dirty="0"/>
          </a:p>
        </p:txBody>
      </p:sp>
    </p:spTree>
    <p:extLst>
      <p:ext uri="{BB962C8B-B14F-4D97-AF65-F5344CB8AC3E}">
        <p14:creationId xmlns:p14="http://schemas.microsoft.com/office/powerpoint/2010/main" val="13284285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6176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9186D26-FA5F-4637-B602-B7C2DC34CFD4}" type="datetime1">
              <a:rPr lang="en-US" smtClean="0"/>
              <a:t>6/16/23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B7E4EF-A1BD-40F4-AB7B-04F084DD991D}" type="slidenum">
              <a:rPr lang="en-US" smtClean="0"/>
              <a:t>‹N›</a:t>
            </a:fld>
            <a:endParaRPr lang="en-US"/>
          </a:p>
        </p:txBody>
      </p:sp>
    </p:spTree>
    <p:extLst>
      <p:ext uri="{BB962C8B-B14F-4D97-AF65-F5344CB8AC3E}">
        <p14:creationId xmlns:p14="http://schemas.microsoft.com/office/powerpoint/2010/main" val="41126851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663440" cy="640080"/>
          </a:xfrm>
        </p:spPr>
        <p:txBody>
          <a:bodyPr anchor="ctr">
            <a:normAutofit/>
          </a:bodyPr>
          <a:lstStyle>
            <a:lvl1pPr marL="0" indent="0" algn="l">
              <a:spcBef>
                <a:spcPts val="0"/>
              </a:spcBef>
              <a:buNone/>
              <a:defRPr sz="1900" b="1" i="0">
                <a:solidFill>
                  <a:schemeClr val="tx1"/>
                </a:solidFill>
                <a:latin typeface="+mn-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069848" y="2792472"/>
            <a:ext cx="4663440" cy="3163825"/>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458712" y="2074334"/>
            <a:ext cx="4663440" cy="640080"/>
          </a:xfrm>
        </p:spPr>
        <p:txBody>
          <a:bodyPr anchor="ctr">
            <a:normAutofit/>
          </a:bodyPr>
          <a:lstStyle>
            <a:lvl1pPr marL="0" indent="0" algn="l">
              <a:spcBef>
                <a:spcPts val="0"/>
              </a:spcBef>
              <a:buNone/>
              <a:defRPr sz="1900" b="1">
                <a:solidFill>
                  <a:schemeClr val="tx1"/>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458712" y="2792471"/>
            <a:ext cx="4663440" cy="3164509"/>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8A7F15D8-96D1-4781-BC50-CA8A088B2FE4}" type="datetime1">
              <a:rPr lang="en-US" smtClean="0"/>
              <a:t>6/16/23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4B7E4EF-A1BD-40F4-AB7B-04F084DD991D}" type="slidenum">
              <a:rPr lang="en-US" smtClean="0"/>
              <a:t>‹N›</a:t>
            </a:fld>
            <a:endParaRPr lang="en-US"/>
          </a:p>
        </p:txBody>
      </p:sp>
    </p:spTree>
    <p:extLst>
      <p:ext uri="{BB962C8B-B14F-4D97-AF65-F5344CB8AC3E}">
        <p14:creationId xmlns:p14="http://schemas.microsoft.com/office/powerpoint/2010/main" val="11692810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9A96C99-B8F8-4528-BD05-0E16E943DC09}" type="datetime1">
              <a:rPr lang="en-US" smtClean="0"/>
              <a:t>6/16/23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4B7E4EF-A1BD-40F4-AB7B-04F084DD991D}" type="slidenum">
              <a:rPr lang="en-US" smtClean="0"/>
              <a:t>‹N›</a:t>
            </a:fld>
            <a:endParaRPr lang="en-US"/>
          </a:p>
        </p:txBody>
      </p:sp>
    </p:spTree>
    <p:extLst>
      <p:ext uri="{BB962C8B-B14F-4D97-AF65-F5344CB8AC3E}">
        <p14:creationId xmlns:p14="http://schemas.microsoft.com/office/powerpoint/2010/main" val="12230819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636942-C211-4B28-8DBD-C953E00AF71B}" type="datetime1">
              <a:rPr lang="en-US" smtClean="0"/>
              <a:t>6/16/23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4B7E4EF-A1BD-40F4-AB7B-04F084DD991D}" type="slidenum">
              <a:rPr lang="en-US" smtClean="0"/>
              <a:t>‹N›</a:t>
            </a:fld>
            <a:endParaRPr lang="en-US"/>
          </a:p>
        </p:txBody>
      </p:sp>
    </p:spTree>
    <p:extLst>
      <p:ext uri="{BB962C8B-B14F-4D97-AF65-F5344CB8AC3E}">
        <p14:creationId xmlns:p14="http://schemas.microsoft.com/office/powerpoint/2010/main" val="23750658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5E1BBF9-8BEF-4353-BA68-30AAF9EBD8D8}"/>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a:extLst>
              <a:ext uri="{FF2B5EF4-FFF2-40B4-BE49-F238E27FC236}">
                <a16:creationId xmlns:a16="http://schemas.microsoft.com/office/drawing/2014/main" id="{5B941C21-2A5D-4912-AB06-1BB0C0EB6AE1}"/>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58200" y="607392"/>
            <a:ext cx="3161963" cy="1645920"/>
          </a:xfrm>
        </p:spPr>
        <p:txBody>
          <a:bodyPr anchor="b">
            <a:normAutofit/>
          </a:bodyPr>
          <a:lstStyle>
            <a:lvl1pPr algn="l" defTabSz="914400" rtl="0" eaLnBrk="1" latinLnBrk="0" hangingPunct="1">
              <a:lnSpc>
                <a:spcPct val="100000"/>
              </a:lnSpc>
              <a:spcBef>
                <a:spcPct val="0"/>
              </a:spcBef>
              <a:buNone/>
              <a:defRPr lang="en-US" sz="3200" b="0" kern="1200" cap="none" spc="0" baseline="0" dirty="0">
                <a:solidFill>
                  <a:schemeClr val="tx1"/>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6858000" cy="5334000"/>
          </a:xfrm>
        </p:spPr>
        <p:txBody>
          <a:bodyPr/>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58200" y="2336800"/>
            <a:ext cx="3161963" cy="3606800"/>
          </a:xfrm>
        </p:spPr>
        <p:txBody>
          <a:bodyPr>
            <a:normAutofit/>
          </a:bodyPr>
          <a:lstStyle>
            <a:lvl1pPr marL="0" indent="0">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a:xfrm>
            <a:off x="5588000" y="6035040"/>
            <a:ext cx="1955800" cy="365760"/>
          </a:xfrm>
        </p:spPr>
        <p:txBody>
          <a:bodyPr/>
          <a:lstStyle>
            <a:lvl1pPr>
              <a:defRPr>
                <a:solidFill>
                  <a:schemeClr val="tx1">
                    <a:lumMod val="85000"/>
                    <a:lumOff val="15000"/>
                  </a:schemeClr>
                </a:solidFill>
              </a:defRPr>
            </a:lvl1pPr>
          </a:lstStyle>
          <a:p>
            <a:fld id="{7E8D12A6-918A-48BD-8CB9-CA713993B0EA}" type="datetime1">
              <a:rPr lang="en-US" smtClean="0"/>
              <a:t>6/16/23</a:t>
            </a:fld>
            <a:endParaRPr lang="en-US"/>
          </a:p>
        </p:txBody>
      </p:sp>
      <p:sp>
        <p:nvSpPr>
          <p:cNvPr id="9" name="Footer Placeholder 8"/>
          <p:cNvSpPr>
            <a:spLocks noGrp="1"/>
          </p:cNvSpPr>
          <p:nvPr>
            <p:ph type="ftr" sz="quarter" idx="11"/>
          </p:nvPr>
        </p:nvSpPr>
        <p:spPr>
          <a:xfrm>
            <a:off x="685801" y="6035040"/>
            <a:ext cx="4584700" cy="365760"/>
          </a:xfrm>
        </p:spPr>
        <p:txBody>
          <a:bodyPr/>
          <a:lstStyle>
            <a:lvl1pPr algn="l">
              <a:defRPr/>
            </a:lvl1pPr>
          </a:lstStyle>
          <a:p>
            <a:endParaRPr lang="en-US"/>
          </a:p>
        </p:txBody>
      </p:sp>
      <p:sp>
        <p:nvSpPr>
          <p:cNvPr id="11" name="Slide Number Placeholder 10"/>
          <p:cNvSpPr>
            <a:spLocks noGrp="1"/>
          </p:cNvSpPr>
          <p:nvPr>
            <p:ph type="sldNum" sz="quarter" idx="12"/>
          </p:nvPr>
        </p:nvSpPr>
        <p:spPr>
          <a:xfrm>
            <a:off x="10396728" y="6035040"/>
            <a:ext cx="1223435" cy="365760"/>
          </a:xfrm>
        </p:spPr>
        <p:txBody>
          <a:bodyPr/>
          <a:lstStyle>
            <a:lvl1pPr>
              <a:defRPr>
                <a:solidFill>
                  <a:schemeClr val="tx1">
                    <a:lumMod val="85000"/>
                    <a:lumOff val="15000"/>
                  </a:schemeClr>
                </a:solidFill>
              </a:defRPr>
            </a:lvl1pPr>
          </a:lstStyle>
          <a:p>
            <a:fld id="{34B7E4EF-A1BD-40F4-AB7B-04F084DD991D}" type="slidenum">
              <a:rPr lang="en-US" smtClean="0"/>
              <a:t>‹N›</a:t>
            </a:fld>
            <a:endParaRPr lang="en-US"/>
          </a:p>
        </p:txBody>
      </p:sp>
    </p:spTree>
    <p:extLst>
      <p:ext uri="{BB962C8B-B14F-4D97-AF65-F5344CB8AC3E}">
        <p14:creationId xmlns:p14="http://schemas.microsoft.com/office/powerpoint/2010/main" val="33424952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687CA98-D9C7-497F-A1DA-7D22F8753BCE}"/>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228599" y="237744"/>
            <a:ext cx="7696201"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5" name="Date Placeholder 4"/>
          <p:cNvSpPr>
            <a:spLocks noGrp="1"/>
          </p:cNvSpPr>
          <p:nvPr>
            <p:ph type="dt" sz="half" idx="10"/>
          </p:nvPr>
        </p:nvSpPr>
        <p:spPr>
          <a:xfrm>
            <a:off x="5662337" y="6035040"/>
            <a:ext cx="2071963" cy="365760"/>
          </a:xfrm>
        </p:spPr>
        <p:txBody>
          <a:bodyPr/>
          <a:lstStyle>
            <a:lvl1pPr>
              <a:defRPr b="1">
                <a:solidFill>
                  <a:srgbClr val="FFFFFF"/>
                </a:solidFill>
                <a:effectLst>
                  <a:outerShdw blurRad="19050" dist="6350" dir="2700000" algn="tl" rotWithShape="0">
                    <a:prstClr val="black">
                      <a:alpha val="40000"/>
                    </a:prstClr>
                  </a:outerShdw>
                </a:effectLst>
              </a:defRPr>
            </a:lvl1pPr>
          </a:lstStyle>
          <a:p>
            <a:fld id="{E778CE86-875F-4587-BCF6-FA054AFC0D53}" type="datetime1">
              <a:rPr lang="en-US" smtClean="0"/>
              <a:pPr/>
              <a:t>6/16/23</a:t>
            </a:fld>
            <a:endParaRPr lang="en-US" dirty="0"/>
          </a:p>
        </p:txBody>
      </p:sp>
      <p:sp>
        <p:nvSpPr>
          <p:cNvPr id="6" name="Footer Placeholder 5"/>
          <p:cNvSpPr>
            <a:spLocks noGrp="1"/>
          </p:cNvSpPr>
          <p:nvPr>
            <p:ph type="ftr" sz="quarter" idx="11"/>
          </p:nvPr>
        </p:nvSpPr>
        <p:spPr>
          <a:xfrm>
            <a:off x="612648" y="6035040"/>
            <a:ext cx="4588002" cy="365760"/>
          </a:xfrm>
        </p:spPr>
        <p:txBody>
          <a:bodyPr/>
          <a:lstStyle>
            <a:lvl1pPr marL="0" algn="r" defTabSz="914400" rtl="0" eaLnBrk="1" latinLnBrk="0" hangingPunct="1">
              <a:defRPr lang="en-US" sz="1000" b="1" kern="1200" dirty="0">
                <a:solidFill>
                  <a:srgbClr val="FFFFFF"/>
                </a:solidFill>
                <a:effectLst>
                  <a:outerShdw blurRad="19050" dist="6350" dir="2700000" algn="tl" rotWithShape="0">
                    <a:prstClr val="black">
                      <a:alpha val="40000"/>
                    </a:prstClr>
                  </a:outerShdw>
                </a:effectLst>
                <a:latin typeface="+mn-lt"/>
                <a:ea typeface="+mn-ea"/>
                <a:cs typeface="+mn-cs"/>
              </a:defRPr>
            </a:lvl1pPr>
          </a:lstStyle>
          <a:p>
            <a:pPr algn="l"/>
            <a:endParaRPr lang="en-US" dirty="0"/>
          </a:p>
        </p:txBody>
      </p:sp>
      <p:sp>
        <p:nvSpPr>
          <p:cNvPr id="7" name="Slide Number Placeholder 6"/>
          <p:cNvSpPr>
            <a:spLocks noGrp="1"/>
          </p:cNvSpPr>
          <p:nvPr>
            <p:ph type="sldNum" sz="quarter" idx="12"/>
          </p:nvPr>
        </p:nvSpPr>
        <p:spPr>
          <a:xfrm>
            <a:off x="10396728" y="6035040"/>
            <a:ext cx="1225296" cy="365760"/>
          </a:xfrm>
        </p:spPr>
        <p:txBody>
          <a:bodyPr/>
          <a:lstStyle/>
          <a:p>
            <a:fld id="{34B7E4EF-A1BD-40F4-AB7B-04F084DD991D}" type="slidenum">
              <a:rPr lang="en-US" smtClean="0"/>
              <a:t>‹N›</a:t>
            </a:fld>
            <a:endParaRPr lang="en-US"/>
          </a:p>
        </p:txBody>
      </p:sp>
      <p:sp>
        <p:nvSpPr>
          <p:cNvPr id="12" name="Rectangle 11">
            <a:extLst>
              <a:ext uri="{FF2B5EF4-FFF2-40B4-BE49-F238E27FC236}">
                <a16:creationId xmlns:a16="http://schemas.microsoft.com/office/drawing/2014/main" id="{F8B3D8CC-BB13-41A5-8F34-B8E84A4F9534}"/>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77250" y="603504"/>
            <a:ext cx="3144774" cy="1645920"/>
          </a:xfrm>
        </p:spPr>
        <p:txBody>
          <a:bodyPr anchor="b">
            <a:noAutofit/>
          </a:bodyPr>
          <a:lstStyle>
            <a:lvl1pPr algn="l">
              <a:lnSpc>
                <a:spcPct val="100000"/>
              </a:lnSpc>
              <a:defRPr sz="3200" b="0">
                <a:solidFill>
                  <a:schemeClr val="tx1"/>
                </a:solidFill>
                <a:latin typeface="+mj-lt"/>
              </a:defRPr>
            </a:lvl1pPr>
          </a:lstStyle>
          <a:p>
            <a:r>
              <a:rPr lang="en-US"/>
              <a:t>Click to edit Master title style</a:t>
            </a:r>
            <a:endParaRPr lang="en-US" dirty="0"/>
          </a:p>
        </p:txBody>
      </p:sp>
      <p:sp>
        <p:nvSpPr>
          <p:cNvPr id="4" name="Text Placeholder 3"/>
          <p:cNvSpPr>
            <a:spLocks noGrp="1"/>
          </p:cNvSpPr>
          <p:nvPr>
            <p:ph type="body" sz="half" idx="2"/>
          </p:nvPr>
        </p:nvSpPr>
        <p:spPr>
          <a:xfrm>
            <a:off x="8477250" y="2386584"/>
            <a:ext cx="3144774" cy="3511296"/>
          </a:xfrm>
        </p:spPr>
        <p:txBody>
          <a:bodyPr>
            <a:normAutofit/>
          </a:bodyPr>
          <a:lstStyle>
            <a:lvl1pPr marL="0" indent="0" algn="l">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586839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34F40B7-36AB-4376-BE14-EF7004D79BB9}" type="datetime1">
              <a:rPr lang="en-US" smtClean="0"/>
              <a:t>6/16/23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B7E4EF-A1BD-40F4-AB7B-04F084DD991D}" type="slidenum">
              <a:rPr lang="en-US" smtClean="0"/>
              <a:t>‹N›</a:t>
            </a:fld>
            <a:endParaRPr lang="en-US"/>
          </a:p>
        </p:txBody>
      </p:sp>
    </p:spTree>
    <p:extLst>
      <p:ext uri="{BB962C8B-B14F-4D97-AF65-F5344CB8AC3E}">
        <p14:creationId xmlns:p14="http://schemas.microsoft.com/office/powerpoint/2010/main" val="6462179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F87CAB8-DCAE-46A5-AADA-B3FAD11A54E0}" type="datetime1">
              <a:rPr lang="en-US" smtClean="0"/>
              <a:t>6/16/23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B7E4EF-A1BD-40F4-AB7B-04F084DD991D}" type="slidenum">
              <a:rPr lang="en-US" smtClean="0"/>
              <a:t>‹N›</a:t>
            </a:fld>
            <a:endParaRPr lang="en-US"/>
          </a:p>
        </p:txBody>
      </p:sp>
    </p:spTree>
    <p:extLst>
      <p:ext uri="{BB962C8B-B14F-4D97-AF65-F5344CB8AC3E}">
        <p14:creationId xmlns:p14="http://schemas.microsoft.com/office/powerpoint/2010/main" val="14559385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E94681D-2A4C-4A8D-B9B5-31D440D0328D}"/>
              </a:ext>
            </a:extLst>
          </p:cNvPr>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234696" y="237744"/>
            <a:ext cx="11722608" cy="6382512"/>
          </a:xfrm>
          <a:prstGeom prst="rect">
            <a:avLst/>
          </a:prstGeom>
          <a:solidFill>
            <a:schemeClr val="bg1">
              <a:lumMod val="75000"/>
              <a:alpha val="60000"/>
            </a:schemeClr>
          </a:solidFill>
          <a:ln w="6350" cap="flat" cmpd="sng" algn="ctr">
            <a:noFill/>
            <a:prstDash val="solid"/>
          </a:ln>
          <a:effectLst>
            <a:softEdge rad="0"/>
          </a:effectLst>
        </p:spPr>
      </p:sp>
      <p:sp>
        <p:nvSpPr>
          <p:cNvPr id="8" name="Rectangle 7"/>
          <p:cNvSpPr/>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84962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56794" y="6035040"/>
            <a:ext cx="2893045" cy="36576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F6FA2B21-3FCD-4721-B95C-427943F61125}" type="datetime1">
              <a:rPr lang="en-US" smtClean="0"/>
              <a:t>6/16/23</a:t>
            </a:fld>
            <a:endParaRPr lang="en-US"/>
          </a:p>
        </p:txBody>
      </p:sp>
      <p:sp>
        <p:nvSpPr>
          <p:cNvPr id="5" name="Footer Placeholder 4"/>
          <p:cNvSpPr>
            <a:spLocks noGrp="1"/>
          </p:cNvSpPr>
          <p:nvPr>
            <p:ph type="ftr" sz="quarter" idx="3"/>
          </p:nvPr>
        </p:nvSpPr>
        <p:spPr>
          <a:xfrm>
            <a:off x="1066800" y="6035040"/>
            <a:ext cx="5816600" cy="365760"/>
          </a:xfrm>
          <a:prstGeom prst="rect">
            <a:avLst/>
          </a:prstGeom>
        </p:spPr>
        <p:txBody>
          <a:bodyPr vert="horz" lIns="91440" tIns="45720" rIns="91440" bIns="45720" rtlCol="0" anchor="b"/>
          <a:lstStyle>
            <a:lvl1pPr algn="l">
              <a:defRPr sz="1000">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4"/>
          </p:nvPr>
        </p:nvSpPr>
        <p:spPr>
          <a:xfrm>
            <a:off x="10287000" y="6035040"/>
            <a:ext cx="838200" cy="36576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34B7E4EF-A1BD-40F4-AB7B-04F084DD991D}" type="slidenum">
              <a:rPr lang="en-US" smtClean="0"/>
              <a:t>‹N›</a:t>
            </a:fld>
            <a:endParaRPr lang="en-US"/>
          </a:p>
        </p:txBody>
      </p:sp>
    </p:spTree>
    <p:extLst>
      <p:ext uri="{BB962C8B-B14F-4D97-AF65-F5344CB8AC3E}">
        <p14:creationId xmlns:p14="http://schemas.microsoft.com/office/powerpoint/2010/main" val="4128669564"/>
      </p:ext>
    </p:extLst>
  </p:cSld>
  <p:clrMap bg1="lt1" tx1="dk1" bg2="lt2" tx2="dk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 id="2147483758" r:id="rId6"/>
    <p:sldLayoutId id="2147483759" r:id="rId7"/>
    <p:sldLayoutId id="2147483760" r:id="rId8"/>
    <p:sldLayoutId id="2147483761" r:id="rId9"/>
    <p:sldLayoutId id="2147483762" r:id="rId10"/>
    <p:sldLayoutId id="2147483763" r:id="rId11"/>
  </p:sldLayoutIdLst>
  <p:hf sldNum="0" hdr="0" ftr="0" dt="0"/>
  <p:txStyles>
    <p:titleStyle>
      <a:lvl1pPr algn="l" defTabSz="914400" rtl="0" eaLnBrk="1" latinLnBrk="0" hangingPunct="1">
        <a:lnSpc>
          <a:spcPct val="90000"/>
        </a:lnSpc>
        <a:spcBef>
          <a:spcPct val="0"/>
        </a:spcBef>
        <a:buNone/>
        <a:defRPr lang="en-US" sz="4800" i="1" kern="1200" cap="none" spc="-7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10000"/>
        </a:lnSpc>
        <a:spcBef>
          <a:spcPts val="900"/>
        </a:spcBef>
        <a:spcAft>
          <a:spcPts val="0"/>
        </a:spcAft>
        <a:buClr>
          <a:schemeClr val="tx1">
            <a:lumMod val="85000"/>
            <a:lumOff val="15000"/>
          </a:schemeClr>
        </a:buClr>
        <a:buFont typeface="Garamond" pitchFamily="18" charset="0"/>
        <a:buChar char="◦"/>
        <a:defRPr sz="1700" kern="1200">
          <a:solidFill>
            <a:schemeClr val="tx1"/>
          </a:solidFill>
          <a:latin typeface="+mn-lt"/>
          <a:ea typeface="+mn-ea"/>
          <a:cs typeface="+mn-cs"/>
        </a:defRPr>
      </a:lvl1pPr>
      <a:lvl2pPr marL="457200" indent="-182880" algn="l" defTabSz="914400" rtl="0" eaLnBrk="1" latinLnBrk="0" hangingPunct="1">
        <a:lnSpc>
          <a:spcPct val="110000"/>
        </a:lnSpc>
        <a:spcBef>
          <a:spcPts val="500"/>
        </a:spcBef>
        <a:buClr>
          <a:schemeClr val="tx1">
            <a:lumMod val="85000"/>
            <a:lumOff val="15000"/>
          </a:schemeClr>
        </a:buClr>
        <a:buFont typeface="Garamond" pitchFamily="18" charset="0"/>
        <a:buChar char="◦"/>
        <a:defRPr sz="1500" kern="1200">
          <a:solidFill>
            <a:schemeClr val="tx1"/>
          </a:solidFill>
          <a:latin typeface="+mn-lt"/>
          <a:ea typeface="+mn-ea"/>
          <a:cs typeface="+mn-cs"/>
        </a:defRPr>
      </a:lvl2pPr>
      <a:lvl3pPr marL="731520" indent="-182880" algn="l" defTabSz="914400" rtl="0" eaLnBrk="1" latinLnBrk="0" hangingPunct="1">
        <a:lnSpc>
          <a:spcPct val="110000"/>
        </a:lnSpc>
        <a:spcBef>
          <a:spcPts val="500"/>
        </a:spcBef>
        <a:buClr>
          <a:schemeClr val="tx1">
            <a:lumMod val="85000"/>
            <a:lumOff val="15000"/>
          </a:schemeClr>
        </a:buClr>
        <a:buFont typeface="Garamond" pitchFamily="18" charset="0"/>
        <a:buChar char="◦"/>
        <a:defRPr sz="1300" kern="1200">
          <a:solidFill>
            <a:schemeClr val="tx1"/>
          </a:solidFill>
          <a:latin typeface="+mn-lt"/>
          <a:ea typeface="+mn-ea"/>
          <a:cs typeface="+mn-cs"/>
        </a:defRPr>
      </a:lvl3pPr>
      <a:lvl4pPr marL="1005840" indent="-182880" algn="l" defTabSz="914400" rtl="0" eaLnBrk="1" latinLnBrk="0" hangingPunct="1">
        <a:lnSpc>
          <a:spcPct val="110000"/>
        </a:lnSpc>
        <a:spcBef>
          <a:spcPts val="500"/>
        </a:spcBef>
        <a:buClr>
          <a:schemeClr val="tx1">
            <a:lumMod val="85000"/>
            <a:lumOff val="15000"/>
          </a:schemeClr>
        </a:buClr>
        <a:buFont typeface="Garamond" pitchFamily="18" charset="0"/>
        <a:buChar char="◦"/>
        <a:defRPr sz="1300" kern="1200">
          <a:solidFill>
            <a:schemeClr val="tx1"/>
          </a:solidFill>
          <a:latin typeface="+mn-lt"/>
          <a:ea typeface="+mn-ea"/>
          <a:cs typeface="+mn-cs"/>
        </a:defRPr>
      </a:lvl4pPr>
      <a:lvl5pPr marL="1280160" indent="-182880" algn="l" defTabSz="914400" rtl="0" eaLnBrk="1" latinLnBrk="0" hangingPunct="1">
        <a:lnSpc>
          <a:spcPct val="110000"/>
        </a:lnSpc>
        <a:spcBef>
          <a:spcPts val="500"/>
        </a:spcBef>
        <a:buClr>
          <a:schemeClr val="tx1">
            <a:lumMod val="85000"/>
            <a:lumOff val="15000"/>
          </a:schemeClr>
        </a:buClr>
        <a:buFont typeface="Garamond" pitchFamily="18" charset="0"/>
        <a:buChar char="◦"/>
        <a:defRPr sz="13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A6DFDBD-F2E6-B38F-CFF7-A398D2A5F635}"/>
              </a:ext>
            </a:extLst>
          </p:cNvPr>
          <p:cNvPicPr>
            <a:picLocks noChangeAspect="1"/>
          </p:cNvPicPr>
          <p:nvPr/>
        </p:nvPicPr>
        <p:blipFill rotWithShape="1">
          <a:blip r:embed="rId2"/>
          <a:srcRect t="40487" b="3263"/>
          <a:stretch/>
        </p:blipFill>
        <p:spPr>
          <a:xfrm>
            <a:off x="20" y="-839"/>
            <a:ext cx="12191980" cy="6858000"/>
          </a:xfrm>
          <a:prstGeom prst="rect">
            <a:avLst/>
          </a:prstGeom>
        </p:spPr>
      </p:pic>
      <p:sp useBgFill="1">
        <p:nvSpPr>
          <p:cNvPr id="31" name="Rectangle 30">
            <a:extLst>
              <a:ext uri="{FF2B5EF4-FFF2-40B4-BE49-F238E27FC236}">
                <a16:creationId xmlns:a16="http://schemas.microsoft.com/office/drawing/2014/main" id="{BF9FFE17-DE95-4821-ACC1-B90C954492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33" name="Rectangle 32">
            <a:extLst>
              <a:ext uri="{FF2B5EF4-FFF2-40B4-BE49-F238E27FC236}">
                <a16:creationId xmlns:a16="http://schemas.microsoft.com/office/drawing/2014/main" id="{03CF76AF-FF72-4430-A772-0584032902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2" name="Titolo 1">
            <a:extLst>
              <a:ext uri="{FF2B5EF4-FFF2-40B4-BE49-F238E27FC236}">
                <a16:creationId xmlns:a16="http://schemas.microsoft.com/office/drawing/2014/main" id="{2D6A443D-7B96-D36A-1632-6D3FBDB90684}"/>
              </a:ext>
            </a:extLst>
          </p:cNvPr>
          <p:cNvSpPr>
            <a:spLocks noGrp="1"/>
          </p:cNvSpPr>
          <p:nvPr>
            <p:ph type="ctrTitle"/>
          </p:nvPr>
        </p:nvSpPr>
        <p:spPr>
          <a:xfrm>
            <a:off x="1771132" y="2091263"/>
            <a:ext cx="8649738" cy="2590800"/>
          </a:xfrm>
        </p:spPr>
        <p:txBody>
          <a:bodyPr>
            <a:normAutofit/>
          </a:bodyPr>
          <a:lstStyle/>
          <a:p>
            <a:r>
              <a:rPr lang="it-IT" sz="6300"/>
              <a:t>Potenziamento della didattica orientativa a scuola </a:t>
            </a:r>
          </a:p>
        </p:txBody>
      </p:sp>
      <p:sp>
        <p:nvSpPr>
          <p:cNvPr id="3" name="Sottotitolo 2">
            <a:extLst>
              <a:ext uri="{FF2B5EF4-FFF2-40B4-BE49-F238E27FC236}">
                <a16:creationId xmlns:a16="http://schemas.microsoft.com/office/drawing/2014/main" id="{05D39368-1DAE-DF64-BFBE-F29B8F374A1C}"/>
              </a:ext>
            </a:extLst>
          </p:cNvPr>
          <p:cNvSpPr>
            <a:spLocks noGrp="1"/>
          </p:cNvSpPr>
          <p:nvPr>
            <p:ph type="subTitle" idx="1"/>
          </p:nvPr>
        </p:nvSpPr>
        <p:spPr>
          <a:xfrm>
            <a:off x="1771130" y="4682062"/>
            <a:ext cx="8652788" cy="457201"/>
          </a:xfrm>
        </p:spPr>
        <p:txBody>
          <a:bodyPr>
            <a:normAutofit/>
          </a:bodyPr>
          <a:lstStyle/>
          <a:p>
            <a:r>
              <a:rPr lang="it-IT" dirty="0"/>
              <a:t>Istituto di Istruzione Superiore </a:t>
            </a:r>
            <a:r>
              <a:rPr lang="it-IT" dirty="0" err="1"/>
              <a:t>F</a:t>
            </a:r>
            <a:r>
              <a:rPr lang="it-IT" dirty="0"/>
              <a:t>. Petruccelli G. Parisi – UNISA </a:t>
            </a:r>
          </a:p>
        </p:txBody>
      </p:sp>
      <p:sp>
        <p:nvSpPr>
          <p:cNvPr id="35" name="Rectangle 34">
            <a:extLst>
              <a:ext uri="{FF2B5EF4-FFF2-40B4-BE49-F238E27FC236}">
                <a16:creationId xmlns:a16="http://schemas.microsoft.com/office/drawing/2014/main" id="{0B1C8180-2FDD-4202-8C45-4057CB1AB2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37" name="Straight Connector 36">
            <a:extLst>
              <a:ext uri="{FF2B5EF4-FFF2-40B4-BE49-F238E27FC236}">
                <a16:creationId xmlns:a16="http://schemas.microsoft.com/office/drawing/2014/main" id="{D6E86CC6-13EA-4A88-86AD-CF27BF52CC9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50180" y="1267730"/>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3F80B441-4F7D-4B40-8A13-FED03A1F3A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941820" y="1267730"/>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0C7FD1A-44B1-4E4C-B0C9-A8103DCCDCC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50180" y="1913025"/>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74161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EB72A9B-FD82-4F09-BF1E-D39311D3A0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DD39B371-6E4E-4070-AB4E-4D788405A5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4696" y="237744"/>
            <a:ext cx="11722608"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a:extLst>
              <a:ext uri="{FF2B5EF4-FFF2-40B4-BE49-F238E27FC236}">
                <a16:creationId xmlns:a16="http://schemas.microsoft.com/office/drawing/2014/main" id="{B937DAED-8BFE-4563-BB45-B5E554D70A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sp>
      <p:sp>
        <p:nvSpPr>
          <p:cNvPr id="2" name="Titolo 1">
            <a:extLst>
              <a:ext uri="{FF2B5EF4-FFF2-40B4-BE49-F238E27FC236}">
                <a16:creationId xmlns:a16="http://schemas.microsoft.com/office/drawing/2014/main" id="{D3BF4413-C049-51F0-82CD-4D750322C441}"/>
              </a:ext>
            </a:extLst>
          </p:cNvPr>
          <p:cNvSpPr>
            <a:spLocks noGrp="1"/>
          </p:cNvSpPr>
          <p:nvPr>
            <p:ph type="title"/>
          </p:nvPr>
        </p:nvSpPr>
        <p:spPr>
          <a:xfrm>
            <a:off x="1066800" y="642594"/>
            <a:ext cx="10058400" cy="1371600"/>
          </a:xfrm>
        </p:spPr>
        <p:txBody>
          <a:bodyPr>
            <a:normAutofit/>
          </a:bodyPr>
          <a:lstStyle/>
          <a:p>
            <a:pPr algn="ctr"/>
            <a:r>
              <a:rPr lang="it-IT" dirty="0"/>
              <a:t>Orientamento </a:t>
            </a:r>
            <a:endParaRPr lang="it-IT"/>
          </a:p>
        </p:txBody>
      </p:sp>
      <p:graphicFrame>
        <p:nvGraphicFramePr>
          <p:cNvPr id="5" name="Segnaposto contenuto 2">
            <a:extLst>
              <a:ext uri="{FF2B5EF4-FFF2-40B4-BE49-F238E27FC236}">
                <a16:creationId xmlns:a16="http://schemas.microsoft.com/office/drawing/2014/main" id="{79EB8932-96BE-4B11-3DCE-DBA59961700B}"/>
              </a:ext>
            </a:extLst>
          </p:cNvPr>
          <p:cNvGraphicFramePr>
            <a:graphicFrameLocks noGrp="1"/>
          </p:cNvGraphicFramePr>
          <p:nvPr>
            <p:ph idx="1"/>
            <p:extLst>
              <p:ext uri="{D42A27DB-BD31-4B8C-83A1-F6EECF244321}">
                <p14:modId xmlns:p14="http://schemas.microsoft.com/office/powerpoint/2010/main" val="1763127178"/>
              </p:ext>
            </p:extLst>
          </p:nvPr>
        </p:nvGraphicFramePr>
        <p:xfrm>
          <a:off x="1066800" y="2310063"/>
          <a:ext cx="10058400" cy="37256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554696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1E94681D-2A4C-4A8D-B9B5-31D440D032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FB65ABA3-820C-4D75-9437-9EFA1ADFE1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4696" y="237744"/>
            <a:ext cx="11722608" cy="6382512"/>
          </a:xfrm>
          <a:prstGeom prst="rect">
            <a:avLst/>
          </a:prstGeom>
          <a:solidFill>
            <a:schemeClr val="bg1">
              <a:lumMod val="75000"/>
              <a:alpha val="60000"/>
            </a:schemeClr>
          </a:solidFill>
          <a:ln w="6350" cap="flat" cmpd="sng" algn="ctr">
            <a:noFill/>
            <a:prstDash val="solid"/>
          </a:ln>
          <a:effectLst>
            <a:softEdge rad="0"/>
          </a:effectLst>
        </p:spPr>
      </p:sp>
      <p:sp>
        <p:nvSpPr>
          <p:cNvPr id="32" name="Rectangle 31">
            <a:extLst>
              <a:ext uri="{FF2B5EF4-FFF2-40B4-BE49-F238E27FC236}">
                <a16:creationId xmlns:a16="http://schemas.microsoft.com/office/drawing/2014/main" id="{036BF2FB-90D8-48DB-BD34-D040CDCFF2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sp>
      <p:sp>
        <p:nvSpPr>
          <p:cNvPr id="34" name="Rectangle 33">
            <a:extLst>
              <a:ext uri="{FF2B5EF4-FFF2-40B4-BE49-F238E27FC236}">
                <a16:creationId xmlns:a16="http://schemas.microsoft.com/office/drawing/2014/main" id="{78632963-757B-40C2-BB84-FC6107A54D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66" y="0"/>
            <a:ext cx="12193866"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Lampadine bianche con una gialla che si distingue dalle altre">
            <a:extLst>
              <a:ext uri="{FF2B5EF4-FFF2-40B4-BE49-F238E27FC236}">
                <a16:creationId xmlns:a16="http://schemas.microsoft.com/office/drawing/2014/main" id="{103A8DC5-D3EF-3876-6C17-5007531159F3}"/>
              </a:ext>
            </a:extLst>
          </p:cNvPr>
          <p:cNvPicPr>
            <a:picLocks noChangeAspect="1"/>
          </p:cNvPicPr>
          <p:nvPr/>
        </p:nvPicPr>
        <p:blipFill rotWithShape="1">
          <a:blip r:embed="rId2"/>
          <a:srcRect r="9091" b="23391"/>
          <a:stretch/>
        </p:blipFill>
        <p:spPr>
          <a:xfrm>
            <a:off x="20" y="253548"/>
            <a:ext cx="12191980" cy="6857999"/>
          </a:xfrm>
          <a:prstGeom prst="rect">
            <a:avLst/>
          </a:prstGeom>
        </p:spPr>
      </p:pic>
      <p:sp>
        <p:nvSpPr>
          <p:cNvPr id="36" name="Rectangle 35">
            <a:extLst>
              <a:ext uri="{FF2B5EF4-FFF2-40B4-BE49-F238E27FC236}">
                <a16:creationId xmlns:a16="http://schemas.microsoft.com/office/drawing/2014/main" id="{2853AE55-7E35-44B0-89F1-3F52B262AF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67615" y="253548"/>
            <a:ext cx="5612193" cy="6361598"/>
          </a:xfrm>
          <a:prstGeom prst="rect">
            <a:avLst/>
          </a:prstGeom>
          <a:solidFill>
            <a:schemeClr val="bg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DBC4BE4D-4B50-4F51-9F85-4B5D60B02D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5448" y="407588"/>
            <a:ext cx="5299768" cy="6022878"/>
          </a:xfrm>
          <a:prstGeom prst="rect">
            <a:avLst/>
          </a:prstGeom>
          <a:no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egnaposto contenuto 6">
            <a:extLst>
              <a:ext uri="{FF2B5EF4-FFF2-40B4-BE49-F238E27FC236}">
                <a16:creationId xmlns:a16="http://schemas.microsoft.com/office/drawing/2014/main" id="{175CEC88-B825-AEDA-1B98-1C068B80958C}"/>
              </a:ext>
            </a:extLst>
          </p:cNvPr>
          <p:cNvSpPr>
            <a:spLocks noGrp="1"/>
          </p:cNvSpPr>
          <p:nvPr>
            <p:ph idx="4294967295"/>
          </p:nvPr>
        </p:nvSpPr>
        <p:spPr>
          <a:xfrm>
            <a:off x="774043" y="2538920"/>
            <a:ext cx="4602152" cy="3480066"/>
          </a:xfrm>
        </p:spPr>
        <p:txBody>
          <a:bodyPr vert="horz" lIns="91440" tIns="45720" rIns="91440" bIns="45720" rtlCol="0">
            <a:normAutofit/>
          </a:bodyPr>
          <a:lstStyle/>
          <a:p>
            <a:pPr>
              <a:lnSpc>
                <a:spcPct val="100000"/>
              </a:lnSpc>
            </a:pPr>
            <a:r>
              <a:rPr lang="en-US" sz="2000" b="0" dirty="0">
                <a:effectLst/>
              </a:rPr>
              <a:t>Fare </a:t>
            </a:r>
            <a:r>
              <a:rPr lang="en-US" sz="2000" b="0" dirty="0" err="1">
                <a:effectLst/>
              </a:rPr>
              <a:t>orientamento</a:t>
            </a:r>
            <a:r>
              <a:rPr lang="en-US" sz="2000" b="0" dirty="0">
                <a:effectLst/>
              </a:rPr>
              <a:t> a </a:t>
            </a:r>
            <a:r>
              <a:rPr lang="en-US" sz="2000" b="0" dirty="0" err="1">
                <a:effectLst/>
              </a:rPr>
              <a:t>scuola</a:t>
            </a:r>
            <a:r>
              <a:rPr lang="en-US" sz="2000" b="0" dirty="0">
                <a:effectLst/>
              </a:rPr>
              <a:t> </a:t>
            </a:r>
            <a:r>
              <a:rPr lang="en-US" sz="2000" b="0" dirty="0" err="1">
                <a:effectLst/>
              </a:rPr>
              <a:t>prevede</a:t>
            </a:r>
            <a:r>
              <a:rPr lang="en-US" sz="2000" b="0" dirty="0">
                <a:effectLst/>
              </a:rPr>
              <a:t> </a:t>
            </a:r>
            <a:r>
              <a:rPr lang="en-US" sz="2000" b="0" dirty="0" err="1">
                <a:effectLst/>
              </a:rPr>
              <a:t>che</a:t>
            </a:r>
            <a:r>
              <a:rPr lang="en-US" sz="2000" b="0" dirty="0">
                <a:effectLst/>
              </a:rPr>
              <a:t> lo </a:t>
            </a:r>
            <a:r>
              <a:rPr lang="en-US" sz="2000" b="0" dirty="0" err="1">
                <a:effectLst/>
              </a:rPr>
              <a:t>studente</a:t>
            </a:r>
            <a:r>
              <a:rPr lang="en-US" sz="2000" b="0" dirty="0">
                <a:effectLst/>
              </a:rPr>
              <a:t> </a:t>
            </a:r>
            <a:r>
              <a:rPr lang="en-US" sz="2000" b="0" dirty="0" err="1">
                <a:effectLst/>
              </a:rPr>
              <a:t>venga</a:t>
            </a:r>
            <a:r>
              <a:rPr lang="en-US" sz="2000" b="0" dirty="0">
                <a:effectLst/>
              </a:rPr>
              <a:t> </a:t>
            </a:r>
            <a:r>
              <a:rPr lang="en-US" sz="2000" b="0" dirty="0" err="1">
                <a:effectLst/>
              </a:rPr>
              <a:t>messo</a:t>
            </a:r>
            <a:r>
              <a:rPr lang="en-US" sz="2000" b="0" dirty="0">
                <a:effectLst/>
              </a:rPr>
              <a:t> </a:t>
            </a:r>
            <a:r>
              <a:rPr lang="en-US" sz="2000" b="0" dirty="0" err="1">
                <a:effectLst/>
              </a:rPr>
              <a:t>nella</a:t>
            </a:r>
            <a:r>
              <a:rPr lang="en-US" sz="2000" b="0" dirty="0">
                <a:effectLst/>
              </a:rPr>
              <a:t> </a:t>
            </a:r>
            <a:r>
              <a:rPr lang="en-US" sz="2000" b="0" dirty="0" err="1">
                <a:effectLst/>
              </a:rPr>
              <a:t>condizione</a:t>
            </a:r>
            <a:r>
              <a:rPr lang="en-US" sz="2000" b="0" dirty="0">
                <a:effectLst/>
              </a:rPr>
              <a:t> di </a:t>
            </a:r>
            <a:r>
              <a:rPr lang="en-US" sz="2000" b="1" dirty="0" err="1">
                <a:effectLst/>
              </a:rPr>
              <a:t>esser</a:t>
            </a:r>
            <a:r>
              <a:rPr lang="en-US" sz="2000" b="1" dirty="0">
                <a:effectLst/>
              </a:rPr>
              <a:t> </a:t>
            </a:r>
            <a:r>
              <a:rPr lang="en-US" sz="2000" b="1" dirty="0" err="1">
                <a:effectLst/>
              </a:rPr>
              <a:t>consapevole</a:t>
            </a:r>
            <a:r>
              <a:rPr lang="en-US" sz="2000" b="1" dirty="0">
                <a:effectLst/>
              </a:rPr>
              <a:t> di se </a:t>
            </a:r>
            <a:r>
              <a:rPr lang="en-US" sz="2000" b="0" dirty="0" err="1">
                <a:effectLst/>
              </a:rPr>
              <a:t>stesso</a:t>
            </a:r>
            <a:r>
              <a:rPr lang="en-US" sz="2000" b="0" dirty="0">
                <a:effectLst/>
              </a:rPr>
              <a:t>, </a:t>
            </a:r>
            <a:r>
              <a:rPr lang="en-US" sz="2000" b="0" dirty="0" err="1">
                <a:effectLst/>
              </a:rPr>
              <a:t>della</a:t>
            </a:r>
            <a:r>
              <a:rPr lang="en-US" sz="2000" b="0" dirty="0">
                <a:effectLst/>
              </a:rPr>
              <a:t> propria </a:t>
            </a:r>
            <a:r>
              <a:rPr lang="en-US" sz="2000" b="0" dirty="0" err="1">
                <a:effectLst/>
              </a:rPr>
              <a:t>personalità</a:t>
            </a:r>
            <a:r>
              <a:rPr lang="en-US" sz="2000" b="0" dirty="0">
                <a:effectLst/>
              </a:rPr>
              <a:t>, </a:t>
            </a:r>
            <a:r>
              <a:rPr lang="en-US" sz="2000" b="1" dirty="0" err="1">
                <a:effectLst/>
              </a:rPr>
              <a:t>potenzialità</a:t>
            </a:r>
            <a:r>
              <a:rPr lang="en-US" sz="2000" b="0" dirty="0">
                <a:effectLst/>
              </a:rPr>
              <a:t>, </a:t>
            </a:r>
            <a:r>
              <a:rPr lang="en-US" sz="2000" b="1" dirty="0" err="1">
                <a:effectLst/>
              </a:rPr>
              <a:t>doti</a:t>
            </a:r>
            <a:r>
              <a:rPr lang="en-US" sz="2000" b="1" dirty="0">
                <a:effectLst/>
              </a:rPr>
              <a:t> e </a:t>
            </a:r>
            <a:r>
              <a:rPr lang="en-US" sz="2000" b="1" dirty="0" err="1">
                <a:effectLst/>
              </a:rPr>
              <a:t>aspirazioni</a:t>
            </a:r>
            <a:r>
              <a:rPr lang="en-US" sz="2000" b="1" dirty="0">
                <a:effectLst/>
              </a:rPr>
              <a:t>.</a:t>
            </a:r>
            <a:r>
              <a:rPr lang="en-US" sz="2000" b="0" dirty="0">
                <a:effectLst/>
              </a:rPr>
              <a:t> </a:t>
            </a:r>
            <a:r>
              <a:rPr lang="en-US" sz="2000" b="0" dirty="0" err="1">
                <a:effectLst/>
              </a:rPr>
              <a:t>Tutto</a:t>
            </a:r>
            <a:r>
              <a:rPr lang="en-US" sz="2000" b="0" dirty="0">
                <a:effectLst/>
              </a:rPr>
              <a:t> </a:t>
            </a:r>
            <a:r>
              <a:rPr lang="en-US" sz="2000" b="0" dirty="0" err="1">
                <a:effectLst/>
              </a:rPr>
              <a:t>ciò</a:t>
            </a:r>
            <a:r>
              <a:rPr lang="en-US" sz="2000" b="0" dirty="0">
                <a:effectLst/>
              </a:rPr>
              <a:t> </a:t>
            </a:r>
            <a:r>
              <a:rPr lang="en-US" sz="2000" b="0" dirty="0" err="1">
                <a:effectLst/>
              </a:rPr>
              <a:t>permetterà</a:t>
            </a:r>
            <a:r>
              <a:rPr lang="en-US" sz="2000" b="0" dirty="0">
                <a:effectLst/>
              </a:rPr>
              <a:t> </a:t>
            </a:r>
            <a:r>
              <a:rPr lang="en-US" sz="2000" b="0" dirty="0" err="1">
                <a:effectLst/>
              </a:rPr>
              <a:t>all'adolescente</a:t>
            </a:r>
            <a:r>
              <a:rPr lang="en-US" sz="2000" b="0" dirty="0">
                <a:effectLst/>
              </a:rPr>
              <a:t> di </a:t>
            </a:r>
            <a:r>
              <a:rPr lang="en-US" sz="2000" b="0" dirty="0" err="1">
                <a:effectLst/>
              </a:rPr>
              <a:t>operare</a:t>
            </a:r>
            <a:r>
              <a:rPr lang="en-US" sz="2000" b="0" dirty="0">
                <a:effectLst/>
              </a:rPr>
              <a:t> </a:t>
            </a:r>
            <a:r>
              <a:rPr lang="en-US" sz="2000" b="0" dirty="0" err="1">
                <a:effectLst/>
              </a:rPr>
              <a:t>scelte</a:t>
            </a:r>
            <a:r>
              <a:rPr lang="en-US" sz="2000" b="0" dirty="0">
                <a:effectLst/>
              </a:rPr>
              <a:t> </a:t>
            </a:r>
            <a:r>
              <a:rPr lang="en-US" sz="2000" b="0" dirty="0" err="1">
                <a:effectLst/>
              </a:rPr>
              <a:t>fondate</a:t>
            </a:r>
            <a:r>
              <a:rPr lang="en-US" sz="2000" b="0" dirty="0">
                <a:effectLst/>
              </a:rPr>
              <a:t> ed </a:t>
            </a:r>
            <a:r>
              <a:rPr lang="en-US" sz="2000" b="0" dirty="0" err="1">
                <a:effectLst/>
              </a:rPr>
              <a:t>efficaci</a:t>
            </a:r>
            <a:r>
              <a:rPr lang="en-US" sz="2000" b="0" dirty="0">
                <a:effectLst/>
              </a:rPr>
              <a:t> in </a:t>
            </a:r>
            <a:r>
              <a:rPr lang="en-US" sz="2000" b="0" dirty="0" err="1">
                <a:effectLst/>
              </a:rPr>
              <a:t>merito</a:t>
            </a:r>
            <a:r>
              <a:rPr lang="en-US" sz="2000" b="0" dirty="0">
                <a:effectLst/>
              </a:rPr>
              <a:t> al proprio </a:t>
            </a:r>
            <a:r>
              <a:rPr lang="en-US" sz="2000" b="0" dirty="0" err="1">
                <a:effectLst/>
              </a:rPr>
              <a:t>futuro</a:t>
            </a:r>
            <a:r>
              <a:rPr lang="en-US" sz="2000" b="0" dirty="0">
                <a:effectLst/>
              </a:rPr>
              <a:t> </a:t>
            </a:r>
            <a:r>
              <a:rPr lang="en-US" sz="2000" b="0" dirty="0" err="1">
                <a:effectLst/>
              </a:rPr>
              <a:t>scolastico</a:t>
            </a:r>
            <a:r>
              <a:rPr lang="en-US" sz="2000" b="0" dirty="0">
                <a:effectLst/>
              </a:rPr>
              <a:t> e </a:t>
            </a:r>
            <a:r>
              <a:rPr lang="en-US" sz="2000" b="0" dirty="0" err="1">
                <a:effectLst/>
              </a:rPr>
              <a:t>successivamente</a:t>
            </a:r>
            <a:r>
              <a:rPr lang="en-US" sz="2000" b="0" dirty="0">
                <a:effectLst/>
              </a:rPr>
              <a:t> </a:t>
            </a:r>
            <a:r>
              <a:rPr lang="en-US" sz="2000" b="0" dirty="0" err="1">
                <a:effectLst/>
              </a:rPr>
              <a:t>professionale</a:t>
            </a:r>
            <a:r>
              <a:rPr lang="en-US" sz="2000" b="0" dirty="0">
                <a:effectLst/>
              </a:rPr>
              <a:t>. </a:t>
            </a:r>
            <a:r>
              <a:rPr lang="en-US" sz="2000" b="0" dirty="0" err="1">
                <a:effectLst/>
              </a:rPr>
              <a:t>Ciò</a:t>
            </a:r>
            <a:r>
              <a:rPr lang="en-US" sz="2000" b="0" dirty="0">
                <a:effectLst/>
              </a:rPr>
              <a:t> </a:t>
            </a:r>
            <a:r>
              <a:rPr lang="en-US" sz="2000" b="0" dirty="0" err="1">
                <a:effectLst/>
              </a:rPr>
              <a:t>che</a:t>
            </a:r>
            <a:r>
              <a:rPr lang="en-US" sz="2000" b="0" dirty="0">
                <a:effectLst/>
              </a:rPr>
              <a:t> </a:t>
            </a:r>
            <a:r>
              <a:rPr lang="en-US" sz="2000" b="0" dirty="0" err="1">
                <a:effectLst/>
              </a:rPr>
              <a:t>scegliamo</a:t>
            </a:r>
            <a:r>
              <a:rPr lang="en-US" sz="2000" b="0" dirty="0">
                <a:effectLst/>
              </a:rPr>
              <a:t> </a:t>
            </a:r>
            <a:r>
              <a:rPr lang="en-US" sz="2000" b="0" dirty="0" err="1">
                <a:effectLst/>
              </a:rPr>
              <a:t>oggi</a:t>
            </a:r>
            <a:r>
              <a:rPr lang="en-US" sz="2000" b="0" dirty="0">
                <a:effectLst/>
              </a:rPr>
              <a:t> </a:t>
            </a:r>
            <a:r>
              <a:rPr lang="en-US" sz="2000" b="0" dirty="0" err="1">
                <a:effectLst/>
              </a:rPr>
              <a:t>si</a:t>
            </a:r>
            <a:r>
              <a:rPr lang="en-US" sz="2000" b="0" dirty="0">
                <a:effectLst/>
              </a:rPr>
              <a:t> </a:t>
            </a:r>
            <a:r>
              <a:rPr lang="en-US" sz="2000" b="0" dirty="0" err="1">
                <a:effectLst/>
              </a:rPr>
              <a:t>ripercuote</a:t>
            </a:r>
            <a:r>
              <a:rPr lang="en-US" sz="2000" b="0" dirty="0">
                <a:effectLst/>
              </a:rPr>
              <a:t> </a:t>
            </a:r>
            <a:r>
              <a:rPr lang="en-US" sz="2000" b="0" dirty="0" err="1">
                <a:effectLst/>
              </a:rPr>
              <a:t>sul</a:t>
            </a:r>
            <a:r>
              <a:rPr lang="en-US" sz="2000" b="0" dirty="0">
                <a:effectLst/>
              </a:rPr>
              <a:t> nostro </a:t>
            </a:r>
            <a:r>
              <a:rPr lang="en-US" sz="2000" b="0" dirty="0" err="1">
                <a:effectLst/>
              </a:rPr>
              <a:t>domani</a:t>
            </a:r>
            <a:r>
              <a:rPr lang="en-US" sz="2000" b="0" dirty="0">
                <a:effectLst/>
              </a:rPr>
              <a:t>.</a:t>
            </a:r>
            <a:endParaRPr lang="en-US" sz="2000" dirty="0"/>
          </a:p>
        </p:txBody>
      </p:sp>
    </p:spTree>
    <p:extLst>
      <p:ext uri="{BB962C8B-B14F-4D97-AF65-F5344CB8AC3E}">
        <p14:creationId xmlns:p14="http://schemas.microsoft.com/office/powerpoint/2010/main" val="34524660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olo 4">
            <a:extLst>
              <a:ext uri="{FF2B5EF4-FFF2-40B4-BE49-F238E27FC236}">
                <a16:creationId xmlns:a16="http://schemas.microsoft.com/office/drawing/2014/main" id="{496D221A-4916-783C-DD30-1541D8C4A2FD}"/>
              </a:ext>
            </a:extLst>
          </p:cNvPr>
          <p:cNvSpPr>
            <a:spLocks noGrp="1"/>
          </p:cNvSpPr>
          <p:nvPr>
            <p:ph type="ctrTitle"/>
          </p:nvPr>
        </p:nvSpPr>
        <p:spPr/>
        <p:txBody>
          <a:bodyPr/>
          <a:lstStyle/>
          <a:p>
            <a:r>
              <a:rPr lang="it-IT" dirty="0"/>
              <a:t>Perché è necessario intervenire? </a:t>
            </a:r>
          </a:p>
        </p:txBody>
      </p:sp>
      <p:sp>
        <p:nvSpPr>
          <p:cNvPr id="6" name="Sottotitolo 5">
            <a:extLst>
              <a:ext uri="{FF2B5EF4-FFF2-40B4-BE49-F238E27FC236}">
                <a16:creationId xmlns:a16="http://schemas.microsoft.com/office/drawing/2014/main" id="{E5456C14-FA68-0B7F-4CBF-A0E34A39A9EB}"/>
              </a:ext>
            </a:extLst>
          </p:cNvPr>
          <p:cNvSpPr>
            <a:spLocks noGrp="1"/>
          </p:cNvSpPr>
          <p:nvPr>
            <p:ph type="subTitle" idx="1"/>
          </p:nvPr>
        </p:nvSpPr>
        <p:spPr/>
        <p:txBody>
          <a:bodyPr/>
          <a:lstStyle/>
          <a:p>
            <a:r>
              <a:rPr lang="it-IT" dirty="0"/>
              <a:t>Qualche dato</a:t>
            </a:r>
          </a:p>
        </p:txBody>
      </p:sp>
    </p:spTree>
    <p:extLst>
      <p:ext uri="{BB962C8B-B14F-4D97-AF65-F5344CB8AC3E}">
        <p14:creationId xmlns:p14="http://schemas.microsoft.com/office/powerpoint/2010/main" val="31677649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2">
            <a:extLst>
              <a:ext uri="{FF2B5EF4-FFF2-40B4-BE49-F238E27FC236}">
                <a16:creationId xmlns:a16="http://schemas.microsoft.com/office/drawing/2014/main" id="{F04BED5A-E98E-4DA0-BAA5-4F6AB2492D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14">
            <a:extLst>
              <a:ext uri="{FF2B5EF4-FFF2-40B4-BE49-F238E27FC236}">
                <a16:creationId xmlns:a16="http://schemas.microsoft.com/office/drawing/2014/main" id="{EB64B94A-E40E-48CE-BD7B-C1A30AE572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3982" y="488542"/>
            <a:ext cx="11244036" cy="5880916"/>
          </a:xfrm>
          <a:prstGeom prst="rect">
            <a:avLst/>
          </a:prstGeom>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Connector 16">
            <a:extLst>
              <a:ext uri="{FF2B5EF4-FFF2-40B4-BE49-F238E27FC236}">
                <a16:creationId xmlns:a16="http://schemas.microsoft.com/office/drawing/2014/main" id="{49EC5CA6-6479-49D5-B4B5-5643D26B83C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84442" y="2057401"/>
            <a:ext cx="0" cy="274320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D1B26337-5AA4-470D-9687-5907CB53BA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685800"/>
            <a:ext cx="10853928" cy="5486400"/>
          </a:xfrm>
          <a:prstGeom prst="rect">
            <a:avLst/>
          </a:prstGeom>
          <a:noFill/>
          <a:ln w="6350" cap="sq" cmpd="sng" algn="ctr">
            <a:solidFill>
              <a:srgbClr val="FFFFFF"/>
            </a:solidFill>
            <a:prstDash val="solid"/>
            <a:miter lim="800000"/>
          </a:ln>
          <a:effectLst/>
        </p:spPr>
      </p:sp>
      <p:sp>
        <p:nvSpPr>
          <p:cNvPr id="7" name="Titolo 6">
            <a:extLst>
              <a:ext uri="{FF2B5EF4-FFF2-40B4-BE49-F238E27FC236}">
                <a16:creationId xmlns:a16="http://schemas.microsoft.com/office/drawing/2014/main" id="{9FAA9100-A86A-C69A-6043-CCAE538FB65E}"/>
              </a:ext>
            </a:extLst>
          </p:cNvPr>
          <p:cNvSpPr>
            <a:spLocks noGrp="1"/>
          </p:cNvSpPr>
          <p:nvPr>
            <p:ph type="title"/>
          </p:nvPr>
        </p:nvSpPr>
        <p:spPr>
          <a:xfrm>
            <a:off x="866440" y="1000370"/>
            <a:ext cx="3462079" cy="4857262"/>
          </a:xfrm>
        </p:spPr>
        <p:txBody>
          <a:bodyPr>
            <a:normAutofit/>
          </a:bodyPr>
          <a:lstStyle/>
          <a:p>
            <a:pPr algn="r"/>
            <a:r>
              <a:rPr lang="it-IT" sz="4400" dirty="0">
                <a:solidFill>
                  <a:srgbClr val="FFFFFF"/>
                </a:solidFill>
              </a:rPr>
              <a:t>L’Italia è il secondo paese UE per numero di NEET</a:t>
            </a:r>
          </a:p>
        </p:txBody>
      </p:sp>
      <p:sp>
        <p:nvSpPr>
          <p:cNvPr id="8" name="Segnaposto contenuto 7">
            <a:extLst>
              <a:ext uri="{FF2B5EF4-FFF2-40B4-BE49-F238E27FC236}">
                <a16:creationId xmlns:a16="http://schemas.microsoft.com/office/drawing/2014/main" id="{67816ECD-C38A-82F2-3B58-0A824675E128}"/>
              </a:ext>
            </a:extLst>
          </p:cNvPr>
          <p:cNvSpPr>
            <a:spLocks noGrp="1"/>
          </p:cNvSpPr>
          <p:nvPr>
            <p:ph idx="1"/>
          </p:nvPr>
        </p:nvSpPr>
        <p:spPr>
          <a:xfrm>
            <a:off x="4963691" y="1000370"/>
            <a:ext cx="6212310" cy="4857262"/>
          </a:xfrm>
        </p:spPr>
        <p:txBody>
          <a:bodyPr anchor="ctr">
            <a:normAutofit/>
          </a:bodyPr>
          <a:lstStyle/>
          <a:p>
            <a:r>
              <a:rPr lang="it-IT" sz="2000" dirty="0">
                <a:solidFill>
                  <a:srgbClr val="FFFFFF"/>
                </a:solidFill>
              </a:rPr>
              <a:t>I neet sono i giovani tra i 15 e i 29 anni che non studiano, non lavorano e non sono impegnati in percorsi di formazione. In Italia sono il 19% secondo i dati Eurostat riferiti al 2022. </a:t>
            </a:r>
          </a:p>
          <a:p>
            <a:r>
              <a:rPr lang="it-IT" sz="2000" dirty="0">
                <a:solidFill>
                  <a:srgbClr val="FFFFFF"/>
                </a:solidFill>
              </a:rPr>
              <a:t>Il dato degli uomini Neet è il più alto in Ue (17,7%), davanti a Romania (14,5%) e Grecia (14,1%) </a:t>
            </a:r>
          </a:p>
          <a:p>
            <a:r>
              <a:rPr lang="it-IT" sz="2000" dirty="0">
                <a:solidFill>
                  <a:srgbClr val="FFFFFF"/>
                </a:solidFill>
              </a:rPr>
              <a:t>Per le donne invece si registra il secondo peggior tasso Ue (20,5%), preceduto dalla Romania (25,4%) e seguito dalla Bulgaria (17,4%)</a:t>
            </a:r>
          </a:p>
        </p:txBody>
      </p:sp>
    </p:spTree>
    <p:extLst>
      <p:ext uri="{BB962C8B-B14F-4D97-AF65-F5344CB8AC3E}">
        <p14:creationId xmlns:p14="http://schemas.microsoft.com/office/powerpoint/2010/main" val="32016136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04BED5A-E98E-4DA0-BAA5-4F6AB2492D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B64B94A-E40E-48CE-BD7B-C1A30AE572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3982" y="488542"/>
            <a:ext cx="11244036" cy="5880916"/>
          </a:xfrm>
          <a:prstGeom prst="rect">
            <a:avLst/>
          </a:prstGeom>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49EC5CA6-6479-49D5-B4B5-5643D26B83C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84442" y="2057401"/>
            <a:ext cx="0" cy="274320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D1B26337-5AA4-470D-9687-5907CB53BA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685800"/>
            <a:ext cx="10853928" cy="5486400"/>
          </a:xfrm>
          <a:prstGeom prst="rect">
            <a:avLst/>
          </a:prstGeom>
          <a:noFill/>
          <a:ln w="6350" cap="sq" cmpd="sng" algn="ctr">
            <a:solidFill>
              <a:srgbClr val="FFFFFF"/>
            </a:solidFill>
            <a:prstDash val="solid"/>
            <a:miter lim="800000"/>
          </a:ln>
          <a:effectLst/>
        </p:spPr>
      </p:sp>
      <p:sp>
        <p:nvSpPr>
          <p:cNvPr id="2" name="Titolo 1">
            <a:extLst>
              <a:ext uri="{FF2B5EF4-FFF2-40B4-BE49-F238E27FC236}">
                <a16:creationId xmlns:a16="http://schemas.microsoft.com/office/drawing/2014/main" id="{A553F54B-15D5-6241-E53B-843174A0E563}"/>
              </a:ext>
            </a:extLst>
          </p:cNvPr>
          <p:cNvSpPr>
            <a:spLocks noGrp="1"/>
          </p:cNvSpPr>
          <p:nvPr>
            <p:ph type="title"/>
          </p:nvPr>
        </p:nvSpPr>
        <p:spPr>
          <a:xfrm>
            <a:off x="866440" y="1000370"/>
            <a:ext cx="3462079" cy="4857262"/>
          </a:xfrm>
        </p:spPr>
        <p:txBody>
          <a:bodyPr>
            <a:normAutofit/>
          </a:bodyPr>
          <a:lstStyle/>
          <a:p>
            <a:pPr algn="r"/>
            <a:r>
              <a:rPr lang="it-IT" sz="4400">
                <a:solidFill>
                  <a:srgbClr val="FFFFFF"/>
                </a:solidFill>
              </a:rPr>
              <a:t>Una emergenza italiana</a:t>
            </a:r>
          </a:p>
        </p:txBody>
      </p:sp>
      <p:sp>
        <p:nvSpPr>
          <p:cNvPr id="3" name="Segnaposto contenuto 2">
            <a:extLst>
              <a:ext uri="{FF2B5EF4-FFF2-40B4-BE49-F238E27FC236}">
                <a16:creationId xmlns:a16="http://schemas.microsoft.com/office/drawing/2014/main" id="{F30E3A57-23F7-8759-29EF-199D72EA3C2C}"/>
              </a:ext>
            </a:extLst>
          </p:cNvPr>
          <p:cNvSpPr>
            <a:spLocks noGrp="1"/>
          </p:cNvSpPr>
          <p:nvPr>
            <p:ph idx="1"/>
          </p:nvPr>
        </p:nvSpPr>
        <p:spPr>
          <a:xfrm>
            <a:off x="4963691" y="1000370"/>
            <a:ext cx="6212310" cy="4857262"/>
          </a:xfrm>
        </p:spPr>
        <p:txBody>
          <a:bodyPr anchor="ctr">
            <a:normAutofit/>
          </a:bodyPr>
          <a:lstStyle/>
          <a:p>
            <a:pPr>
              <a:lnSpc>
                <a:spcPct val="100000"/>
              </a:lnSpc>
            </a:pPr>
            <a:r>
              <a:rPr lang="it-IT" sz="1900" b="0" i="0" dirty="0">
                <a:solidFill>
                  <a:srgbClr val="FFFFFF"/>
                </a:solidFill>
                <a:effectLst/>
                <a:latin typeface="Georgia" panose="02040502050405020303" pitchFamily="18" charset="0"/>
              </a:rPr>
              <a:t>Nel 2021, la quota dei giovani 18-24enni che escono dal sistema di istruzione e formazione senza aver conseguito un diploma o una qualifica è pari al 12,7% (517 mila giovani) e in marginale riduzione rispetto all’anno precedente (14,2%). </a:t>
            </a:r>
          </a:p>
          <a:p>
            <a:pPr>
              <a:lnSpc>
                <a:spcPct val="100000"/>
              </a:lnSpc>
            </a:pPr>
            <a:r>
              <a:rPr lang="it-IT" sz="1900" b="0" i="0" dirty="0">
                <a:solidFill>
                  <a:srgbClr val="FFFFFF"/>
                </a:solidFill>
                <a:effectLst/>
                <a:latin typeface="Georgia" panose="02040502050405020303" pitchFamily="18" charset="0"/>
              </a:rPr>
              <a:t>Nell’anno scolastico 2021/2022, in Italia, il 9,7% degli studenti dell’ultimo anno della scuola secondaria di secondo grado rientrano nella definizione di dispersione implicita. Si tratta di una quota stabile rispetto all’anno precedente, ma in crescita rispetto all’anno scolastico 2018/2019. Il fenomeno riguarda più i ragazzi (12%) che le ragazze (7,4%). </a:t>
            </a:r>
          </a:p>
          <a:p>
            <a:pPr>
              <a:lnSpc>
                <a:spcPct val="100000"/>
              </a:lnSpc>
            </a:pPr>
            <a:r>
              <a:rPr lang="it-IT" sz="1900" b="0" i="0" dirty="0">
                <a:solidFill>
                  <a:srgbClr val="FFFFFF"/>
                </a:solidFill>
                <a:effectLst/>
                <a:latin typeface="Georgia" panose="02040502050405020303" pitchFamily="18" charset="0"/>
              </a:rPr>
              <a:t>la difficoltà a raggiungere i traguardi scolastici in termini di competenze è un processo che inizia già nella scuola primaria e secondaria di primo grado</a:t>
            </a:r>
            <a:endParaRPr lang="it-IT" sz="1900" dirty="0">
              <a:solidFill>
                <a:srgbClr val="FFFFFF"/>
              </a:solidFill>
            </a:endParaRPr>
          </a:p>
        </p:txBody>
      </p:sp>
    </p:spTree>
    <p:extLst>
      <p:ext uri="{BB962C8B-B14F-4D97-AF65-F5344CB8AC3E}">
        <p14:creationId xmlns:p14="http://schemas.microsoft.com/office/powerpoint/2010/main" val="15951682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04BED5A-E98E-4DA0-BAA5-4F6AB2492D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B64B94A-E40E-48CE-BD7B-C1A30AE572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3982" y="488542"/>
            <a:ext cx="11244036" cy="5880916"/>
          </a:xfrm>
          <a:prstGeom prst="rect">
            <a:avLst/>
          </a:prstGeom>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49EC5CA6-6479-49D5-B4B5-5643D26B83C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84442" y="2057401"/>
            <a:ext cx="0" cy="274320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D1B26337-5AA4-470D-9687-5907CB53BA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685800"/>
            <a:ext cx="10853928" cy="5486400"/>
          </a:xfrm>
          <a:prstGeom prst="rect">
            <a:avLst/>
          </a:prstGeom>
          <a:noFill/>
          <a:ln w="6350" cap="sq" cmpd="sng" algn="ctr">
            <a:solidFill>
              <a:srgbClr val="FFFFFF"/>
            </a:solidFill>
            <a:prstDash val="solid"/>
            <a:miter lim="800000"/>
          </a:ln>
          <a:effectLst/>
        </p:spPr>
      </p:sp>
      <p:sp>
        <p:nvSpPr>
          <p:cNvPr id="2" name="Titolo 1">
            <a:extLst>
              <a:ext uri="{FF2B5EF4-FFF2-40B4-BE49-F238E27FC236}">
                <a16:creationId xmlns:a16="http://schemas.microsoft.com/office/drawing/2014/main" id="{4B72E031-EEE2-B0DD-4FF9-A12F59A83B87}"/>
              </a:ext>
            </a:extLst>
          </p:cNvPr>
          <p:cNvSpPr>
            <a:spLocks noGrp="1"/>
          </p:cNvSpPr>
          <p:nvPr>
            <p:ph type="title"/>
          </p:nvPr>
        </p:nvSpPr>
        <p:spPr>
          <a:xfrm>
            <a:off x="866440" y="1000370"/>
            <a:ext cx="3462079" cy="4857262"/>
          </a:xfrm>
        </p:spPr>
        <p:txBody>
          <a:bodyPr>
            <a:normAutofit/>
          </a:bodyPr>
          <a:lstStyle/>
          <a:p>
            <a:pPr algn="r"/>
            <a:r>
              <a:rPr lang="it-IT" sz="4400">
                <a:solidFill>
                  <a:srgbClr val="FFFFFF"/>
                </a:solidFill>
              </a:rPr>
              <a:t>Il tasso di istruzione terziaria </a:t>
            </a:r>
          </a:p>
        </p:txBody>
      </p:sp>
      <p:sp>
        <p:nvSpPr>
          <p:cNvPr id="3" name="Segnaposto contenuto 2">
            <a:extLst>
              <a:ext uri="{FF2B5EF4-FFF2-40B4-BE49-F238E27FC236}">
                <a16:creationId xmlns:a16="http://schemas.microsoft.com/office/drawing/2014/main" id="{DED2D50D-FB13-3CC6-B19D-BE03C461ADDC}"/>
              </a:ext>
            </a:extLst>
          </p:cNvPr>
          <p:cNvSpPr>
            <a:spLocks noGrp="1"/>
          </p:cNvSpPr>
          <p:nvPr>
            <p:ph idx="1"/>
          </p:nvPr>
        </p:nvSpPr>
        <p:spPr>
          <a:xfrm>
            <a:off x="4963691" y="1000370"/>
            <a:ext cx="6212310" cy="4857262"/>
          </a:xfrm>
        </p:spPr>
        <p:txBody>
          <a:bodyPr anchor="ctr">
            <a:normAutofit/>
          </a:bodyPr>
          <a:lstStyle/>
          <a:p>
            <a:pPr>
              <a:lnSpc>
                <a:spcPct val="100000"/>
              </a:lnSpc>
            </a:pPr>
            <a:r>
              <a:rPr lang="it-IT" sz="1400" b="0" i="0">
                <a:solidFill>
                  <a:srgbClr val="FFFFFF"/>
                </a:solidFill>
                <a:effectLst/>
                <a:latin typeface="Georgia" panose="02040502050405020303" pitchFamily="18" charset="0"/>
              </a:rPr>
              <a:t>Nel 2021, in Italia la quota di popolazione dai 30 ai 34 anni che ha completato l’istruzione terziaria si riduce rispetto all’anno precedente (rispettivamente 26,8%e 27,8%, collocandosi significativamente al di sotto dell’obiettivo europeo del 40%).</a:t>
            </a:r>
          </a:p>
          <a:p>
            <a:pPr>
              <a:lnSpc>
                <a:spcPct val="100000"/>
              </a:lnSpc>
            </a:pPr>
            <a:r>
              <a:rPr lang="it-IT" sz="1400" b="0" i="0">
                <a:solidFill>
                  <a:srgbClr val="FFFFFF"/>
                </a:solidFill>
                <a:effectLst/>
                <a:latin typeface="Georgia" panose="02040502050405020303" pitchFamily="18" charset="0"/>
              </a:rPr>
              <a:t>Molto marcate sono le differenze sul territorio. Significative anche le differenze per genere, a vantaggio delle donne: una su tre possiede un titolo terziario, mentre tra gli uomini il rapporto è di uno ogni 4.</a:t>
            </a:r>
            <a:endParaRPr lang="it-IT" sz="1400">
              <a:solidFill>
                <a:srgbClr val="FFFFFF"/>
              </a:solidFill>
              <a:latin typeface="Georgia" panose="02040502050405020303" pitchFamily="18" charset="0"/>
            </a:endParaRPr>
          </a:p>
          <a:p>
            <a:pPr>
              <a:lnSpc>
                <a:spcPct val="100000"/>
              </a:lnSpc>
            </a:pPr>
            <a:r>
              <a:rPr lang="it-IT" sz="1400" b="0" i="0">
                <a:solidFill>
                  <a:srgbClr val="FFFFFF"/>
                </a:solidFill>
                <a:effectLst/>
                <a:latin typeface="Georgia" panose="02040502050405020303" pitchFamily="18" charset="0"/>
              </a:rPr>
              <a:t>n tempi di rapida innovazione tecnologica, la scelta di studiare discipline di tipo STEM (scienza, tecnologia, ingegneria e matematica) ha un elevato valore strategico. L’Italia, invece, è caratterizzata da un basso livello dell’incidenza di laureati in queste discipline. </a:t>
            </a:r>
          </a:p>
          <a:p>
            <a:pPr>
              <a:lnSpc>
                <a:spcPct val="100000"/>
              </a:lnSpc>
            </a:pPr>
            <a:r>
              <a:rPr lang="it-IT" sz="1400" b="0" i="0">
                <a:solidFill>
                  <a:srgbClr val="FFFFFF"/>
                </a:solidFill>
                <a:effectLst/>
                <a:latin typeface="Georgia" panose="02040502050405020303" pitchFamily="18" charset="0"/>
              </a:rPr>
              <a:t>Prosegue gli studi soltanto il 6,1% dei diplomati in un istituto professionale e il 15,8% di chi esce da un istituto tecnico. L’interesse per gli studi è come sempre preponderante tra chi invece proviene da un percorso liceale: il 53,4% dei liceali diplomati nel 2011 quattro anni dopo è ancora studente a tempo pieno</a:t>
            </a:r>
          </a:p>
          <a:p>
            <a:pPr marL="0" indent="0">
              <a:lnSpc>
                <a:spcPct val="100000"/>
              </a:lnSpc>
              <a:buNone/>
            </a:pPr>
            <a:endParaRPr lang="it-IT" sz="1400" b="0" i="0">
              <a:solidFill>
                <a:srgbClr val="FFFFFF"/>
              </a:solidFill>
              <a:effectLst/>
              <a:latin typeface="Georgia" panose="02040502050405020303" pitchFamily="18" charset="0"/>
            </a:endParaRPr>
          </a:p>
          <a:p>
            <a:pPr marL="0" indent="0">
              <a:lnSpc>
                <a:spcPct val="100000"/>
              </a:lnSpc>
              <a:buNone/>
            </a:pPr>
            <a:r>
              <a:rPr lang="it-IT" sz="1400" b="0" i="0">
                <a:solidFill>
                  <a:srgbClr val="FFFFFF"/>
                </a:solidFill>
                <a:effectLst/>
                <a:latin typeface="Georgia" panose="02040502050405020303" pitchFamily="18" charset="0"/>
              </a:rPr>
              <a:t>Fonte Istat- Informazioni statistiche per l’Agenda 2030 in Italia</a:t>
            </a:r>
            <a:endParaRPr lang="it-IT" sz="1400">
              <a:solidFill>
                <a:srgbClr val="FFFFFF"/>
              </a:solidFill>
              <a:latin typeface="Georgia" panose="02040502050405020303" pitchFamily="18" charset="0"/>
            </a:endParaRPr>
          </a:p>
        </p:txBody>
      </p:sp>
    </p:spTree>
    <p:extLst>
      <p:ext uri="{BB962C8B-B14F-4D97-AF65-F5344CB8AC3E}">
        <p14:creationId xmlns:p14="http://schemas.microsoft.com/office/powerpoint/2010/main" val="11860668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AB9DF63-FEEE-38B5-C3E3-3DCFF9395F05}"/>
              </a:ext>
            </a:extLst>
          </p:cNvPr>
          <p:cNvSpPr>
            <a:spLocks noGrp="1"/>
          </p:cNvSpPr>
          <p:nvPr>
            <p:ph type="title"/>
          </p:nvPr>
        </p:nvSpPr>
        <p:spPr/>
        <p:txBody>
          <a:bodyPr/>
          <a:lstStyle/>
          <a:p>
            <a:r>
              <a:rPr lang="it-IT" dirty="0"/>
              <a:t>La didattica orientativa </a:t>
            </a:r>
          </a:p>
        </p:txBody>
      </p:sp>
      <p:sp>
        <p:nvSpPr>
          <p:cNvPr id="3" name="Segnaposto contenuto 2">
            <a:extLst>
              <a:ext uri="{FF2B5EF4-FFF2-40B4-BE49-F238E27FC236}">
                <a16:creationId xmlns:a16="http://schemas.microsoft.com/office/drawing/2014/main" id="{7378CC89-C703-7F66-DE62-1134EE5233B4}"/>
              </a:ext>
            </a:extLst>
          </p:cNvPr>
          <p:cNvSpPr>
            <a:spLocks noGrp="1"/>
          </p:cNvSpPr>
          <p:nvPr>
            <p:ph sz="half" idx="1"/>
          </p:nvPr>
        </p:nvSpPr>
        <p:spPr>
          <a:xfrm>
            <a:off x="1066801" y="2014194"/>
            <a:ext cx="4663440" cy="4201212"/>
          </a:xfrm>
        </p:spPr>
        <p:txBody>
          <a:bodyPr>
            <a:noAutofit/>
          </a:bodyPr>
          <a:lstStyle/>
          <a:p>
            <a:pPr marL="0" indent="0" algn="just">
              <a:buNone/>
            </a:pPr>
            <a:r>
              <a:rPr lang="it-IT" sz="2400" b="1" dirty="0"/>
              <a:t>L’attività didattica in ottica orientativa è organizzata a partire dalle esperienze degli studenti, con il superamento della sola dimensione trasmissiva delle conoscenze e con la valorizzazione della didattica laboratoriale, di tempi e spazi flessibili, e delle opportunità offerte dall’esercizio dell’autonomia </a:t>
            </a:r>
          </a:p>
          <a:p>
            <a:pPr marL="0" indent="0" algn="just">
              <a:buNone/>
            </a:pPr>
            <a:r>
              <a:rPr lang="it-IT" sz="1400" b="1" dirty="0"/>
              <a:t>Linee guida per l’orientamento (MIM 2022) </a:t>
            </a:r>
          </a:p>
        </p:txBody>
      </p:sp>
      <p:sp>
        <p:nvSpPr>
          <p:cNvPr id="4" name="Segnaposto contenuto 3">
            <a:extLst>
              <a:ext uri="{FF2B5EF4-FFF2-40B4-BE49-F238E27FC236}">
                <a16:creationId xmlns:a16="http://schemas.microsoft.com/office/drawing/2014/main" id="{AE6A9A4E-C634-7869-92DA-41B0929AD755}"/>
              </a:ext>
            </a:extLst>
          </p:cNvPr>
          <p:cNvSpPr>
            <a:spLocks noGrp="1"/>
          </p:cNvSpPr>
          <p:nvPr>
            <p:ph sz="half" idx="2"/>
          </p:nvPr>
        </p:nvSpPr>
        <p:spPr/>
        <p:txBody>
          <a:bodyPr>
            <a:normAutofit lnSpcReduction="10000"/>
          </a:bodyPr>
          <a:lstStyle/>
          <a:p>
            <a:r>
              <a:rPr lang="it-IT" dirty="0"/>
              <a:t>È un’attività didattica, formativa all’interno del contesto della propria disciplina. </a:t>
            </a:r>
          </a:p>
          <a:p>
            <a:r>
              <a:rPr lang="it-IT" dirty="0"/>
              <a:t>La didattica orientativa si declina sulla valorizzazione della didattica laboratoriale</a:t>
            </a:r>
          </a:p>
          <a:p>
            <a:r>
              <a:rPr lang="it-IT" dirty="0"/>
              <a:t>Centralità dell’esperienza delle e degli studenti</a:t>
            </a:r>
          </a:p>
          <a:p>
            <a:r>
              <a:rPr lang="it-IT" dirty="0"/>
              <a:t>Trovare risorse all’interno delle nostre discipline che consentono di trovare tecniche didattiche, modelli, pratiche, ma anche un’idea di disciplina che, unendo metodi e contenuti favorisca lo sviluppo di una metodologia di orientamento </a:t>
            </a:r>
          </a:p>
          <a:p>
            <a:pPr marL="0" indent="0">
              <a:buNone/>
            </a:pPr>
            <a:endParaRPr lang="it-IT" dirty="0"/>
          </a:p>
          <a:p>
            <a:endParaRPr lang="it-IT" dirty="0"/>
          </a:p>
        </p:txBody>
      </p:sp>
    </p:spTree>
    <p:extLst>
      <p:ext uri="{BB962C8B-B14F-4D97-AF65-F5344CB8AC3E}">
        <p14:creationId xmlns:p14="http://schemas.microsoft.com/office/powerpoint/2010/main" val="22412006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1E94681D-2A4C-4A8D-B9B5-31D440D032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4EC7E010-C712-408D-9787-0842AFC9F4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4696" y="237744"/>
            <a:ext cx="11722608" cy="6382512"/>
          </a:xfrm>
          <a:prstGeom prst="rect">
            <a:avLst/>
          </a:prstGeom>
          <a:solidFill>
            <a:schemeClr val="bg1">
              <a:lumMod val="75000"/>
              <a:alpha val="60000"/>
            </a:schemeClr>
          </a:solidFill>
          <a:ln w="6350" cap="flat" cmpd="sng" algn="ctr">
            <a:noFill/>
            <a:prstDash val="solid"/>
          </a:ln>
          <a:effectLst>
            <a:softEdge rad="0"/>
          </a:effectLst>
        </p:spPr>
      </p:sp>
      <p:sp>
        <p:nvSpPr>
          <p:cNvPr id="15" name="Rectangle 14">
            <a:extLst>
              <a:ext uri="{FF2B5EF4-FFF2-40B4-BE49-F238E27FC236}">
                <a16:creationId xmlns:a16="http://schemas.microsoft.com/office/drawing/2014/main" id="{0503FCEF-A9BA-4991-9220-E36615FB8B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sp>
      <p:sp>
        <p:nvSpPr>
          <p:cNvPr id="17" name="Rectangle 16">
            <a:extLst>
              <a:ext uri="{FF2B5EF4-FFF2-40B4-BE49-F238E27FC236}">
                <a16:creationId xmlns:a16="http://schemas.microsoft.com/office/drawing/2014/main" id="{F2155CD3-83BB-4AEA-A737-FFB45BF5B9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C9481AC0-C94A-42B2-A337-8F2BD27B4C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1044" y="374904"/>
            <a:ext cx="11409913"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1" name="Rectangle 20">
            <a:extLst>
              <a:ext uri="{FF2B5EF4-FFF2-40B4-BE49-F238E27FC236}">
                <a16:creationId xmlns:a16="http://schemas.microsoft.com/office/drawing/2014/main" id="{9C990ECF-0B2F-4372-9715-326BA840E4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4736" y="539496"/>
            <a:ext cx="11082528" cy="577900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olo 3">
            <a:extLst>
              <a:ext uri="{FF2B5EF4-FFF2-40B4-BE49-F238E27FC236}">
                <a16:creationId xmlns:a16="http://schemas.microsoft.com/office/drawing/2014/main" id="{BF949E4D-A935-A22E-E740-9814B6894144}"/>
              </a:ext>
            </a:extLst>
          </p:cNvPr>
          <p:cNvSpPr>
            <a:spLocks noGrp="1"/>
          </p:cNvSpPr>
          <p:nvPr>
            <p:ph type="title"/>
          </p:nvPr>
        </p:nvSpPr>
        <p:spPr>
          <a:xfrm>
            <a:off x="1138261" y="861229"/>
            <a:ext cx="9915478" cy="1352111"/>
          </a:xfrm>
        </p:spPr>
        <p:txBody>
          <a:bodyPr>
            <a:normAutofit/>
          </a:bodyPr>
          <a:lstStyle/>
          <a:p>
            <a:pPr defTabSz="896112"/>
            <a:r>
              <a:rPr lang="it-IT" sz="3528" i="1" kern="1200" cap="none" spc="-69" baseline="0" dirty="0">
                <a:solidFill>
                  <a:schemeClr val="tx1">
                    <a:lumMod val="85000"/>
                    <a:lumOff val="15000"/>
                  </a:schemeClr>
                </a:solidFill>
                <a:effectLst/>
                <a:latin typeface="+mj-lt"/>
                <a:ea typeface="+mn-ea"/>
                <a:cs typeface="+mn-cs"/>
              </a:rPr>
              <a:t>Come intervenire? </a:t>
            </a:r>
            <a:endParaRPr lang="it-IT" sz="3600" dirty="0"/>
          </a:p>
        </p:txBody>
      </p:sp>
      <p:sp>
        <p:nvSpPr>
          <p:cNvPr id="5" name="Segnaposto contenuto 4">
            <a:extLst>
              <a:ext uri="{FF2B5EF4-FFF2-40B4-BE49-F238E27FC236}">
                <a16:creationId xmlns:a16="http://schemas.microsoft.com/office/drawing/2014/main" id="{2B5091E7-A659-FC49-67CA-5BF7979088D6}"/>
              </a:ext>
            </a:extLst>
          </p:cNvPr>
          <p:cNvSpPr>
            <a:spLocks noGrp="1"/>
          </p:cNvSpPr>
          <p:nvPr>
            <p:ph sz="half" idx="1"/>
          </p:nvPr>
        </p:nvSpPr>
        <p:spPr>
          <a:xfrm>
            <a:off x="1138261" y="2301002"/>
            <a:ext cx="4597176" cy="3695769"/>
          </a:xfrm>
        </p:spPr>
        <p:txBody>
          <a:bodyPr/>
          <a:lstStyle/>
          <a:p>
            <a:pPr marL="0" indent="0" defTabSz="896112">
              <a:spcBef>
                <a:spcPts val="882"/>
              </a:spcBef>
              <a:buNone/>
            </a:pPr>
            <a:endParaRPr lang="it-IT" sz="1764" kern="1200" dirty="0">
              <a:solidFill>
                <a:srgbClr val="000000"/>
              </a:solidFill>
              <a:latin typeface="Georgia" panose="02040502050405020303" pitchFamily="18" charset="0"/>
              <a:ea typeface="+mn-ea"/>
              <a:cs typeface="+mn-cs"/>
            </a:endParaRPr>
          </a:p>
          <a:p>
            <a:pPr marL="179222" indent="-179222" defTabSz="896112">
              <a:spcBef>
                <a:spcPts val="882"/>
              </a:spcBef>
            </a:pPr>
            <a:r>
              <a:rPr lang="it-IT" kern="1200" dirty="0">
                <a:solidFill>
                  <a:srgbClr val="000000"/>
                </a:solidFill>
                <a:latin typeface="Georgia" panose="02040502050405020303" pitchFamily="18" charset="0"/>
                <a:ea typeface="+mn-ea"/>
                <a:cs typeface="+mn-cs"/>
              </a:rPr>
              <a:t>Misurare la dispersione implicita può facilitare la prevenzione di fenomeni di uscita precoce dal sistema scolastico</a:t>
            </a:r>
          </a:p>
          <a:p>
            <a:pPr marL="0" indent="0" defTabSz="896112">
              <a:spcBef>
                <a:spcPts val="882"/>
              </a:spcBef>
              <a:buNone/>
            </a:pPr>
            <a:endParaRPr lang="it-IT" kern="1200" dirty="0">
              <a:solidFill>
                <a:srgbClr val="000000"/>
              </a:solidFill>
              <a:latin typeface="Georgia" panose="02040502050405020303" pitchFamily="18" charset="0"/>
              <a:ea typeface="+mn-ea"/>
              <a:cs typeface="+mn-cs"/>
            </a:endParaRPr>
          </a:p>
          <a:p>
            <a:pPr marL="179222" indent="-179222" defTabSz="896112">
              <a:spcBef>
                <a:spcPts val="882"/>
              </a:spcBef>
            </a:pPr>
            <a:r>
              <a:rPr lang="it-IT" kern="1200" dirty="0">
                <a:solidFill>
                  <a:srgbClr val="000000"/>
                </a:solidFill>
                <a:latin typeface="Georgia" panose="02040502050405020303" pitchFamily="18" charset="0"/>
                <a:ea typeface="+mn-ea"/>
                <a:cs typeface="+mn-cs"/>
              </a:rPr>
              <a:t>L’adozione tempestiva di azioni di contrasto in un momento in cui possono avere una maggiore probabilità di successo</a:t>
            </a:r>
            <a:endParaRPr lang="it-IT" kern="1200" dirty="0">
              <a:solidFill>
                <a:schemeClr val="tx1"/>
              </a:solidFill>
              <a:latin typeface="+mn-lt"/>
              <a:ea typeface="+mn-ea"/>
              <a:cs typeface="+mn-cs"/>
            </a:endParaRPr>
          </a:p>
          <a:p>
            <a:endParaRPr lang="it-IT" dirty="0"/>
          </a:p>
        </p:txBody>
      </p:sp>
      <p:sp>
        <p:nvSpPr>
          <p:cNvPr id="6" name="Segnaposto contenuto 5">
            <a:extLst>
              <a:ext uri="{FF2B5EF4-FFF2-40B4-BE49-F238E27FC236}">
                <a16:creationId xmlns:a16="http://schemas.microsoft.com/office/drawing/2014/main" id="{1BA5775A-723E-CE74-6A71-52BB6A06AD7D}"/>
              </a:ext>
            </a:extLst>
          </p:cNvPr>
          <p:cNvSpPr>
            <a:spLocks noGrp="1"/>
          </p:cNvSpPr>
          <p:nvPr>
            <p:ph sz="half" idx="2"/>
          </p:nvPr>
        </p:nvSpPr>
        <p:spPr>
          <a:xfrm>
            <a:off x="6456563" y="2301002"/>
            <a:ext cx="4597176" cy="3695769"/>
          </a:xfrm>
        </p:spPr>
        <p:txBody>
          <a:bodyPr/>
          <a:lstStyle/>
          <a:p>
            <a:pPr marL="179222" indent="-179222" defTabSz="896112">
              <a:spcBef>
                <a:spcPts val="882"/>
              </a:spcBef>
            </a:pPr>
            <a:r>
              <a:rPr lang="it-IT" kern="1200" dirty="0">
                <a:solidFill>
                  <a:srgbClr val="212529"/>
                </a:solidFill>
                <a:latin typeface="Georgia" panose="02040502050405020303" pitchFamily="18" charset="0"/>
              </a:rPr>
              <a:t>Fornire approcci concreti e consigli operativi per la didattica inclusiva e la sinergia con altri dispositivi e approcci già utilizzati nella scuola.</a:t>
            </a:r>
          </a:p>
          <a:p>
            <a:pPr marL="179222" indent="-179222" defTabSz="896112">
              <a:spcBef>
                <a:spcPts val="882"/>
              </a:spcBef>
            </a:pPr>
            <a:r>
              <a:rPr lang="it-IT" kern="1200" dirty="0">
                <a:solidFill>
                  <a:srgbClr val="212529"/>
                </a:solidFill>
                <a:latin typeface="Georgia" panose="02040502050405020303" pitchFamily="18" charset="0"/>
              </a:rPr>
              <a:t>Organizzare le attività sul soggetto </a:t>
            </a:r>
          </a:p>
          <a:p>
            <a:pPr marL="0" indent="0" defTabSz="896112">
              <a:spcBef>
                <a:spcPts val="882"/>
              </a:spcBef>
              <a:buNone/>
            </a:pPr>
            <a:endParaRPr lang="it-IT" kern="1200" dirty="0">
              <a:solidFill>
                <a:srgbClr val="212529"/>
              </a:solidFill>
              <a:latin typeface="Georgia" panose="02040502050405020303" pitchFamily="18" charset="0"/>
            </a:endParaRPr>
          </a:p>
          <a:p>
            <a:pPr marL="179222" indent="-179222" defTabSz="896112">
              <a:spcBef>
                <a:spcPts val="882"/>
              </a:spcBef>
            </a:pPr>
            <a:r>
              <a:rPr lang="it-IT" kern="1200" dirty="0">
                <a:solidFill>
                  <a:srgbClr val="000000"/>
                </a:solidFill>
                <a:latin typeface="Georgia" panose="02040502050405020303" pitchFamily="18" charset="0"/>
              </a:rPr>
              <a:t>Raggiungimento di livelli di preparazione adeguati</a:t>
            </a:r>
          </a:p>
          <a:p>
            <a:pPr marL="0" indent="0">
              <a:buNone/>
            </a:pPr>
            <a:endParaRPr lang="it-IT" dirty="0"/>
          </a:p>
        </p:txBody>
      </p:sp>
    </p:spTree>
    <p:extLst>
      <p:ext uri="{BB962C8B-B14F-4D97-AF65-F5344CB8AC3E}">
        <p14:creationId xmlns:p14="http://schemas.microsoft.com/office/powerpoint/2010/main" val="14736896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4766E58-3692-F832-E0DE-E7684D5F8395}"/>
              </a:ext>
            </a:extLst>
          </p:cNvPr>
          <p:cNvSpPr>
            <a:spLocks noGrp="1"/>
          </p:cNvSpPr>
          <p:nvPr>
            <p:ph type="title"/>
          </p:nvPr>
        </p:nvSpPr>
        <p:spPr/>
        <p:txBody>
          <a:bodyPr/>
          <a:lstStyle/>
          <a:p>
            <a:pPr algn="ctr"/>
            <a:r>
              <a:rPr lang="it-IT" dirty="0"/>
              <a:t>Usare  le discipline in senso orientativo</a:t>
            </a:r>
          </a:p>
        </p:txBody>
      </p:sp>
      <p:sp>
        <p:nvSpPr>
          <p:cNvPr id="5" name="Segnaposto contenuto 4">
            <a:extLst>
              <a:ext uri="{FF2B5EF4-FFF2-40B4-BE49-F238E27FC236}">
                <a16:creationId xmlns:a16="http://schemas.microsoft.com/office/drawing/2014/main" id="{CAC3BA2B-2034-F51D-1CAB-EF0AF03C7DAC}"/>
              </a:ext>
            </a:extLst>
          </p:cNvPr>
          <p:cNvSpPr>
            <a:spLocks noGrp="1"/>
          </p:cNvSpPr>
          <p:nvPr>
            <p:ph idx="1"/>
          </p:nvPr>
        </p:nvSpPr>
        <p:spPr/>
        <p:txBody>
          <a:bodyPr>
            <a:normAutofit fontScale="92500"/>
          </a:bodyPr>
          <a:lstStyle/>
          <a:p>
            <a:pPr algn="just"/>
            <a:r>
              <a:rPr lang="it-IT" sz="2000" dirty="0">
                <a:latin typeface="Georgia" panose="02040502050405020303" pitchFamily="18" charset="0"/>
              </a:rPr>
              <a:t> individuando in esse le risorse più adatte per dotare i giovani di capacità spendibili nel loro processo di auto-orientamento e guidandoli a imparare con le discipline e non le discipline</a:t>
            </a:r>
          </a:p>
          <a:p>
            <a:pPr algn="just"/>
            <a:r>
              <a:rPr lang="it-IT" sz="2000" dirty="0">
                <a:latin typeface="Georgia" panose="02040502050405020303" pitchFamily="18" charset="0"/>
              </a:rPr>
              <a:t>Deve essere, dunque, presente in tutte le attività di insegnamento/apprendimento e in tutti i cicli scolastici, e deve comportare la reinterpretazione dei curricoli in un’ottica orientativa, funzionale e organica alle azioni di orientamento vero e proprio, in modo da mettere i giovani in grado di cominciare ad auto-orientarsi, maturando la capacità di elaborare progetti di vita e di lavoro (o, più realisticamente, di segmenti prossimali) e di scegliere autonomamente, a partire dall’analisi dei propri interessi e delle proprie attitudini nei confronti degli ambiti disciplinari e da alcune prime grandi opzioni di fondo fino ad individuare un progetto, a breve e a medio termine, ottimale alle condizioni date. </a:t>
            </a:r>
          </a:p>
        </p:txBody>
      </p:sp>
    </p:spTree>
    <p:extLst>
      <p:ext uri="{BB962C8B-B14F-4D97-AF65-F5344CB8AC3E}">
        <p14:creationId xmlns:p14="http://schemas.microsoft.com/office/powerpoint/2010/main" val="22482141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olo 9">
            <a:extLst>
              <a:ext uri="{FF2B5EF4-FFF2-40B4-BE49-F238E27FC236}">
                <a16:creationId xmlns:a16="http://schemas.microsoft.com/office/drawing/2014/main" id="{DE82282F-66C8-175D-92E2-4440754F0679}"/>
              </a:ext>
            </a:extLst>
          </p:cNvPr>
          <p:cNvSpPr>
            <a:spLocks noGrp="1"/>
          </p:cNvSpPr>
          <p:nvPr>
            <p:ph type="title"/>
          </p:nvPr>
        </p:nvSpPr>
        <p:spPr/>
        <p:txBody>
          <a:bodyPr>
            <a:normAutofit fontScale="90000"/>
          </a:bodyPr>
          <a:lstStyle/>
          <a:p>
            <a:r>
              <a:rPr lang="it-IT" dirty="0"/>
              <a:t> </a:t>
            </a:r>
            <a:r>
              <a:rPr lang="it-IT" dirty="0" err="1"/>
              <a:t>Macroprogettazione</a:t>
            </a:r>
            <a:r>
              <a:rPr lang="it-IT" dirty="0"/>
              <a:t>/organizzazione di un percorso/processo di apprendimento</a:t>
            </a:r>
          </a:p>
        </p:txBody>
      </p:sp>
      <p:sp>
        <p:nvSpPr>
          <p:cNvPr id="11" name="Segnaposto contenuto 10">
            <a:extLst>
              <a:ext uri="{FF2B5EF4-FFF2-40B4-BE49-F238E27FC236}">
                <a16:creationId xmlns:a16="http://schemas.microsoft.com/office/drawing/2014/main" id="{F39C1F2C-4D58-B02D-9A7B-07A5B5685ACA}"/>
              </a:ext>
            </a:extLst>
          </p:cNvPr>
          <p:cNvSpPr>
            <a:spLocks noGrp="1"/>
          </p:cNvSpPr>
          <p:nvPr>
            <p:ph idx="1"/>
          </p:nvPr>
        </p:nvSpPr>
        <p:spPr/>
        <p:txBody>
          <a:bodyPr>
            <a:noAutofit/>
          </a:bodyPr>
          <a:lstStyle/>
          <a:p>
            <a:endParaRPr lang="it-IT" sz="2400" dirty="0">
              <a:latin typeface="Georgia" panose="02040502050405020303" pitchFamily="18" charset="0"/>
            </a:endParaRPr>
          </a:p>
          <a:p>
            <a:r>
              <a:rPr lang="it-IT" sz="2400" dirty="0">
                <a:latin typeface="Georgia" panose="02040502050405020303" pitchFamily="18" charset="0"/>
              </a:rPr>
              <a:t>ha le caratteristiche della verticalità e della continuità, che fa riferimento al territorio, ai suoi bisogni e alle sue opportunità</a:t>
            </a:r>
          </a:p>
          <a:p>
            <a:r>
              <a:rPr lang="it-IT" sz="2400" dirty="0">
                <a:latin typeface="Georgia" panose="02040502050405020303" pitchFamily="18" charset="0"/>
              </a:rPr>
              <a:t>utilizza le risorse delle discipline per dotare i giovani di risorse personali di tipo disciplinare, ma utili anche per l’esercizio dell’autonomia, della cittadinanza, dell’orientamento.</a:t>
            </a:r>
          </a:p>
          <a:p>
            <a:r>
              <a:rPr lang="it-IT" sz="2400" dirty="0">
                <a:latin typeface="Georgia" panose="02040502050405020303" pitchFamily="18" charset="0"/>
              </a:rPr>
              <a:t> articolato e tradotto praticamente nella progettazione dettagliata del lavoro d’aula.</a:t>
            </a:r>
          </a:p>
        </p:txBody>
      </p:sp>
    </p:spTree>
    <p:extLst>
      <p:ext uri="{BB962C8B-B14F-4D97-AF65-F5344CB8AC3E}">
        <p14:creationId xmlns:p14="http://schemas.microsoft.com/office/powerpoint/2010/main" val="39064548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CD2DCAF-ABCA-DEFA-BC6C-4E1B8CB0D749}"/>
              </a:ext>
            </a:extLst>
          </p:cNvPr>
          <p:cNvSpPr>
            <a:spLocks noGrp="1"/>
          </p:cNvSpPr>
          <p:nvPr>
            <p:ph type="title"/>
          </p:nvPr>
        </p:nvSpPr>
        <p:spPr/>
        <p:txBody>
          <a:bodyPr>
            <a:normAutofit fontScale="90000"/>
          </a:bodyPr>
          <a:lstStyle/>
          <a:p>
            <a:r>
              <a:rPr lang="it-IT" dirty="0"/>
              <a:t>Scomposizione delle competenze orientative specifiche</a:t>
            </a:r>
          </a:p>
        </p:txBody>
      </p:sp>
      <p:sp>
        <p:nvSpPr>
          <p:cNvPr id="3" name="Segnaposto contenuto 2">
            <a:extLst>
              <a:ext uri="{FF2B5EF4-FFF2-40B4-BE49-F238E27FC236}">
                <a16:creationId xmlns:a16="http://schemas.microsoft.com/office/drawing/2014/main" id="{8F39CE5F-C5C4-F028-93AF-86840DBACBDE}"/>
              </a:ext>
            </a:extLst>
          </p:cNvPr>
          <p:cNvSpPr>
            <a:spLocks noGrp="1"/>
          </p:cNvSpPr>
          <p:nvPr>
            <p:ph idx="1"/>
          </p:nvPr>
        </p:nvSpPr>
        <p:spPr/>
        <p:txBody>
          <a:bodyPr>
            <a:normAutofit/>
          </a:bodyPr>
          <a:lstStyle/>
          <a:p>
            <a:r>
              <a:rPr lang="it-IT" sz="2400" dirty="0"/>
              <a:t>ripensare i traguardi individuando conoscenze abilità competenze in grado di essere prerequisiti per l’orientamento (competenze orientative generali/propedeutiche); </a:t>
            </a:r>
          </a:p>
          <a:p>
            <a:r>
              <a:rPr lang="it-IT" sz="2400" dirty="0"/>
              <a:t> ripensare le modalità ottimali per raggiungerli, individuando le strategie di insegnamento e i modelli di progettazione del lavoro d’aula più idonei per renderle insegnabili/costruibili a scuola;</a:t>
            </a:r>
          </a:p>
          <a:p>
            <a:r>
              <a:rPr lang="it-IT" sz="2400" dirty="0"/>
              <a:t> assumere uno schema interpretativo dedotto dalla letteratura in tema di apprendimento e quindi subito traducibile in operatività didattica. </a:t>
            </a:r>
          </a:p>
        </p:txBody>
      </p:sp>
    </p:spTree>
    <p:extLst>
      <p:ext uri="{BB962C8B-B14F-4D97-AF65-F5344CB8AC3E}">
        <p14:creationId xmlns:p14="http://schemas.microsoft.com/office/powerpoint/2010/main" val="34829979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83D4AEC7-6E7C-A2F9-F404-3BE66D77D30A}"/>
              </a:ext>
            </a:extLst>
          </p:cNvPr>
          <p:cNvSpPr txBox="1"/>
          <p:nvPr/>
        </p:nvSpPr>
        <p:spPr>
          <a:xfrm>
            <a:off x="1409700" y="552450"/>
            <a:ext cx="9448800" cy="4832092"/>
          </a:xfrm>
          <a:prstGeom prst="rect">
            <a:avLst/>
          </a:prstGeom>
          <a:noFill/>
        </p:spPr>
        <p:txBody>
          <a:bodyPr wrap="square" rtlCol="0">
            <a:spAutoFit/>
          </a:bodyPr>
          <a:lstStyle/>
          <a:p>
            <a:endParaRPr lang="it-IT" sz="2800" dirty="0"/>
          </a:p>
          <a:p>
            <a:endParaRPr lang="it-IT" sz="2800" dirty="0"/>
          </a:p>
          <a:p>
            <a:endParaRPr lang="it-IT" sz="2800" dirty="0"/>
          </a:p>
          <a:p>
            <a:r>
              <a:rPr lang="it-IT" sz="2800" dirty="0"/>
              <a:t>Non si tratta semplicemente di fare una buona didattica che è la condizione necessaria, ma non sufficiente: si tratta di fare una didattica specificamente mirata all’acquisizione di competenze di base e di competenze orientative generali, propedeutiche all’acquisizione di competenze orientative specifiche e alla costruzione -graduale ma continua, tutti i giorni e non solo in alcuni momenti cruciali, nell’arco dei 13 anni di scuola e nelle forme più idonee in rapporto alle diverse età</a:t>
            </a:r>
          </a:p>
        </p:txBody>
      </p:sp>
    </p:spTree>
    <p:extLst>
      <p:ext uri="{BB962C8B-B14F-4D97-AF65-F5344CB8AC3E}">
        <p14:creationId xmlns:p14="http://schemas.microsoft.com/office/powerpoint/2010/main" val="20758671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E614E7A-3B4F-B8F4-051D-4E6AF078121D}"/>
              </a:ext>
            </a:extLst>
          </p:cNvPr>
          <p:cNvSpPr>
            <a:spLocks noGrp="1"/>
          </p:cNvSpPr>
          <p:nvPr>
            <p:ph type="title"/>
          </p:nvPr>
        </p:nvSpPr>
        <p:spPr/>
        <p:txBody>
          <a:bodyPr/>
          <a:lstStyle/>
          <a:p>
            <a:r>
              <a:rPr lang="it-IT" dirty="0"/>
              <a:t>La vera didattica orientativa </a:t>
            </a:r>
          </a:p>
        </p:txBody>
      </p:sp>
      <p:sp>
        <p:nvSpPr>
          <p:cNvPr id="3" name="Segnaposto contenuto 2">
            <a:extLst>
              <a:ext uri="{FF2B5EF4-FFF2-40B4-BE49-F238E27FC236}">
                <a16:creationId xmlns:a16="http://schemas.microsoft.com/office/drawing/2014/main" id="{3813608C-AD39-F2A9-507A-134F309258AA}"/>
              </a:ext>
            </a:extLst>
          </p:cNvPr>
          <p:cNvSpPr>
            <a:spLocks noGrp="1"/>
          </p:cNvSpPr>
          <p:nvPr>
            <p:ph idx="1"/>
          </p:nvPr>
        </p:nvSpPr>
        <p:spPr/>
        <p:txBody>
          <a:bodyPr>
            <a:normAutofit/>
          </a:bodyPr>
          <a:lstStyle/>
          <a:p>
            <a:pPr marL="0" indent="0">
              <a:buNone/>
            </a:pPr>
            <a:r>
              <a:rPr lang="it-IT" sz="2400" b="0" i="0" dirty="0">
                <a:solidFill>
                  <a:srgbClr val="2A2A2A"/>
                </a:solidFill>
                <a:effectLst/>
                <a:latin typeface="Georgia" panose="02040502050405020303" pitchFamily="18" charset="0"/>
              </a:rPr>
              <a:t>Deve prevedere una precisa intenzionalità e una metodologia per promuovere in ogni studente le competenze orientative di base , cioè “un insieme di caratteristiche, abilità, atteggiamenti e motivazioni personali che sono necessari al soggetto per gestire con consapevolezza ed efficacia la propria esperienza formativa e lavorativa, superando positivamente i momenti di snodo” (Pombeni, 2001).</a:t>
            </a:r>
            <a:endParaRPr lang="it-IT" sz="2400" dirty="0"/>
          </a:p>
        </p:txBody>
      </p:sp>
    </p:spTree>
    <p:extLst>
      <p:ext uri="{BB962C8B-B14F-4D97-AF65-F5344CB8AC3E}">
        <p14:creationId xmlns:p14="http://schemas.microsoft.com/office/powerpoint/2010/main" val="13837603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D31EEF7-468E-421D-F923-CFAF90DD4E9F}"/>
              </a:ext>
            </a:extLst>
          </p:cNvPr>
          <p:cNvSpPr>
            <a:spLocks noGrp="1"/>
          </p:cNvSpPr>
          <p:nvPr>
            <p:ph type="title"/>
          </p:nvPr>
        </p:nvSpPr>
        <p:spPr/>
        <p:txBody>
          <a:bodyPr/>
          <a:lstStyle/>
          <a:p>
            <a:r>
              <a:rPr lang="it-IT" dirty="0"/>
              <a:t>Didattica per competenze </a:t>
            </a:r>
          </a:p>
        </p:txBody>
      </p:sp>
      <p:sp>
        <p:nvSpPr>
          <p:cNvPr id="3" name="Segnaposto contenuto 2">
            <a:extLst>
              <a:ext uri="{FF2B5EF4-FFF2-40B4-BE49-F238E27FC236}">
                <a16:creationId xmlns:a16="http://schemas.microsoft.com/office/drawing/2014/main" id="{FA406A32-1902-D55B-6825-34A170DD8412}"/>
              </a:ext>
            </a:extLst>
          </p:cNvPr>
          <p:cNvSpPr>
            <a:spLocks noGrp="1"/>
          </p:cNvSpPr>
          <p:nvPr>
            <p:ph idx="1"/>
          </p:nvPr>
        </p:nvSpPr>
        <p:spPr/>
        <p:txBody>
          <a:bodyPr>
            <a:normAutofit/>
          </a:bodyPr>
          <a:lstStyle/>
          <a:p>
            <a:r>
              <a:rPr lang="it-IT" sz="2800" dirty="0"/>
              <a:t>La didattica delle competenze è la strada per organizzare una formazione che non fornisca solo conoscenze e abilità, ma che riesca ad incidere sulla cultura, sugli atteggiamenti e sui comportamenti e quindi diventi patrimonio permanente delle persone </a:t>
            </a:r>
          </a:p>
          <a:p>
            <a:r>
              <a:rPr lang="it-IT" sz="2800" dirty="0"/>
              <a:t>La didattica deve offrire all’allievo occasioni di risolvere problemi e assumere compiti e iniziative autonome, per apprendere attraverso l’esperienza e per rappresentarla attraverso la riflessione </a:t>
            </a:r>
          </a:p>
        </p:txBody>
      </p:sp>
    </p:spTree>
    <p:extLst>
      <p:ext uri="{BB962C8B-B14F-4D97-AF65-F5344CB8AC3E}">
        <p14:creationId xmlns:p14="http://schemas.microsoft.com/office/powerpoint/2010/main" val="187921500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VTI">
  <a:themeElements>
    <a:clrScheme name="Custom 8">
      <a:dk1>
        <a:sysClr val="windowText" lastClr="000000"/>
      </a:dk1>
      <a:lt1>
        <a:sysClr val="window" lastClr="FFFFFF"/>
      </a:lt1>
      <a:dk2>
        <a:srgbClr val="696464"/>
      </a:dk2>
      <a:lt2>
        <a:srgbClr val="E9E5DC"/>
      </a:lt2>
      <a:accent1>
        <a:srgbClr val="96A9A9"/>
      </a:accent1>
      <a:accent2>
        <a:srgbClr val="CB581F"/>
      </a:accent2>
      <a:accent3>
        <a:srgbClr val="A28E6A"/>
      </a:accent3>
      <a:accent4>
        <a:srgbClr val="956251"/>
      </a:accent4>
      <a:accent5>
        <a:srgbClr val="918485"/>
      </a:accent5>
      <a:accent6>
        <a:srgbClr val="855D5D"/>
      </a:accent6>
      <a:hlink>
        <a:srgbClr val="D0690C"/>
      </a:hlink>
      <a:folHlink>
        <a:srgbClr val="9696A0"/>
      </a:folHlink>
    </a:clrScheme>
    <a:fontScheme name="Savon">
      <a:majorFont>
        <a:latin typeface="Goudy Old Style"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oudy Old Style"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VTI" id="{A72E8C35-66DD-49F8-AF66-813F19B983AE}" vid="{93CCBC76-B7A1-4C3D-93EA-5CE34C4670F9}"/>
    </a:ext>
  </a:extLst>
</a:theme>
</file>

<file path=docProps/app.xml><?xml version="1.0" encoding="utf-8"?>
<Properties xmlns="http://schemas.openxmlformats.org/officeDocument/2006/extended-properties" xmlns:vt="http://schemas.openxmlformats.org/officeDocument/2006/docPropsVTypes">
  <TotalTime>298</TotalTime>
  <Words>1315</Words>
  <Application>Microsoft Macintosh PowerPoint</Application>
  <PresentationFormat>Widescreen</PresentationFormat>
  <Paragraphs>60</Paragraphs>
  <Slides>15</Slides>
  <Notes>0</Notes>
  <HiddenSlides>0</HiddenSlides>
  <MMClips>0</MMClips>
  <ScaleCrop>false</ScaleCrop>
  <HeadingPairs>
    <vt:vector size="6" baseType="variant">
      <vt:variant>
        <vt:lpstr>Caratteri utilizzati</vt:lpstr>
      </vt:variant>
      <vt:variant>
        <vt:i4>3</vt:i4>
      </vt:variant>
      <vt:variant>
        <vt:lpstr>Tema</vt:lpstr>
      </vt:variant>
      <vt:variant>
        <vt:i4>1</vt:i4>
      </vt:variant>
      <vt:variant>
        <vt:lpstr>Titoli diapositive</vt:lpstr>
      </vt:variant>
      <vt:variant>
        <vt:i4>15</vt:i4>
      </vt:variant>
    </vt:vector>
  </HeadingPairs>
  <TitlesOfParts>
    <vt:vector size="19" baseType="lpstr">
      <vt:lpstr>Garamond</vt:lpstr>
      <vt:lpstr>Georgia</vt:lpstr>
      <vt:lpstr>Goudy Old Style</vt:lpstr>
      <vt:lpstr>SavonVTI</vt:lpstr>
      <vt:lpstr>Potenziamento della didattica orientativa a scuola </vt:lpstr>
      <vt:lpstr>Orientamento </vt:lpstr>
      <vt:lpstr>Presentazione standard di PowerPoint</vt:lpstr>
      <vt:lpstr>Perché è necessario intervenire? </vt:lpstr>
      <vt:lpstr>L’Italia è il secondo paese UE per numero di NEET</vt:lpstr>
      <vt:lpstr>Una emergenza italiana</vt:lpstr>
      <vt:lpstr>Il tasso di istruzione terziaria </vt:lpstr>
      <vt:lpstr>La didattica orientativa </vt:lpstr>
      <vt:lpstr>Come intervenire? </vt:lpstr>
      <vt:lpstr>Usare  le discipline in senso orientativo</vt:lpstr>
      <vt:lpstr> Macroprogettazione/organizzazione di un percorso/processo di apprendimento</vt:lpstr>
      <vt:lpstr>Scomposizione delle competenze orientative specifiche</vt:lpstr>
      <vt:lpstr>Presentazione standard di PowerPoint</vt:lpstr>
      <vt:lpstr>La vera didattica orientativa </vt:lpstr>
      <vt:lpstr>Didattica per competenze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Potenziamento della didattica orientativa a scuola </dc:title>
  <dc:creator>Rosanna GIUDICE</dc:creator>
  <cp:lastModifiedBy>Rosanna GIUDICE</cp:lastModifiedBy>
  <cp:revision>1</cp:revision>
  <dcterms:created xsi:type="dcterms:W3CDTF">2023-06-09T10:00:53Z</dcterms:created>
  <dcterms:modified xsi:type="dcterms:W3CDTF">2023-06-16T17:04:58Z</dcterms:modified>
</cp:coreProperties>
</file>