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3" r:id="rId1"/>
  </p:sldMasterIdLst>
  <p:notesMasterIdLst>
    <p:notesMasterId r:id="rId38"/>
  </p:notesMasterIdLst>
  <p:sldIdLst>
    <p:sldId id="256" r:id="rId2"/>
    <p:sldId id="261" r:id="rId3"/>
    <p:sldId id="262" r:id="rId4"/>
    <p:sldId id="263" r:id="rId5"/>
    <p:sldId id="264" r:id="rId6"/>
    <p:sldId id="265" r:id="rId7"/>
    <p:sldId id="266" r:id="rId8"/>
    <p:sldId id="267" r:id="rId9"/>
    <p:sldId id="268" r:id="rId10"/>
    <p:sldId id="269" r:id="rId11"/>
    <p:sldId id="270" r:id="rId12"/>
    <p:sldId id="271" r:id="rId13"/>
    <p:sldId id="272" r:id="rId14"/>
    <p:sldId id="273" r:id="rId15"/>
    <p:sldId id="257" r:id="rId16"/>
    <p:sldId id="258" r:id="rId17"/>
    <p:sldId id="259" r:id="rId18"/>
    <p:sldId id="274" r:id="rId19"/>
    <p:sldId id="260" r:id="rId20"/>
    <p:sldId id="275" r:id="rId21"/>
    <p:sldId id="276" r:id="rId22"/>
    <p:sldId id="277" r:id="rId23"/>
    <p:sldId id="278" r:id="rId24"/>
    <p:sldId id="279" r:id="rId25"/>
    <p:sldId id="280" r:id="rId26"/>
    <p:sldId id="282" r:id="rId27"/>
    <p:sldId id="283" r:id="rId28"/>
    <p:sldId id="281" r:id="rId29"/>
    <p:sldId id="284" r:id="rId30"/>
    <p:sldId id="285" r:id="rId31"/>
    <p:sldId id="291" r:id="rId32"/>
    <p:sldId id="286" r:id="rId33"/>
    <p:sldId id="287" r:id="rId34"/>
    <p:sldId id="288" r:id="rId35"/>
    <p:sldId id="289" r:id="rId36"/>
    <p:sldId id="290" r:id="rId37"/>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293"/>
    <p:restoredTop sz="94605"/>
  </p:normalViewPr>
  <p:slideViewPr>
    <p:cSldViewPr snapToGrid="0">
      <p:cViewPr varScale="1">
        <p:scale>
          <a:sx n="70" d="100"/>
          <a:sy n="70" d="100"/>
        </p:scale>
        <p:origin x="192" y="8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diagrams/_rels/data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 Id="rId4" Type="http://schemas.openxmlformats.org/officeDocument/2006/relationships/image" Target="../media/image6.svg"/></Relationships>
</file>

<file path=ppt/diagrams/_rels/drawing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 Id="rId4" Type="http://schemas.openxmlformats.org/officeDocument/2006/relationships/image" Target="../media/image6.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D60061-A6E4-4407-A77F-8DD88963535C}" type="doc">
      <dgm:prSet loTypeId="urn:microsoft.com/office/officeart/2005/8/layout/hierarchy1" loCatId="hierarchy" qsTypeId="urn:microsoft.com/office/officeart/2005/8/quickstyle/simple1" qsCatId="simple" csTypeId="urn:microsoft.com/office/officeart/2005/8/colors/colorful2" csCatId="colorful"/>
      <dgm:spPr/>
      <dgm:t>
        <a:bodyPr/>
        <a:lstStyle/>
        <a:p>
          <a:endParaRPr lang="en-US"/>
        </a:p>
      </dgm:t>
    </dgm:pt>
    <dgm:pt modelId="{AFD5B658-EF9C-43FD-98D3-5D1E6FEB5B0D}">
      <dgm:prSet/>
      <dgm:spPr/>
      <dgm:t>
        <a:bodyPr/>
        <a:lstStyle/>
        <a:p>
          <a:r>
            <a:rPr lang="it-IT"/>
            <a:t>Attraverso la procedura dei gruppi a livello, l'insegnante si pone nelle condizioni &lt;&lt;ottimali&gt;&gt; per promuovere itinerari individualizzati: differenziati e ritagliati sui tempi-ritmi di assimilazione nonché sui paradigmi linguistici, logici, euristici propri di ciascun allievo.</a:t>
          </a:r>
          <a:endParaRPr lang="en-US"/>
        </a:p>
      </dgm:t>
    </dgm:pt>
    <dgm:pt modelId="{338E6BC5-8326-41EC-B102-667CE9D236D0}" type="parTrans" cxnId="{65FF5DED-F266-45AD-A79D-78F9607A1243}">
      <dgm:prSet/>
      <dgm:spPr/>
      <dgm:t>
        <a:bodyPr/>
        <a:lstStyle/>
        <a:p>
          <a:endParaRPr lang="en-US"/>
        </a:p>
      </dgm:t>
    </dgm:pt>
    <dgm:pt modelId="{1FBA87DB-1665-4E87-A743-52CF6B2CFD59}" type="sibTrans" cxnId="{65FF5DED-F266-45AD-A79D-78F9607A1243}">
      <dgm:prSet/>
      <dgm:spPr/>
      <dgm:t>
        <a:bodyPr/>
        <a:lstStyle/>
        <a:p>
          <a:endParaRPr lang="en-US"/>
        </a:p>
      </dgm:t>
    </dgm:pt>
    <dgm:pt modelId="{D1D596B0-D3F0-476C-BA4C-9E72F148A05F}">
      <dgm:prSet/>
      <dgm:spPr/>
      <dgm:t>
        <a:bodyPr/>
        <a:lstStyle/>
        <a:p>
          <a:r>
            <a:rPr lang="it-IT"/>
            <a:t>La pratica dei gruppi a livello gioca pertanto da contraltare alla pratica - egemone nell'aula madre - dell'insegnamento simultaneo e contestuale (non individualizzato) : strategia indifferenziata e disattenta nei confronti dei dispositivi di assimilazione e di elaborazione cognitiva di cui è titolare il singolo allievo.</a:t>
          </a:r>
          <a:endParaRPr lang="en-US"/>
        </a:p>
      </dgm:t>
    </dgm:pt>
    <dgm:pt modelId="{999685EC-0F16-4630-8090-D5893F532061}" type="parTrans" cxnId="{87F48168-7FDE-436B-BDA3-A95011BDC75C}">
      <dgm:prSet/>
      <dgm:spPr/>
      <dgm:t>
        <a:bodyPr/>
        <a:lstStyle/>
        <a:p>
          <a:endParaRPr lang="en-US"/>
        </a:p>
      </dgm:t>
    </dgm:pt>
    <dgm:pt modelId="{70C224C4-6385-4FE5-8874-A8F2C973576C}" type="sibTrans" cxnId="{87F48168-7FDE-436B-BDA3-A95011BDC75C}">
      <dgm:prSet/>
      <dgm:spPr/>
      <dgm:t>
        <a:bodyPr/>
        <a:lstStyle/>
        <a:p>
          <a:endParaRPr lang="en-US"/>
        </a:p>
      </dgm:t>
    </dgm:pt>
    <dgm:pt modelId="{57BF6BDE-A751-7643-B8F3-93B7DA2A92A4}" type="pres">
      <dgm:prSet presAssocID="{58D60061-A6E4-4407-A77F-8DD88963535C}" presName="hierChild1" presStyleCnt="0">
        <dgm:presLayoutVars>
          <dgm:chPref val="1"/>
          <dgm:dir/>
          <dgm:animOne val="branch"/>
          <dgm:animLvl val="lvl"/>
          <dgm:resizeHandles/>
        </dgm:presLayoutVars>
      </dgm:prSet>
      <dgm:spPr/>
    </dgm:pt>
    <dgm:pt modelId="{A7456A0D-68EF-3B4E-ACE7-1F73B5ECE296}" type="pres">
      <dgm:prSet presAssocID="{AFD5B658-EF9C-43FD-98D3-5D1E6FEB5B0D}" presName="hierRoot1" presStyleCnt="0"/>
      <dgm:spPr/>
    </dgm:pt>
    <dgm:pt modelId="{3662C4B8-35C7-A140-8293-11FEA7A49074}" type="pres">
      <dgm:prSet presAssocID="{AFD5B658-EF9C-43FD-98D3-5D1E6FEB5B0D}" presName="composite" presStyleCnt="0"/>
      <dgm:spPr/>
    </dgm:pt>
    <dgm:pt modelId="{3C0CEF52-BBAB-9A48-B857-4724124E12AF}" type="pres">
      <dgm:prSet presAssocID="{AFD5B658-EF9C-43FD-98D3-5D1E6FEB5B0D}" presName="background" presStyleLbl="node0" presStyleIdx="0" presStyleCnt="2"/>
      <dgm:spPr/>
    </dgm:pt>
    <dgm:pt modelId="{4A7705A4-5641-6841-BDC0-F5322B44F15A}" type="pres">
      <dgm:prSet presAssocID="{AFD5B658-EF9C-43FD-98D3-5D1E6FEB5B0D}" presName="text" presStyleLbl="fgAcc0" presStyleIdx="0" presStyleCnt="2">
        <dgm:presLayoutVars>
          <dgm:chPref val="3"/>
        </dgm:presLayoutVars>
      </dgm:prSet>
      <dgm:spPr/>
    </dgm:pt>
    <dgm:pt modelId="{53A9C065-BD14-304B-B812-67B647534A78}" type="pres">
      <dgm:prSet presAssocID="{AFD5B658-EF9C-43FD-98D3-5D1E6FEB5B0D}" presName="hierChild2" presStyleCnt="0"/>
      <dgm:spPr/>
    </dgm:pt>
    <dgm:pt modelId="{C55A2784-3115-3D42-AE93-B6AECB13EBB9}" type="pres">
      <dgm:prSet presAssocID="{D1D596B0-D3F0-476C-BA4C-9E72F148A05F}" presName="hierRoot1" presStyleCnt="0"/>
      <dgm:spPr/>
    </dgm:pt>
    <dgm:pt modelId="{E265505A-82C6-AA4B-A473-3B320E1A4588}" type="pres">
      <dgm:prSet presAssocID="{D1D596B0-D3F0-476C-BA4C-9E72F148A05F}" presName="composite" presStyleCnt="0"/>
      <dgm:spPr/>
    </dgm:pt>
    <dgm:pt modelId="{13D8E617-5FB7-D342-88A6-B4A66FF77852}" type="pres">
      <dgm:prSet presAssocID="{D1D596B0-D3F0-476C-BA4C-9E72F148A05F}" presName="background" presStyleLbl="node0" presStyleIdx="1" presStyleCnt="2"/>
      <dgm:spPr/>
    </dgm:pt>
    <dgm:pt modelId="{C59FE91D-A02B-8A40-AD3D-5F162148E8E8}" type="pres">
      <dgm:prSet presAssocID="{D1D596B0-D3F0-476C-BA4C-9E72F148A05F}" presName="text" presStyleLbl="fgAcc0" presStyleIdx="1" presStyleCnt="2">
        <dgm:presLayoutVars>
          <dgm:chPref val="3"/>
        </dgm:presLayoutVars>
      </dgm:prSet>
      <dgm:spPr/>
    </dgm:pt>
    <dgm:pt modelId="{57B718CB-D759-FB41-BCDD-2F68DE69E738}" type="pres">
      <dgm:prSet presAssocID="{D1D596B0-D3F0-476C-BA4C-9E72F148A05F}" presName="hierChild2" presStyleCnt="0"/>
      <dgm:spPr/>
    </dgm:pt>
  </dgm:ptLst>
  <dgm:cxnLst>
    <dgm:cxn modelId="{4FB2764D-3D86-5942-834B-8CA6E0D28B15}" type="presOf" srcId="{D1D596B0-D3F0-476C-BA4C-9E72F148A05F}" destId="{C59FE91D-A02B-8A40-AD3D-5F162148E8E8}" srcOrd="0" destOrd="0" presId="urn:microsoft.com/office/officeart/2005/8/layout/hierarchy1"/>
    <dgm:cxn modelId="{87F48168-7FDE-436B-BDA3-A95011BDC75C}" srcId="{58D60061-A6E4-4407-A77F-8DD88963535C}" destId="{D1D596B0-D3F0-476C-BA4C-9E72F148A05F}" srcOrd="1" destOrd="0" parTransId="{999685EC-0F16-4630-8090-D5893F532061}" sibTransId="{70C224C4-6385-4FE5-8874-A8F2C973576C}"/>
    <dgm:cxn modelId="{758210EB-9009-6B40-929F-8325921BB8FA}" type="presOf" srcId="{AFD5B658-EF9C-43FD-98D3-5D1E6FEB5B0D}" destId="{4A7705A4-5641-6841-BDC0-F5322B44F15A}" srcOrd="0" destOrd="0" presId="urn:microsoft.com/office/officeart/2005/8/layout/hierarchy1"/>
    <dgm:cxn modelId="{65FF5DED-F266-45AD-A79D-78F9607A1243}" srcId="{58D60061-A6E4-4407-A77F-8DD88963535C}" destId="{AFD5B658-EF9C-43FD-98D3-5D1E6FEB5B0D}" srcOrd="0" destOrd="0" parTransId="{338E6BC5-8326-41EC-B102-667CE9D236D0}" sibTransId="{1FBA87DB-1665-4E87-A743-52CF6B2CFD59}"/>
    <dgm:cxn modelId="{43FFACFE-E0C7-2641-8EE7-816727173709}" type="presOf" srcId="{58D60061-A6E4-4407-A77F-8DD88963535C}" destId="{57BF6BDE-A751-7643-B8F3-93B7DA2A92A4}" srcOrd="0" destOrd="0" presId="urn:microsoft.com/office/officeart/2005/8/layout/hierarchy1"/>
    <dgm:cxn modelId="{9275B32A-7ED4-2548-8E64-03127A630F59}" type="presParOf" srcId="{57BF6BDE-A751-7643-B8F3-93B7DA2A92A4}" destId="{A7456A0D-68EF-3B4E-ACE7-1F73B5ECE296}" srcOrd="0" destOrd="0" presId="urn:microsoft.com/office/officeart/2005/8/layout/hierarchy1"/>
    <dgm:cxn modelId="{BCC1874D-8ED7-DD45-B2F9-EFC3296E0C11}" type="presParOf" srcId="{A7456A0D-68EF-3B4E-ACE7-1F73B5ECE296}" destId="{3662C4B8-35C7-A140-8293-11FEA7A49074}" srcOrd="0" destOrd="0" presId="urn:microsoft.com/office/officeart/2005/8/layout/hierarchy1"/>
    <dgm:cxn modelId="{E6432E41-42A0-D84C-A4EE-E6FB93039160}" type="presParOf" srcId="{3662C4B8-35C7-A140-8293-11FEA7A49074}" destId="{3C0CEF52-BBAB-9A48-B857-4724124E12AF}" srcOrd="0" destOrd="0" presId="urn:microsoft.com/office/officeart/2005/8/layout/hierarchy1"/>
    <dgm:cxn modelId="{E91E6E1E-220F-1C4F-8AC4-997C2779A782}" type="presParOf" srcId="{3662C4B8-35C7-A140-8293-11FEA7A49074}" destId="{4A7705A4-5641-6841-BDC0-F5322B44F15A}" srcOrd="1" destOrd="0" presId="urn:microsoft.com/office/officeart/2005/8/layout/hierarchy1"/>
    <dgm:cxn modelId="{F6754677-8188-2745-A3DE-C150BD84C1CD}" type="presParOf" srcId="{A7456A0D-68EF-3B4E-ACE7-1F73B5ECE296}" destId="{53A9C065-BD14-304B-B812-67B647534A78}" srcOrd="1" destOrd="0" presId="urn:microsoft.com/office/officeart/2005/8/layout/hierarchy1"/>
    <dgm:cxn modelId="{162C4552-CD8B-E549-A481-2ED5CC09CF77}" type="presParOf" srcId="{57BF6BDE-A751-7643-B8F3-93B7DA2A92A4}" destId="{C55A2784-3115-3D42-AE93-B6AECB13EBB9}" srcOrd="1" destOrd="0" presId="urn:microsoft.com/office/officeart/2005/8/layout/hierarchy1"/>
    <dgm:cxn modelId="{4F0D0E84-0D17-C642-8572-AB4F2544A59D}" type="presParOf" srcId="{C55A2784-3115-3D42-AE93-B6AECB13EBB9}" destId="{E265505A-82C6-AA4B-A473-3B320E1A4588}" srcOrd="0" destOrd="0" presId="urn:microsoft.com/office/officeart/2005/8/layout/hierarchy1"/>
    <dgm:cxn modelId="{17BBD03A-12D0-AB4E-ADAD-AE713A8FB381}" type="presParOf" srcId="{E265505A-82C6-AA4B-A473-3B320E1A4588}" destId="{13D8E617-5FB7-D342-88A6-B4A66FF77852}" srcOrd="0" destOrd="0" presId="urn:microsoft.com/office/officeart/2005/8/layout/hierarchy1"/>
    <dgm:cxn modelId="{9145D242-C19A-C249-B4EC-1591462C87EF}" type="presParOf" srcId="{E265505A-82C6-AA4B-A473-3B320E1A4588}" destId="{C59FE91D-A02B-8A40-AD3D-5F162148E8E8}" srcOrd="1" destOrd="0" presId="urn:microsoft.com/office/officeart/2005/8/layout/hierarchy1"/>
    <dgm:cxn modelId="{17442A99-4D0F-1945-9BA0-0938B47695F4}" type="presParOf" srcId="{C55A2784-3115-3D42-AE93-B6AECB13EBB9}" destId="{57B718CB-D759-FB41-BCDD-2F68DE69E738}"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FA5CDA3-3689-460D-B499-00A4AA299C6A}"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178445BA-3452-4523-9B15-30E80B0870EE}">
      <dgm:prSet/>
      <dgm:spPr/>
      <dgm:t>
        <a:bodyPr/>
        <a:lstStyle/>
        <a:p>
          <a:pPr>
            <a:lnSpc>
              <a:spcPct val="100000"/>
            </a:lnSpc>
          </a:pPr>
          <a:r>
            <a:rPr lang="it-IT" dirty="0"/>
            <a:t>Attenzione, però.  La strategia dei gruppi a livello può essere adottata ad una condizione: che i gruppi degli allievi dal profitto disciplinare omogeneo siano effimeri, mobili, temporanei. E mai pietrificati e formalizzati in entità aggregative fisse, immutabili, permanenti.</a:t>
          </a:r>
          <a:endParaRPr lang="en-US" dirty="0"/>
        </a:p>
      </dgm:t>
    </dgm:pt>
    <dgm:pt modelId="{24915D70-7E7A-46A2-8E5F-48E6B70A1A75}" type="parTrans" cxnId="{48C7D9CB-9C96-4647-931F-962AA9651471}">
      <dgm:prSet/>
      <dgm:spPr/>
      <dgm:t>
        <a:bodyPr/>
        <a:lstStyle/>
        <a:p>
          <a:endParaRPr lang="en-US"/>
        </a:p>
      </dgm:t>
    </dgm:pt>
    <dgm:pt modelId="{AE721C05-3F2E-41A6-9C9E-95F0FC607382}" type="sibTrans" cxnId="{48C7D9CB-9C96-4647-931F-962AA9651471}">
      <dgm:prSet/>
      <dgm:spPr/>
      <dgm:t>
        <a:bodyPr/>
        <a:lstStyle/>
        <a:p>
          <a:endParaRPr lang="en-US"/>
        </a:p>
      </dgm:t>
    </dgm:pt>
    <dgm:pt modelId="{3C5FFE83-9043-4546-BEB1-019A6E4548D0}">
      <dgm:prSet/>
      <dgm:spPr/>
      <dgm:t>
        <a:bodyPr/>
        <a:lstStyle/>
        <a:p>
          <a:pPr>
            <a:lnSpc>
              <a:spcPct val="100000"/>
            </a:lnSpc>
          </a:pPr>
          <a:r>
            <a:rPr lang="it-IT" dirty="0"/>
            <a:t>In classe, vanno altresì tenute in vita le tradizionali strategie di insegnamento non individualizzato: sicuramente produttive sia per interiorizzare le conoscenze, sia per padroneggiare linguaggi, strutture cognitive e forme di pensiero nei tempi canonici di ogni comparto scolastico.</a:t>
          </a:r>
          <a:endParaRPr lang="en-US" dirty="0"/>
        </a:p>
      </dgm:t>
    </dgm:pt>
    <dgm:pt modelId="{8DBB6503-3E4F-421C-9A11-99A402DAD629}" type="parTrans" cxnId="{34C41835-037C-4AC9-BCF6-6EED2CDCA47C}">
      <dgm:prSet/>
      <dgm:spPr/>
      <dgm:t>
        <a:bodyPr/>
        <a:lstStyle/>
        <a:p>
          <a:endParaRPr lang="en-US"/>
        </a:p>
      </dgm:t>
    </dgm:pt>
    <dgm:pt modelId="{17EFF8B5-EFF3-4635-AF0B-08739E699992}" type="sibTrans" cxnId="{34C41835-037C-4AC9-BCF6-6EED2CDCA47C}">
      <dgm:prSet/>
      <dgm:spPr/>
      <dgm:t>
        <a:bodyPr/>
        <a:lstStyle/>
        <a:p>
          <a:endParaRPr lang="en-US"/>
        </a:p>
      </dgm:t>
    </dgm:pt>
    <dgm:pt modelId="{59720376-9245-4B91-B7A0-7EF2BDB6D44B}" type="pres">
      <dgm:prSet presAssocID="{DFA5CDA3-3689-460D-B499-00A4AA299C6A}" presName="root" presStyleCnt="0">
        <dgm:presLayoutVars>
          <dgm:dir/>
          <dgm:resizeHandles val="exact"/>
        </dgm:presLayoutVars>
      </dgm:prSet>
      <dgm:spPr/>
    </dgm:pt>
    <dgm:pt modelId="{3FC20759-14DE-4A90-9E92-D2526DC26A4C}" type="pres">
      <dgm:prSet presAssocID="{178445BA-3452-4523-9B15-30E80B0870EE}" presName="compNode" presStyleCnt="0"/>
      <dgm:spPr/>
    </dgm:pt>
    <dgm:pt modelId="{0D196414-0355-414C-A309-0684E83BECAD}" type="pres">
      <dgm:prSet presAssocID="{178445BA-3452-4523-9B15-30E80B0870EE}" presName="bgRect" presStyleLbl="bgShp" presStyleIdx="0" presStyleCnt="2" custScaleX="99702" custScaleY="165938"/>
      <dgm:spPr/>
    </dgm:pt>
    <dgm:pt modelId="{2EDA7228-9FE0-4895-90BE-3579D221A6E6}" type="pres">
      <dgm:prSet presAssocID="{178445BA-3452-4523-9B15-30E80B0870EE}"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Diagramma di flusso"/>
        </a:ext>
      </dgm:extLst>
    </dgm:pt>
    <dgm:pt modelId="{AB22CBE5-00D9-49C9-A13B-B85F575370D3}" type="pres">
      <dgm:prSet presAssocID="{178445BA-3452-4523-9B15-30E80B0870EE}" presName="spaceRect" presStyleCnt="0"/>
      <dgm:spPr/>
    </dgm:pt>
    <dgm:pt modelId="{A97C8E54-6D82-4DD1-9083-78F30420CF56}" type="pres">
      <dgm:prSet presAssocID="{178445BA-3452-4523-9B15-30E80B0870EE}" presName="parTx" presStyleLbl="revTx" presStyleIdx="0" presStyleCnt="2" custScaleY="208333">
        <dgm:presLayoutVars>
          <dgm:chMax val="0"/>
          <dgm:chPref val="0"/>
        </dgm:presLayoutVars>
      </dgm:prSet>
      <dgm:spPr/>
    </dgm:pt>
    <dgm:pt modelId="{ADBE41C3-31EB-4821-A8A5-9036FFCA5C41}" type="pres">
      <dgm:prSet presAssocID="{AE721C05-3F2E-41A6-9C9E-95F0FC607382}" presName="sibTrans" presStyleCnt="0"/>
      <dgm:spPr/>
    </dgm:pt>
    <dgm:pt modelId="{41E47E2D-5E7C-4933-8284-25F01BD8814F}" type="pres">
      <dgm:prSet presAssocID="{3C5FFE83-9043-4546-BEB1-019A6E4548D0}" presName="compNode" presStyleCnt="0"/>
      <dgm:spPr/>
    </dgm:pt>
    <dgm:pt modelId="{BA6E1404-310C-4F17-BA55-09A79D060305}" type="pres">
      <dgm:prSet presAssocID="{3C5FFE83-9043-4546-BEB1-019A6E4548D0}" presName="bgRect" presStyleLbl="bgShp" presStyleIdx="1" presStyleCnt="2" custScaleX="99702" custScaleY="166011"/>
      <dgm:spPr/>
    </dgm:pt>
    <dgm:pt modelId="{92D01568-3DB5-474C-8AF9-839AD9A1AF84}" type="pres">
      <dgm:prSet presAssocID="{3C5FFE83-9043-4546-BEB1-019A6E4548D0}"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Aula"/>
        </a:ext>
      </dgm:extLst>
    </dgm:pt>
    <dgm:pt modelId="{4A86F41D-80A4-4D08-83FE-C0743901DD4C}" type="pres">
      <dgm:prSet presAssocID="{3C5FFE83-9043-4546-BEB1-019A6E4548D0}" presName="spaceRect" presStyleCnt="0"/>
      <dgm:spPr/>
    </dgm:pt>
    <dgm:pt modelId="{39B8C51B-57EE-4D45-A31D-5787A1FA2CE6}" type="pres">
      <dgm:prSet presAssocID="{3C5FFE83-9043-4546-BEB1-019A6E4548D0}" presName="parTx" presStyleLbl="revTx" presStyleIdx="1" presStyleCnt="2" custScaleX="94811" custScaleY="230834">
        <dgm:presLayoutVars>
          <dgm:chMax val="0"/>
          <dgm:chPref val="0"/>
        </dgm:presLayoutVars>
      </dgm:prSet>
      <dgm:spPr/>
    </dgm:pt>
  </dgm:ptLst>
  <dgm:cxnLst>
    <dgm:cxn modelId="{4DA83102-66FF-49F9-9821-060B190D5F4C}" type="presOf" srcId="{178445BA-3452-4523-9B15-30E80B0870EE}" destId="{A97C8E54-6D82-4DD1-9083-78F30420CF56}" srcOrd="0" destOrd="0" presId="urn:microsoft.com/office/officeart/2018/2/layout/IconVerticalSolidList"/>
    <dgm:cxn modelId="{34C41835-037C-4AC9-BCF6-6EED2CDCA47C}" srcId="{DFA5CDA3-3689-460D-B499-00A4AA299C6A}" destId="{3C5FFE83-9043-4546-BEB1-019A6E4548D0}" srcOrd="1" destOrd="0" parTransId="{8DBB6503-3E4F-421C-9A11-99A402DAD629}" sibTransId="{17EFF8B5-EFF3-4635-AF0B-08739E699992}"/>
    <dgm:cxn modelId="{D92D113A-FAF7-4050-92E3-7495360CA99A}" type="presOf" srcId="{DFA5CDA3-3689-460D-B499-00A4AA299C6A}" destId="{59720376-9245-4B91-B7A0-7EF2BDB6D44B}" srcOrd="0" destOrd="0" presId="urn:microsoft.com/office/officeart/2018/2/layout/IconVerticalSolidList"/>
    <dgm:cxn modelId="{B0B510BE-D03C-4962-9CAB-26D2A5FEDADF}" type="presOf" srcId="{3C5FFE83-9043-4546-BEB1-019A6E4548D0}" destId="{39B8C51B-57EE-4D45-A31D-5787A1FA2CE6}" srcOrd="0" destOrd="0" presId="urn:microsoft.com/office/officeart/2018/2/layout/IconVerticalSolidList"/>
    <dgm:cxn modelId="{48C7D9CB-9C96-4647-931F-962AA9651471}" srcId="{DFA5CDA3-3689-460D-B499-00A4AA299C6A}" destId="{178445BA-3452-4523-9B15-30E80B0870EE}" srcOrd="0" destOrd="0" parTransId="{24915D70-7E7A-46A2-8E5F-48E6B70A1A75}" sibTransId="{AE721C05-3F2E-41A6-9C9E-95F0FC607382}"/>
    <dgm:cxn modelId="{32CB8F44-921D-4B46-B3A1-04CD98F2F084}" type="presParOf" srcId="{59720376-9245-4B91-B7A0-7EF2BDB6D44B}" destId="{3FC20759-14DE-4A90-9E92-D2526DC26A4C}" srcOrd="0" destOrd="0" presId="urn:microsoft.com/office/officeart/2018/2/layout/IconVerticalSolidList"/>
    <dgm:cxn modelId="{2773A823-2277-4202-88B1-CF8E416DC3D3}" type="presParOf" srcId="{3FC20759-14DE-4A90-9E92-D2526DC26A4C}" destId="{0D196414-0355-414C-A309-0684E83BECAD}" srcOrd="0" destOrd="0" presId="urn:microsoft.com/office/officeart/2018/2/layout/IconVerticalSolidList"/>
    <dgm:cxn modelId="{C903E244-A0D8-4422-8BBD-856061B3C738}" type="presParOf" srcId="{3FC20759-14DE-4A90-9E92-D2526DC26A4C}" destId="{2EDA7228-9FE0-4895-90BE-3579D221A6E6}" srcOrd="1" destOrd="0" presId="urn:microsoft.com/office/officeart/2018/2/layout/IconVerticalSolidList"/>
    <dgm:cxn modelId="{14B636DC-113B-4E71-A16E-406BE52C1353}" type="presParOf" srcId="{3FC20759-14DE-4A90-9E92-D2526DC26A4C}" destId="{AB22CBE5-00D9-49C9-A13B-B85F575370D3}" srcOrd="2" destOrd="0" presId="urn:microsoft.com/office/officeart/2018/2/layout/IconVerticalSolidList"/>
    <dgm:cxn modelId="{5ADDD574-BC33-4A23-81B1-EF1106CD6AB1}" type="presParOf" srcId="{3FC20759-14DE-4A90-9E92-D2526DC26A4C}" destId="{A97C8E54-6D82-4DD1-9083-78F30420CF56}" srcOrd="3" destOrd="0" presId="urn:microsoft.com/office/officeart/2018/2/layout/IconVerticalSolidList"/>
    <dgm:cxn modelId="{3CC69D53-8F84-4BAE-9A4C-106F79941D55}" type="presParOf" srcId="{59720376-9245-4B91-B7A0-7EF2BDB6D44B}" destId="{ADBE41C3-31EB-4821-A8A5-9036FFCA5C41}" srcOrd="1" destOrd="0" presId="urn:microsoft.com/office/officeart/2018/2/layout/IconVerticalSolidList"/>
    <dgm:cxn modelId="{6B733A56-B94F-4EFE-8AC4-0D0A0BCF34C8}" type="presParOf" srcId="{59720376-9245-4B91-B7A0-7EF2BDB6D44B}" destId="{41E47E2D-5E7C-4933-8284-25F01BD8814F}" srcOrd="2" destOrd="0" presId="urn:microsoft.com/office/officeart/2018/2/layout/IconVerticalSolidList"/>
    <dgm:cxn modelId="{73922DAE-6830-4181-99CB-A76892D92A84}" type="presParOf" srcId="{41E47E2D-5E7C-4933-8284-25F01BD8814F}" destId="{BA6E1404-310C-4F17-BA55-09A79D060305}" srcOrd="0" destOrd="0" presId="urn:microsoft.com/office/officeart/2018/2/layout/IconVerticalSolidList"/>
    <dgm:cxn modelId="{7B2A97E2-FF61-48E6-AAFF-590F16184214}" type="presParOf" srcId="{41E47E2D-5E7C-4933-8284-25F01BD8814F}" destId="{92D01568-3DB5-474C-8AF9-839AD9A1AF84}" srcOrd="1" destOrd="0" presId="urn:microsoft.com/office/officeart/2018/2/layout/IconVerticalSolidList"/>
    <dgm:cxn modelId="{8C6B85C1-98DB-4411-B387-594190B86127}" type="presParOf" srcId="{41E47E2D-5E7C-4933-8284-25F01BD8814F}" destId="{4A86F41D-80A4-4D08-83FE-C0743901DD4C}" srcOrd="2" destOrd="0" presId="urn:microsoft.com/office/officeart/2018/2/layout/IconVerticalSolidList"/>
    <dgm:cxn modelId="{00A00813-BBAB-4D28-A192-744CCB53A8AF}" type="presParOf" srcId="{41E47E2D-5E7C-4933-8284-25F01BD8814F}" destId="{39B8C51B-57EE-4D45-A31D-5787A1FA2CE6}"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0CEF52-BBAB-9A48-B857-4724124E12AF}">
      <dsp:nvSpPr>
        <dsp:cNvPr id="0" name=""/>
        <dsp:cNvSpPr/>
      </dsp:nvSpPr>
      <dsp:spPr>
        <a:xfrm>
          <a:off x="1346" y="157219"/>
          <a:ext cx="4725967" cy="3000989"/>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A7705A4-5641-6841-BDC0-F5322B44F15A}">
      <dsp:nvSpPr>
        <dsp:cNvPr id="0" name=""/>
        <dsp:cNvSpPr/>
      </dsp:nvSpPr>
      <dsp:spPr>
        <a:xfrm>
          <a:off x="526453" y="656071"/>
          <a:ext cx="4725967" cy="3000989"/>
        </a:xfrm>
        <a:prstGeom prst="roundRect">
          <a:avLst>
            <a:gd name="adj" fmla="val 10000"/>
          </a:avLst>
        </a:prstGeom>
        <a:solidFill>
          <a:schemeClr val="lt1">
            <a:alpha val="90000"/>
            <a:hueOff val="0"/>
            <a:satOff val="0"/>
            <a:lumOff val="0"/>
            <a:alphaOff val="0"/>
          </a:schemeClr>
        </a:solidFill>
        <a:ln w="2222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it-IT" sz="2100" kern="1200"/>
            <a:t>Attraverso la procedura dei gruppi a livello, l'insegnante si pone nelle condizioni &lt;&lt;ottimali&gt;&gt; per promuovere itinerari individualizzati: differenziati e ritagliati sui tempi-ritmi di assimilazione nonché sui paradigmi linguistici, logici, euristici propri di ciascun allievo.</a:t>
          </a:r>
          <a:endParaRPr lang="en-US" sz="2100" kern="1200"/>
        </a:p>
      </dsp:txBody>
      <dsp:txXfrm>
        <a:off x="614349" y="743967"/>
        <a:ext cx="4550175" cy="2825197"/>
      </dsp:txXfrm>
    </dsp:sp>
    <dsp:sp modelId="{13D8E617-5FB7-D342-88A6-B4A66FF77852}">
      <dsp:nvSpPr>
        <dsp:cNvPr id="0" name=""/>
        <dsp:cNvSpPr/>
      </dsp:nvSpPr>
      <dsp:spPr>
        <a:xfrm>
          <a:off x="5777528" y="157219"/>
          <a:ext cx="4725967" cy="3000989"/>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59FE91D-A02B-8A40-AD3D-5F162148E8E8}">
      <dsp:nvSpPr>
        <dsp:cNvPr id="0" name=""/>
        <dsp:cNvSpPr/>
      </dsp:nvSpPr>
      <dsp:spPr>
        <a:xfrm>
          <a:off x="6302636" y="656071"/>
          <a:ext cx="4725967" cy="3000989"/>
        </a:xfrm>
        <a:prstGeom prst="roundRect">
          <a:avLst>
            <a:gd name="adj" fmla="val 10000"/>
          </a:avLst>
        </a:prstGeom>
        <a:solidFill>
          <a:schemeClr val="lt1">
            <a:alpha val="90000"/>
            <a:hueOff val="0"/>
            <a:satOff val="0"/>
            <a:lumOff val="0"/>
            <a:alphaOff val="0"/>
          </a:schemeClr>
        </a:solidFill>
        <a:ln w="2222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it-IT" sz="2100" kern="1200"/>
            <a:t>La pratica dei gruppi a livello gioca pertanto da contraltare alla pratica - egemone nell'aula madre - dell'insegnamento simultaneo e contestuale (non individualizzato) : strategia indifferenziata e disattenta nei confronti dei dispositivi di assimilazione e di elaborazione cognitiva di cui è titolare il singolo allievo.</a:t>
          </a:r>
          <a:endParaRPr lang="en-US" sz="2100" kern="1200"/>
        </a:p>
      </dsp:txBody>
      <dsp:txXfrm>
        <a:off x="6390532" y="743967"/>
        <a:ext cx="4550175" cy="282519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196414-0355-414C-A309-0684E83BECAD}">
      <dsp:nvSpPr>
        <dsp:cNvPr id="0" name=""/>
        <dsp:cNvSpPr/>
      </dsp:nvSpPr>
      <dsp:spPr>
        <a:xfrm>
          <a:off x="5381" y="224464"/>
          <a:ext cx="7201331" cy="174757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EDA7228-9FE0-4895-90BE-3579D221A6E6}">
      <dsp:nvSpPr>
        <dsp:cNvPr id="0" name=""/>
        <dsp:cNvSpPr/>
      </dsp:nvSpPr>
      <dsp:spPr>
        <a:xfrm>
          <a:off x="313197" y="808637"/>
          <a:ext cx="579233" cy="57923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97C8E54-6D82-4DD1-9083-78F30420CF56}">
      <dsp:nvSpPr>
        <dsp:cNvPr id="0" name=""/>
        <dsp:cNvSpPr/>
      </dsp:nvSpPr>
      <dsp:spPr>
        <a:xfrm>
          <a:off x="1211009" y="1222"/>
          <a:ext cx="6028053" cy="21940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1459" tIns="111459" rIns="111459" bIns="111459" numCol="1" spcCol="1270" anchor="ctr" anchorCtr="0">
          <a:noAutofit/>
        </a:bodyPr>
        <a:lstStyle/>
        <a:p>
          <a:pPr marL="0" lvl="0" indent="0" algn="l" defTabSz="755650">
            <a:lnSpc>
              <a:spcPct val="100000"/>
            </a:lnSpc>
            <a:spcBef>
              <a:spcPct val="0"/>
            </a:spcBef>
            <a:spcAft>
              <a:spcPct val="35000"/>
            </a:spcAft>
            <a:buNone/>
          </a:pPr>
          <a:r>
            <a:rPr lang="it-IT" sz="1700" kern="1200" dirty="0"/>
            <a:t>Attenzione, però.  La strategia dei gruppi a livello può essere adottata ad una condizione: che i gruppi degli allievi dal profitto disciplinare omogeneo siano effimeri, mobili, temporanei. E mai pietrificati e formalizzati in entità aggregative fisse, immutabili, permanenti.</a:t>
          </a:r>
          <a:endParaRPr lang="en-US" sz="1700" kern="1200" dirty="0"/>
        </a:p>
      </dsp:txBody>
      <dsp:txXfrm>
        <a:off x="1211009" y="1222"/>
        <a:ext cx="6028053" cy="2194063"/>
      </dsp:txXfrm>
    </dsp:sp>
    <dsp:sp modelId="{BA6E1404-310C-4F17-BA55-09A79D060305}">
      <dsp:nvSpPr>
        <dsp:cNvPr id="0" name=""/>
        <dsp:cNvSpPr/>
      </dsp:nvSpPr>
      <dsp:spPr>
        <a:xfrm>
          <a:off x="5381" y="2799916"/>
          <a:ext cx="7201331" cy="174834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2D01568-3DB5-474C-8AF9-839AD9A1AF84}">
      <dsp:nvSpPr>
        <dsp:cNvPr id="0" name=""/>
        <dsp:cNvSpPr/>
      </dsp:nvSpPr>
      <dsp:spPr>
        <a:xfrm>
          <a:off x="313197" y="3384473"/>
          <a:ext cx="579233" cy="57923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9B8C51B-57EE-4D45-A31D-5787A1FA2CE6}">
      <dsp:nvSpPr>
        <dsp:cNvPr id="0" name=""/>
        <dsp:cNvSpPr/>
      </dsp:nvSpPr>
      <dsp:spPr>
        <a:xfrm>
          <a:off x="1367407" y="2458573"/>
          <a:ext cx="5715257" cy="24310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1459" tIns="111459" rIns="111459" bIns="111459" numCol="1" spcCol="1270" anchor="ctr" anchorCtr="0">
          <a:noAutofit/>
        </a:bodyPr>
        <a:lstStyle/>
        <a:p>
          <a:pPr marL="0" lvl="0" indent="0" algn="l" defTabSz="711200">
            <a:lnSpc>
              <a:spcPct val="100000"/>
            </a:lnSpc>
            <a:spcBef>
              <a:spcPct val="0"/>
            </a:spcBef>
            <a:spcAft>
              <a:spcPct val="35000"/>
            </a:spcAft>
            <a:buNone/>
          </a:pPr>
          <a:r>
            <a:rPr lang="it-IT" sz="1600" kern="1200" dirty="0"/>
            <a:t>In classe, vanno altresì tenute in vita le tradizionali strategie di insegnamento non individualizzato: sicuramente produttive sia per interiorizzare le conoscenze, sia per padroneggiare linguaggi, strutture cognitive e forme di pensiero nei tempi canonici di ogni comparto scolastico.</a:t>
          </a:r>
          <a:endParaRPr lang="en-US" sz="1600" kern="1200" dirty="0"/>
        </a:p>
      </dsp:txBody>
      <dsp:txXfrm>
        <a:off x="1367407" y="2458573"/>
        <a:ext cx="5715257" cy="2431033"/>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D92E401-89FC-7146-B81D-6446DFDA740E}" type="datetimeFigureOut">
              <a:rPr lang="it-IT" smtClean="0"/>
              <a:t>15/06/23</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B42338-9106-204B-8339-C76A0B636AA4}" type="slidenum">
              <a:rPr lang="it-IT" smtClean="0"/>
              <a:t>‹N›</a:t>
            </a:fld>
            <a:endParaRPr lang="it-IT"/>
          </a:p>
        </p:txBody>
      </p:sp>
    </p:spTree>
    <p:extLst>
      <p:ext uri="{BB962C8B-B14F-4D97-AF65-F5344CB8AC3E}">
        <p14:creationId xmlns:p14="http://schemas.microsoft.com/office/powerpoint/2010/main" val="39933367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75B42338-9106-204B-8339-C76A0B636AA4}" type="slidenum">
              <a:rPr lang="it-IT" smtClean="0"/>
              <a:t>19</a:t>
            </a:fld>
            <a:endParaRPr lang="it-IT"/>
          </a:p>
        </p:txBody>
      </p:sp>
    </p:spTree>
    <p:extLst>
      <p:ext uri="{BB962C8B-B14F-4D97-AF65-F5344CB8AC3E}">
        <p14:creationId xmlns:p14="http://schemas.microsoft.com/office/powerpoint/2010/main" val="38741945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tx1">
                    <a:lumMod val="75000"/>
                    <a:lumOff val="2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8" name="Date Placeholder 7">
            <a:extLst>
              <a:ext uri="{FF2B5EF4-FFF2-40B4-BE49-F238E27FC236}">
                <a16:creationId xmlns:a16="http://schemas.microsoft.com/office/drawing/2014/main" id="{7FA0ACE7-29A8-47D3-A7D9-257B711D8023}"/>
              </a:ext>
            </a:extLst>
          </p:cNvPr>
          <p:cNvSpPr>
            <a:spLocks noGrp="1"/>
          </p:cNvSpPr>
          <p:nvPr>
            <p:ph type="dt" sz="half" idx="10"/>
          </p:nvPr>
        </p:nvSpPr>
        <p:spPr/>
        <p:txBody>
          <a:bodyPr/>
          <a:lstStyle/>
          <a:p>
            <a:fld id="{ED291B17-9318-49DB-B28B-6E5994AE9581}" type="datetime1">
              <a:rPr lang="en-US" smtClean="0"/>
              <a:t>6/13/23</a:t>
            </a:fld>
            <a:endParaRPr lang="en-US" dirty="0"/>
          </a:p>
        </p:txBody>
      </p:sp>
      <p:sp>
        <p:nvSpPr>
          <p:cNvPr id="9" name="Footer Placeholder 8">
            <a:extLst>
              <a:ext uri="{FF2B5EF4-FFF2-40B4-BE49-F238E27FC236}">
                <a16:creationId xmlns:a16="http://schemas.microsoft.com/office/drawing/2014/main" id="{DEC604B9-52E9-4810-8359-47206518D03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5898A89F-CA25-400F-B05A-AECBF2517E4F}"/>
              </a:ext>
            </a:extLst>
          </p:cNvPr>
          <p:cNvSpPr>
            <a:spLocks noGrp="1"/>
          </p:cNvSpPr>
          <p:nvPr>
            <p:ph type="sldNum" sz="quarter" idx="12"/>
          </p:nvPr>
        </p:nvSpPr>
        <p:spPr/>
        <p:txBody>
          <a:bodyPr/>
          <a:lstStyle/>
          <a:p>
            <a:fld id="{3A98EE3D-8CD1-4C3F-BD1C-C98C9596463C}" type="slidenum">
              <a:rPr lang="en-US" smtClean="0"/>
              <a:t>‹N›</a:t>
            </a:fld>
            <a:endParaRPr lang="en-US" dirty="0"/>
          </a:p>
        </p:txBody>
      </p:sp>
    </p:spTree>
    <p:extLst>
      <p:ext uri="{BB962C8B-B14F-4D97-AF65-F5344CB8AC3E}">
        <p14:creationId xmlns:p14="http://schemas.microsoft.com/office/powerpoint/2010/main" val="20591101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2" y="702156"/>
            <a:ext cx="11029616" cy="118872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340864"/>
            <a:ext cx="11029615" cy="36344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a:extLst>
              <a:ext uri="{FF2B5EF4-FFF2-40B4-BE49-F238E27FC236}">
                <a16:creationId xmlns:a16="http://schemas.microsoft.com/office/drawing/2014/main" id="{770E6237-3456-439F-802D-3BA93FC7E3E5}"/>
              </a:ext>
            </a:extLst>
          </p:cNvPr>
          <p:cNvSpPr>
            <a:spLocks noGrp="1"/>
          </p:cNvSpPr>
          <p:nvPr>
            <p:ph type="dt" sz="half" idx="10"/>
          </p:nvPr>
        </p:nvSpPr>
        <p:spPr/>
        <p:txBody>
          <a:bodyPr/>
          <a:lstStyle/>
          <a:p>
            <a:fld id="{78DD82B9-B8EE-4375-B6FF-88FA6ABB15D9}" type="datetime1">
              <a:rPr lang="en-US" smtClean="0"/>
              <a:t>6/13/23</a:t>
            </a:fld>
            <a:endParaRPr lang="en-US" dirty="0"/>
          </a:p>
        </p:txBody>
      </p:sp>
      <p:sp>
        <p:nvSpPr>
          <p:cNvPr id="9" name="Footer Placeholder 8">
            <a:extLst>
              <a:ext uri="{FF2B5EF4-FFF2-40B4-BE49-F238E27FC236}">
                <a16:creationId xmlns:a16="http://schemas.microsoft.com/office/drawing/2014/main" id="{1356D3B5-6063-4A89-B88F-9D3043916FF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02B78BF7-69D3-4CE0-A631-50EFD41EEEB8}"/>
              </a:ext>
            </a:extLst>
          </p:cNvPr>
          <p:cNvSpPr>
            <a:spLocks noGrp="1"/>
          </p:cNvSpPr>
          <p:nvPr>
            <p:ph type="sldNum" sz="quarter" idx="12"/>
          </p:nvPr>
        </p:nvSpPr>
        <p:spPr/>
        <p:txBody>
          <a:bodyPr/>
          <a:lstStyle/>
          <a:p>
            <a:fld id="{3A98EE3D-8CD1-4C3F-BD1C-C98C9596463C}" type="slidenum">
              <a:rPr lang="en-US" smtClean="0"/>
              <a:t>‹N›</a:t>
            </a:fld>
            <a:endParaRPr lang="en-US" dirty="0"/>
          </a:p>
        </p:txBody>
      </p:sp>
    </p:spTree>
    <p:extLst>
      <p:ext uri="{BB962C8B-B14F-4D97-AF65-F5344CB8AC3E}">
        <p14:creationId xmlns:p14="http://schemas.microsoft.com/office/powerpoint/2010/main" val="8265726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2393950"/>
            <a:ext cx="11029615" cy="2147467"/>
          </a:xfrm>
        </p:spPr>
        <p:txBody>
          <a:bodyPr anchor="b">
            <a:normAutofit/>
          </a:bodyPr>
          <a:lstStyle>
            <a:lvl1pPr algn="l">
              <a:defRPr sz="3600" b="0" cap="all">
                <a:solidFill>
                  <a:schemeClr val="tx1">
                    <a:lumMod val="75000"/>
                    <a:lumOff val="2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6">
            <a:extLst>
              <a:ext uri="{FF2B5EF4-FFF2-40B4-BE49-F238E27FC236}">
                <a16:creationId xmlns:a16="http://schemas.microsoft.com/office/drawing/2014/main" id="{61582016-5696-4A93-887F-BBB3B9002FE5}"/>
              </a:ext>
            </a:extLst>
          </p:cNvPr>
          <p:cNvSpPr>
            <a:spLocks noGrp="1"/>
          </p:cNvSpPr>
          <p:nvPr>
            <p:ph type="dt" sz="half" idx="10"/>
          </p:nvPr>
        </p:nvSpPr>
        <p:spPr/>
        <p:txBody>
          <a:bodyPr/>
          <a:lstStyle/>
          <a:p>
            <a:fld id="{B2497495-0637-405E-AE64-5CC7506D51F5}" type="datetime1">
              <a:rPr lang="en-US" smtClean="0"/>
              <a:t>6/13/23</a:t>
            </a:fld>
            <a:endParaRPr lang="en-US" dirty="0"/>
          </a:p>
        </p:txBody>
      </p:sp>
      <p:sp>
        <p:nvSpPr>
          <p:cNvPr id="9" name="Footer Placeholder 8">
            <a:extLst>
              <a:ext uri="{FF2B5EF4-FFF2-40B4-BE49-F238E27FC236}">
                <a16:creationId xmlns:a16="http://schemas.microsoft.com/office/drawing/2014/main" id="{857CFCD5-1192-4E18-8A8F-29E153B44DA4}"/>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E39A109E-5018-4794-92B3-FD5E5BCD95E8}"/>
              </a:ext>
            </a:extLst>
          </p:cNvPr>
          <p:cNvSpPr>
            <a:spLocks noGrp="1"/>
          </p:cNvSpPr>
          <p:nvPr>
            <p:ph type="sldNum" sz="quarter" idx="12"/>
          </p:nvPr>
        </p:nvSpPr>
        <p:spPr/>
        <p:txBody>
          <a:bodyPr/>
          <a:lstStyle/>
          <a:p>
            <a:fld id="{3A98EE3D-8CD1-4C3F-BD1C-C98C9596463C}" type="slidenum">
              <a:rPr lang="en-US" smtClean="0"/>
              <a:t>‹N›</a:t>
            </a:fld>
            <a:endParaRPr lang="en-US" dirty="0"/>
          </a:p>
        </p:txBody>
      </p:sp>
    </p:spTree>
    <p:extLst>
      <p:ext uri="{BB962C8B-B14F-4D97-AF65-F5344CB8AC3E}">
        <p14:creationId xmlns:p14="http://schemas.microsoft.com/office/powerpoint/2010/main" val="14695422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194767"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6039" y="2228003"/>
            <a:ext cx="5194769"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BFFD690-9426-415D-8B65-26881E07B2D4}" type="datetime1">
              <a:rPr lang="en-US" smtClean="0"/>
              <a:t>6/13/23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‹N›</a:t>
            </a:fld>
            <a:endParaRPr lang="en-US" dirty="0"/>
          </a:p>
        </p:txBody>
      </p:sp>
    </p:spTree>
    <p:extLst>
      <p:ext uri="{BB962C8B-B14F-4D97-AF65-F5344CB8AC3E}">
        <p14:creationId xmlns:p14="http://schemas.microsoft.com/office/powerpoint/2010/main" val="5341279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581191" y="2250891"/>
            <a:ext cx="5194769" cy="557784"/>
          </a:xfrm>
        </p:spPr>
        <p:txBody>
          <a:bodyPr anchor="ctr">
            <a:noAutofit/>
          </a:bodyPr>
          <a:lstStyle>
            <a:lvl1pPr marL="0" indent="0">
              <a:buNone/>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194766"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6039" y="2250892"/>
            <a:ext cx="5194770" cy="553373"/>
          </a:xfrm>
        </p:spPr>
        <p:txBody>
          <a:bodyPr anchor="ctr">
            <a:noAutofit/>
          </a:bodyPr>
          <a:lstStyle>
            <a:lvl1pPr marL="0" marR="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en-US"/>
              <a:t>Click to edit Master text styles</a:t>
            </a:r>
          </a:p>
        </p:txBody>
      </p:sp>
      <p:sp>
        <p:nvSpPr>
          <p:cNvPr id="6" name="Content Placeholder 5"/>
          <p:cNvSpPr>
            <a:spLocks noGrp="1"/>
          </p:cNvSpPr>
          <p:nvPr>
            <p:ph sz="quarter" idx="4"/>
          </p:nvPr>
        </p:nvSpPr>
        <p:spPr>
          <a:xfrm>
            <a:off x="6416037" y="2926052"/>
            <a:ext cx="5194771"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4C4989A-474C-40DE-95B9-011C28B71673}" type="datetime1">
              <a:rPr lang="en-US" smtClean="0"/>
              <a:t>6/13/23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‹N›</a:t>
            </a:fld>
            <a:endParaRPr lang="en-US" dirty="0"/>
          </a:p>
        </p:txBody>
      </p:sp>
    </p:spTree>
    <p:extLst>
      <p:ext uri="{BB962C8B-B14F-4D97-AF65-F5344CB8AC3E}">
        <p14:creationId xmlns:p14="http://schemas.microsoft.com/office/powerpoint/2010/main" val="31921736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DB4ED54-5B5E-4A04-93D3-5772E3CE3818}" type="datetime1">
              <a:rPr lang="en-US" smtClean="0"/>
              <a:t>6/13/23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‹N›</a:t>
            </a:fld>
            <a:endParaRPr lang="en-US" dirty="0"/>
          </a:p>
        </p:txBody>
      </p:sp>
    </p:spTree>
    <p:extLst>
      <p:ext uri="{BB962C8B-B14F-4D97-AF65-F5344CB8AC3E}">
        <p14:creationId xmlns:p14="http://schemas.microsoft.com/office/powerpoint/2010/main" val="11973970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DE50D6-574B-40AF-946F-D52A04ADE379}" type="datetime1">
              <a:rPr lang="en-US" smtClean="0"/>
              <a:t>6/13/23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‹N›</a:t>
            </a:fld>
            <a:endParaRPr lang="en-US" dirty="0"/>
          </a:p>
        </p:txBody>
      </p:sp>
    </p:spTree>
    <p:extLst>
      <p:ext uri="{BB962C8B-B14F-4D97-AF65-F5344CB8AC3E}">
        <p14:creationId xmlns:p14="http://schemas.microsoft.com/office/powerpoint/2010/main" val="27496430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601200"/>
            <a:ext cx="3682723" cy="581547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67857" y="933450"/>
            <a:ext cx="3031852" cy="1722419"/>
          </a:xfrm>
        </p:spPr>
        <p:txBody>
          <a:bodyPr anchor="b">
            <a:normAutofit/>
          </a:bodyPr>
          <a:lstStyle>
            <a:lvl1pPr algn="l">
              <a:defRPr sz="24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900928" y="1179829"/>
            <a:ext cx="6650991" cy="4658216"/>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67857" y="2836654"/>
            <a:ext cx="3031852" cy="3001392"/>
          </a:xfrm>
        </p:spPr>
        <p:txBody>
          <a:bodyPr anchor="t">
            <a:normAutofit/>
          </a:bodyPr>
          <a:lstStyle>
            <a:lvl1pPr marL="0" indent="0" algn="l">
              <a:buNone/>
              <a:defRPr sz="1600">
                <a:solidFill>
                  <a:srgbClr val="FFFFFF"/>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a:extLst>
              <a:ext uri="{FF2B5EF4-FFF2-40B4-BE49-F238E27FC236}">
                <a16:creationId xmlns:a16="http://schemas.microsoft.com/office/drawing/2014/main" id="{0B919CC2-2A65-446F-B538-9E6249035445}"/>
              </a:ext>
            </a:extLst>
          </p:cNvPr>
          <p:cNvSpPr>
            <a:spLocks noGrp="1"/>
          </p:cNvSpPr>
          <p:nvPr>
            <p:ph type="dt" sz="half" idx="10"/>
          </p:nvPr>
        </p:nvSpPr>
        <p:spPr>
          <a:xfrm>
            <a:off x="7605951" y="6456916"/>
            <a:ext cx="2844799" cy="365125"/>
          </a:xfrm>
        </p:spPr>
        <p:txBody>
          <a:bodyPr/>
          <a:lstStyle/>
          <a:p>
            <a:fld id="{D82884F1-FFEA-405F-9602-3DCA865EDA4E}" type="datetime1">
              <a:rPr lang="en-US" smtClean="0"/>
              <a:t>6/13/23</a:t>
            </a:fld>
            <a:endParaRPr lang="en-US" dirty="0"/>
          </a:p>
        </p:txBody>
      </p:sp>
      <p:sp>
        <p:nvSpPr>
          <p:cNvPr id="10" name="Footer Placeholder 9">
            <a:extLst>
              <a:ext uri="{FF2B5EF4-FFF2-40B4-BE49-F238E27FC236}">
                <a16:creationId xmlns:a16="http://schemas.microsoft.com/office/drawing/2014/main" id="{B72412AE-119E-4982-8B24-63365EFCA796}"/>
              </a:ext>
            </a:extLst>
          </p:cNvPr>
          <p:cNvSpPr>
            <a:spLocks noGrp="1"/>
          </p:cNvSpPr>
          <p:nvPr>
            <p:ph type="ftr" sz="quarter" idx="11"/>
          </p:nvPr>
        </p:nvSpPr>
        <p:spPr>
          <a:xfrm>
            <a:off x="581192" y="6452590"/>
            <a:ext cx="6917210" cy="365125"/>
          </a:xfrm>
        </p:spPr>
        <p:txBody>
          <a:bodyPr/>
          <a:lstStyle/>
          <a:p>
            <a:endParaRPr lang="en-US" dirty="0"/>
          </a:p>
        </p:txBody>
      </p:sp>
      <p:sp>
        <p:nvSpPr>
          <p:cNvPr id="11" name="Slide Number Placeholder 10">
            <a:extLst>
              <a:ext uri="{FF2B5EF4-FFF2-40B4-BE49-F238E27FC236}">
                <a16:creationId xmlns:a16="http://schemas.microsoft.com/office/drawing/2014/main" id="{7FC4BB19-6AD1-45CF-9F99-00B109890FAB}"/>
              </a:ext>
            </a:extLst>
          </p:cNvPr>
          <p:cNvSpPr>
            <a:spLocks noGrp="1"/>
          </p:cNvSpPr>
          <p:nvPr>
            <p:ph type="sldNum" sz="quarter" idx="12"/>
          </p:nvPr>
        </p:nvSpPr>
        <p:spPr>
          <a:xfrm>
            <a:off x="10558300" y="6456916"/>
            <a:ext cx="1052510" cy="365125"/>
          </a:xfrm>
        </p:spPr>
        <p:txBody>
          <a:bodyPr/>
          <a:lstStyle/>
          <a:p>
            <a:fld id="{3A98EE3D-8CD1-4C3F-BD1C-C98C9596463C}" type="slidenum">
              <a:rPr lang="en-US" smtClean="0"/>
              <a:pPr/>
              <a:t>‹N›</a:t>
            </a:fld>
            <a:endParaRPr lang="en-US" dirty="0"/>
          </a:p>
        </p:txBody>
      </p:sp>
    </p:spTree>
    <p:extLst>
      <p:ext uri="{BB962C8B-B14F-4D97-AF65-F5344CB8AC3E}">
        <p14:creationId xmlns:p14="http://schemas.microsoft.com/office/powerpoint/2010/main" val="37644460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tx1">
                    <a:lumMod val="75000"/>
                    <a:lumOff val="25000"/>
                  </a:schemeClr>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641350"/>
            <a:ext cx="11290859" cy="3651249"/>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998148"/>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18DB4A-8810-4A10-AD5C-D5E2C667F5B3}" type="datetime1">
              <a:rPr lang="en-US" smtClean="0"/>
              <a:t>6/13/23</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‹N›</a:t>
            </a:fld>
            <a:endParaRPr lang="en-US" dirty="0"/>
          </a:p>
        </p:txBody>
      </p:sp>
    </p:spTree>
    <p:extLst>
      <p:ext uri="{BB962C8B-B14F-4D97-AF65-F5344CB8AC3E}">
        <p14:creationId xmlns:p14="http://schemas.microsoft.com/office/powerpoint/2010/main" val="31197591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ED4963-E985-44C4-B8C4-FDD613B7C2F8}" type="datetime1">
              <a:rPr lang="en-US" smtClean="0"/>
              <a:t>6/13/23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‹N›</a:t>
            </a:fld>
            <a:endParaRPr lang="en-US" dirty="0"/>
          </a:p>
        </p:txBody>
      </p:sp>
    </p:spTree>
    <p:extLst>
      <p:ext uri="{BB962C8B-B14F-4D97-AF65-F5344CB8AC3E}">
        <p14:creationId xmlns:p14="http://schemas.microsoft.com/office/powerpoint/2010/main" val="41667569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058151" y="599725"/>
            <a:ext cx="3687316" cy="5816950"/>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204200" y="863600"/>
            <a:ext cx="3124200" cy="4807326"/>
          </a:xfrm>
        </p:spPr>
        <p:txBody>
          <a:bodyPr vert="eaVert" anchor="ctr"/>
          <a:lstStyle>
            <a:lvl1pPr>
              <a:defRPr>
                <a:solidFill>
                  <a:srgbClr val="FFFF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774923" y="863600"/>
            <a:ext cx="7161625" cy="4807326"/>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a:extLst>
              <a:ext uri="{FF2B5EF4-FFF2-40B4-BE49-F238E27FC236}">
                <a16:creationId xmlns:a16="http://schemas.microsoft.com/office/drawing/2014/main" id="{F6423B97-A5D4-47B9-8861-73B3707A04CF}"/>
              </a:ext>
            </a:extLst>
          </p:cNvPr>
          <p:cNvSpPr/>
          <p:nvPr/>
        </p:nvSpPr>
        <p:spPr>
          <a:xfrm>
            <a:off x="446534" y="457200"/>
            <a:ext cx="3703320" cy="94997"/>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9" name="Rectangle 8">
            <a:extLst>
              <a:ext uri="{FF2B5EF4-FFF2-40B4-BE49-F238E27FC236}">
                <a16:creationId xmlns:a16="http://schemas.microsoft.com/office/drawing/2014/main" id="{1AEC0421-37B4-4481-A10D-69FDF5EC7909}"/>
              </a:ext>
            </a:extLst>
          </p:cNvPr>
          <p:cNvSpPr/>
          <p:nvPr/>
        </p:nvSpPr>
        <p:spPr>
          <a:xfrm>
            <a:off x="8042147" y="453643"/>
            <a:ext cx="3703320" cy="98554"/>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a:extLst>
              <a:ext uri="{FF2B5EF4-FFF2-40B4-BE49-F238E27FC236}">
                <a16:creationId xmlns:a16="http://schemas.microsoft.com/office/drawing/2014/main" id="{5F7265B5-9F97-4F1E-99E9-74F7B7E62337}"/>
              </a:ext>
            </a:extLst>
          </p:cNvPr>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Date Placeholder 10">
            <a:extLst>
              <a:ext uri="{FF2B5EF4-FFF2-40B4-BE49-F238E27FC236}">
                <a16:creationId xmlns:a16="http://schemas.microsoft.com/office/drawing/2014/main" id="{5C74A470-3BD3-4F33-80E5-67E6E87FCBE7}"/>
              </a:ext>
            </a:extLst>
          </p:cNvPr>
          <p:cNvSpPr>
            <a:spLocks noGrp="1"/>
          </p:cNvSpPr>
          <p:nvPr>
            <p:ph type="dt" sz="half" idx="10"/>
          </p:nvPr>
        </p:nvSpPr>
        <p:spPr/>
        <p:txBody>
          <a:bodyPr/>
          <a:lstStyle/>
          <a:p>
            <a:fld id="{ED291B17-9318-49DB-B28B-6E5994AE9581}" type="datetime1">
              <a:rPr lang="en-US" smtClean="0"/>
              <a:t>6/13/23</a:t>
            </a:fld>
            <a:endParaRPr lang="en-US" dirty="0"/>
          </a:p>
        </p:txBody>
      </p:sp>
      <p:sp>
        <p:nvSpPr>
          <p:cNvPr id="12" name="Footer Placeholder 11">
            <a:extLst>
              <a:ext uri="{FF2B5EF4-FFF2-40B4-BE49-F238E27FC236}">
                <a16:creationId xmlns:a16="http://schemas.microsoft.com/office/drawing/2014/main" id="{9A3A30BA-DB50-4D7D-BCDE-17D20FB354DF}"/>
              </a:ext>
            </a:extLst>
          </p:cNvPr>
          <p:cNvSpPr>
            <a:spLocks noGrp="1"/>
          </p:cNvSpPr>
          <p:nvPr>
            <p:ph type="ftr" sz="quarter" idx="11"/>
          </p:nvPr>
        </p:nvSpPr>
        <p:spPr/>
        <p:txBody>
          <a:bodyPr/>
          <a:lstStyle/>
          <a:p>
            <a:endParaRPr lang="en-US" dirty="0"/>
          </a:p>
        </p:txBody>
      </p:sp>
      <p:sp>
        <p:nvSpPr>
          <p:cNvPr id="13" name="Slide Number Placeholder 12">
            <a:extLst>
              <a:ext uri="{FF2B5EF4-FFF2-40B4-BE49-F238E27FC236}">
                <a16:creationId xmlns:a16="http://schemas.microsoft.com/office/drawing/2014/main" id="{76FF9E58-C0B2-436B-A21C-DB45A00D6515}"/>
              </a:ext>
            </a:extLst>
          </p:cNvPr>
          <p:cNvSpPr>
            <a:spLocks noGrp="1"/>
          </p:cNvSpPr>
          <p:nvPr>
            <p:ph type="sldNum" sz="quarter" idx="12"/>
          </p:nvPr>
        </p:nvSpPr>
        <p:spPr/>
        <p:txBody>
          <a:bodyPr/>
          <a:lstStyle/>
          <a:p>
            <a:fld id="{3A98EE3D-8CD1-4C3F-BD1C-C98C9596463C}" type="slidenum">
              <a:rPr lang="en-US" smtClean="0"/>
              <a:t>‹N›</a:t>
            </a:fld>
            <a:endParaRPr lang="en-US" dirty="0"/>
          </a:p>
        </p:txBody>
      </p:sp>
    </p:spTree>
    <p:extLst>
      <p:ext uri="{BB962C8B-B14F-4D97-AF65-F5344CB8AC3E}">
        <p14:creationId xmlns:p14="http://schemas.microsoft.com/office/powerpoint/2010/main" val="27894168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2"/>
            <a:ext cx="11029616" cy="365204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6423914"/>
            <a:ext cx="2844799"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ED291B17-9318-49DB-B28B-6E5994AE9581}" type="datetime1">
              <a:rPr lang="en-US" smtClean="0"/>
              <a:t>6/13/23</a:t>
            </a:fld>
            <a:endParaRPr lang="en-US" dirty="0"/>
          </a:p>
        </p:txBody>
      </p:sp>
      <p:sp>
        <p:nvSpPr>
          <p:cNvPr id="5" name="Footer Placeholder 4"/>
          <p:cNvSpPr>
            <a:spLocks noGrp="1"/>
          </p:cNvSpPr>
          <p:nvPr>
            <p:ph type="ftr" sz="quarter" idx="3"/>
          </p:nvPr>
        </p:nvSpPr>
        <p:spPr>
          <a:xfrm>
            <a:off x="581192" y="6423914"/>
            <a:ext cx="6917210" cy="365125"/>
          </a:xfrm>
          <a:prstGeom prst="rect">
            <a:avLst/>
          </a:prstGeom>
        </p:spPr>
        <p:txBody>
          <a:bodyPr vert="horz" lIns="91440" tIns="45720" rIns="91440" bIns="45720" rtlCol="0" anchor="ctr"/>
          <a:lstStyle>
            <a:lvl1pPr algn="l">
              <a:defRPr sz="900" cap="all">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558300" y="6423914"/>
            <a:ext cx="1052510"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3A98EE3D-8CD1-4C3F-BD1C-C98C9596463C}" type="slidenum">
              <a:rPr lang="en-US" smtClean="0"/>
              <a:t>‹N›</a:t>
            </a:fld>
            <a:endParaRPr lang="en-US" dirty="0"/>
          </a:p>
        </p:txBody>
      </p:sp>
      <p:sp>
        <p:nvSpPr>
          <p:cNvPr id="9" name="Rectangle 8"/>
          <p:cNvSpPr/>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97074388"/>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72" r:id="rId6"/>
    <p:sldLayoutId id="2147483667" r:id="rId7"/>
    <p:sldLayoutId id="2147483668" r:id="rId8"/>
    <p:sldLayoutId id="2147483669" r:id="rId9"/>
    <p:sldLayoutId id="2147483671" r:id="rId10"/>
    <p:sldLayoutId id="2147483670" r:id="rId11"/>
  </p:sldLayoutIdLst>
  <p:hf sldNum="0" hdr="0" ftr="0" dt="0"/>
  <p:txStyles>
    <p:titleStyle>
      <a:lvl1pPr algn="l" defTabSz="457200" rtl="0" eaLnBrk="1" latinLnBrk="0" hangingPunct="1">
        <a:lnSpc>
          <a:spcPct val="100000"/>
        </a:lnSpc>
        <a:spcBef>
          <a:spcPct val="0"/>
        </a:spcBef>
        <a:buNone/>
        <a:defRPr sz="28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lnSpc>
          <a:spcPct val="100000"/>
        </a:lnSpc>
        <a:spcBef>
          <a:spcPct val="20000"/>
        </a:spcBef>
        <a:spcAft>
          <a:spcPts val="600"/>
        </a:spcAft>
        <a:buClr>
          <a:schemeClr val="accent1"/>
        </a:buClr>
        <a:buSzPct val="92000"/>
        <a:buFont typeface="Wingdings 2" panose="05020102010507070707" pitchFamily="18" charset="2"/>
        <a:buChar char=""/>
        <a:defRPr sz="1800" kern="1200">
          <a:solidFill>
            <a:schemeClr val="tx1">
              <a:lumMod val="75000"/>
              <a:lumOff val="25000"/>
            </a:schemeClr>
          </a:solidFill>
          <a:latin typeface="+mn-lt"/>
          <a:ea typeface="+mn-ea"/>
          <a:cs typeface="+mn-cs"/>
        </a:defRPr>
      </a:lvl1pPr>
      <a:lvl2pPr marL="630000" indent="-306000" algn="l" defTabSz="457200" rtl="0" eaLnBrk="1" latinLnBrk="0" hangingPunct="1">
        <a:lnSpc>
          <a:spcPct val="100000"/>
        </a:lnSpc>
        <a:spcBef>
          <a:spcPct val="20000"/>
        </a:spcBef>
        <a:spcAft>
          <a:spcPts val="600"/>
        </a:spcAft>
        <a:buClr>
          <a:schemeClr val="accent1"/>
        </a:buClr>
        <a:buSzPct val="92000"/>
        <a:buFont typeface="Wingdings 2" panose="05020102010507070707" pitchFamily="18" charset="2"/>
        <a:buChar char=""/>
        <a:defRPr sz="1600" kern="1200">
          <a:solidFill>
            <a:schemeClr val="tx1">
              <a:lumMod val="75000"/>
              <a:lumOff val="25000"/>
            </a:schemeClr>
          </a:solidFill>
          <a:latin typeface="+mn-lt"/>
          <a:ea typeface="+mn-ea"/>
          <a:cs typeface="+mn-cs"/>
        </a:defRPr>
      </a:lvl2pPr>
      <a:lvl3pPr marL="900000" indent="-270000" algn="l" defTabSz="457200" rtl="0" eaLnBrk="1" latinLnBrk="0" hangingPunct="1">
        <a:lnSpc>
          <a:spcPct val="100000"/>
        </a:lnSpc>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3pPr>
      <a:lvl4pPr marL="1242000" indent="-234000" algn="l" defTabSz="457200" rtl="0" eaLnBrk="1" latinLnBrk="0" hangingPunct="1">
        <a:lnSpc>
          <a:spcPct val="100000"/>
        </a:lnSpc>
        <a:spcBef>
          <a:spcPct val="20000"/>
        </a:spcBef>
        <a:spcAft>
          <a:spcPts val="600"/>
        </a:spcAft>
        <a:buClr>
          <a:schemeClr val="accent1"/>
        </a:buClr>
        <a:buSzPct val="92000"/>
        <a:buFont typeface="Wingdings 2" panose="05020102010507070707" pitchFamily="18" charset="2"/>
        <a:buChar char=""/>
        <a:defRPr sz="1200" kern="1200">
          <a:solidFill>
            <a:schemeClr val="tx1">
              <a:lumMod val="75000"/>
              <a:lumOff val="25000"/>
            </a:schemeClr>
          </a:solidFill>
          <a:latin typeface="+mn-lt"/>
          <a:ea typeface="+mn-ea"/>
          <a:cs typeface="+mn-cs"/>
        </a:defRPr>
      </a:lvl4pPr>
      <a:lvl5pPr marL="1602000" indent="-234000" algn="l" defTabSz="457200" rtl="0" eaLnBrk="1" latinLnBrk="0" hangingPunct="1">
        <a:lnSpc>
          <a:spcPct val="100000"/>
        </a:lnSpc>
        <a:spcBef>
          <a:spcPct val="20000"/>
        </a:spcBef>
        <a:spcAft>
          <a:spcPts val="600"/>
        </a:spcAft>
        <a:buClr>
          <a:schemeClr val="accent1"/>
        </a:buClr>
        <a:buSzPct val="92000"/>
        <a:buFont typeface="Wingdings 2" panose="05020102010507070707" pitchFamily="18" charset="2"/>
        <a:buChar char=""/>
        <a:defRPr sz="12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pixabay.com/no/sp%C3%B8rsm%C3%A5lstegn-sp%C3%B8rsm%C3%A5l-svar-1020165/" TargetMode="External"/><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8" Type="http://schemas.openxmlformats.org/officeDocument/2006/relationships/hyperlink" Target="https://nonciclopedia.org/wiki/!" TargetMode="External"/><Relationship Id="rId3" Type="http://schemas.openxmlformats.org/officeDocument/2006/relationships/diagramLayout" Target="../diagrams/layout2.xml"/><Relationship Id="rId7" Type="http://schemas.openxmlformats.org/officeDocument/2006/relationships/image" Target="../media/image7.gif"/><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 Id="rId9" Type="http://schemas.openxmlformats.org/officeDocument/2006/relationships/hyperlink" Target="https://creativecommons.org/licenses/by-sa/3.0/"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hyperlink" Target="https://www.openpolis.it/limpatto-del-pnrr-sulla-poverta-educativa-in-basilicata/"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6B4480E-B7FF-4481-890E-043A69AE6F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rte tridimensionale con onde">
            <a:extLst>
              <a:ext uri="{FF2B5EF4-FFF2-40B4-BE49-F238E27FC236}">
                <a16:creationId xmlns:a16="http://schemas.microsoft.com/office/drawing/2014/main" id="{331AC267-C354-1E95-2858-23BFF9DD538F}"/>
              </a:ext>
            </a:extLst>
          </p:cNvPr>
          <p:cNvPicPr>
            <a:picLocks noChangeAspect="1"/>
          </p:cNvPicPr>
          <p:nvPr/>
        </p:nvPicPr>
        <p:blipFill rotWithShape="1">
          <a:blip r:embed="rId2"/>
          <a:srcRect t="20450" b="6969"/>
          <a:stretch/>
        </p:blipFill>
        <p:spPr>
          <a:xfrm>
            <a:off x="20" y="10"/>
            <a:ext cx="12191980" cy="6857990"/>
          </a:xfrm>
          <a:prstGeom prst="rect">
            <a:avLst/>
          </a:prstGeom>
        </p:spPr>
      </p:pic>
      <p:sp>
        <p:nvSpPr>
          <p:cNvPr id="11" name="Rectangle 10">
            <a:extLst>
              <a:ext uri="{FF2B5EF4-FFF2-40B4-BE49-F238E27FC236}">
                <a16:creationId xmlns:a16="http://schemas.microsoft.com/office/drawing/2014/main" id="{64C13BAB-7C00-4D21-A857-E3D41C0A2A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883" y="1661699"/>
            <a:ext cx="3703320" cy="9499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a:extLst>
              <a:ext uri="{FF2B5EF4-FFF2-40B4-BE49-F238E27FC236}">
                <a16:creationId xmlns:a16="http://schemas.microsoft.com/office/drawing/2014/main" id="{1F1FF39A-AC3C-4066-9D4C-519AA22812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883" y="1817914"/>
            <a:ext cx="3702134" cy="3378388"/>
          </a:xfrm>
          <a:prstGeom prst="rect">
            <a:avLst/>
          </a:prstGeom>
          <a:solidFill>
            <a:schemeClr val="bg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2" name="Titolo 1">
            <a:extLst>
              <a:ext uri="{FF2B5EF4-FFF2-40B4-BE49-F238E27FC236}">
                <a16:creationId xmlns:a16="http://schemas.microsoft.com/office/drawing/2014/main" id="{2E9EFD36-DBD3-C70B-92F6-3B6373240C86}"/>
              </a:ext>
            </a:extLst>
          </p:cNvPr>
          <p:cNvSpPr>
            <a:spLocks noGrp="1"/>
          </p:cNvSpPr>
          <p:nvPr>
            <p:ph type="ctrTitle"/>
          </p:nvPr>
        </p:nvSpPr>
        <p:spPr>
          <a:xfrm>
            <a:off x="899510" y="1817914"/>
            <a:ext cx="3412067" cy="2095690"/>
          </a:xfrm>
        </p:spPr>
        <p:txBody>
          <a:bodyPr>
            <a:noAutofit/>
          </a:bodyPr>
          <a:lstStyle/>
          <a:p>
            <a:r>
              <a:rPr lang="it-IT" sz="2800" dirty="0">
                <a:solidFill>
                  <a:schemeClr val="tx1"/>
                </a:solidFill>
              </a:rPr>
              <a:t>Didattica orientativa e didattica laboratoriale </a:t>
            </a:r>
          </a:p>
        </p:txBody>
      </p:sp>
    </p:spTree>
    <p:extLst>
      <p:ext uri="{BB962C8B-B14F-4D97-AF65-F5344CB8AC3E}">
        <p14:creationId xmlns:p14="http://schemas.microsoft.com/office/powerpoint/2010/main" val="1249884733"/>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ECB96F6-A0C8-2E17-980B-351DD841212A}"/>
              </a:ext>
            </a:extLst>
          </p:cNvPr>
          <p:cNvSpPr>
            <a:spLocks noGrp="1"/>
          </p:cNvSpPr>
          <p:nvPr>
            <p:ph type="title"/>
          </p:nvPr>
        </p:nvSpPr>
        <p:spPr/>
        <p:txBody>
          <a:bodyPr/>
          <a:lstStyle/>
          <a:p>
            <a:r>
              <a:rPr lang="it-IT" dirty="0"/>
              <a:t>La didattica tradizionale </a:t>
            </a:r>
          </a:p>
        </p:txBody>
      </p:sp>
      <p:sp>
        <p:nvSpPr>
          <p:cNvPr id="3" name="Segnaposto contenuto 2">
            <a:extLst>
              <a:ext uri="{FF2B5EF4-FFF2-40B4-BE49-F238E27FC236}">
                <a16:creationId xmlns:a16="http://schemas.microsoft.com/office/drawing/2014/main" id="{C3F04F51-8E7E-33C6-8731-C1AE171B5468}"/>
              </a:ext>
            </a:extLst>
          </p:cNvPr>
          <p:cNvSpPr>
            <a:spLocks noGrp="1"/>
          </p:cNvSpPr>
          <p:nvPr>
            <p:ph idx="1"/>
          </p:nvPr>
        </p:nvSpPr>
        <p:spPr>
          <a:xfrm>
            <a:off x="581192" y="2370667"/>
            <a:ext cx="11029616" cy="4487332"/>
          </a:xfrm>
        </p:spPr>
        <p:txBody>
          <a:bodyPr>
            <a:normAutofit lnSpcReduction="10000"/>
          </a:bodyPr>
          <a:lstStyle/>
          <a:p>
            <a:pPr marL="0" indent="0" algn="just">
              <a:buNone/>
            </a:pPr>
            <a:r>
              <a:rPr lang="it-IT" sz="2800" dirty="0">
                <a:effectLst/>
                <a:latin typeface="Helvetica" pitchFamily="2" charset="0"/>
              </a:rPr>
              <a:t>La didattica tradizionale (abituale terreno di interesse mercantile) ha la responsabilità di avere colpevolmente generato una professionalità docente di semplice manovalanza: subalterna e frustrata, caricaturizzata nel risibile compito di riscaldare e dare in pasto agli allievi conoscenze surgelate e ossificate. </a:t>
            </a:r>
          </a:p>
          <a:p>
            <a:pPr marL="0" indent="0" algn="just">
              <a:buNone/>
            </a:pPr>
            <a:r>
              <a:rPr lang="it-IT" sz="2800" dirty="0">
                <a:effectLst/>
                <a:latin typeface="Helvetica" pitchFamily="2" charset="0"/>
              </a:rPr>
              <a:t>Quando la didattica viene appesa, col cappio al collo, al ramo più rinsecchito dell'albero degli zoccoli, grida al vento la dittatura dell'insegnante e del libro di testo. Depositari di saperi formalmente consacrati, inossidabili e irreversibili al cospetto di conoscenze laiche e di culture plurali.</a:t>
            </a:r>
          </a:p>
          <a:p>
            <a:pPr marL="0" indent="0">
              <a:buNone/>
            </a:pPr>
            <a:endParaRPr lang="it-IT" sz="2800" dirty="0">
              <a:effectLst/>
              <a:latin typeface="Helvetica" pitchFamily="2" charset="0"/>
            </a:endParaRPr>
          </a:p>
          <a:p>
            <a:pPr marL="0" indent="0">
              <a:buNone/>
            </a:pPr>
            <a:endParaRPr lang="it-IT" dirty="0"/>
          </a:p>
        </p:txBody>
      </p:sp>
    </p:spTree>
    <p:extLst>
      <p:ext uri="{BB962C8B-B14F-4D97-AF65-F5344CB8AC3E}">
        <p14:creationId xmlns:p14="http://schemas.microsoft.com/office/powerpoint/2010/main" val="27279920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C1BE08D6-6C56-5D06-2A78-DE761A3C6963}"/>
              </a:ext>
            </a:extLst>
          </p:cNvPr>
          <p:cNvSpPr txBox="1"/>
          <p:nvPr/>
        </p:nvSpPr>
        <p:spPr>
          <a:xfrm>
            <a:off x="1010092" y="723014"/>
            <a:ext cx="9891035" cy="5663089"/>
          </a:xfrm>
          <a:prstGeom prst="rect">
            <a:avLst/>
          </a:prstGeom>
          <a:noFill/>
        </p:spPr>
        <p:txBody>
          <a:bodyPr wrap="square" rtlCol="0">
            <a:spAutoFit/>
          </a:bodyPr>
          <a:lstStyle/>
          <a:p>
            <a:pPr algn="just"/>
            <a:r>
              <a:rPr lang="it-IT" sz="2200" dirty="0">
                <a:effectLst/>
                <a:latin typeface="Helvetica" pitchFamily="2" charset="0"/>
              </a:rPr>
              <a:t>Nell'insegnamento tradizionale, la lezione cattedratica del docente è</a:t>
            </a:r>
          </a:p>
          <a:p>
            <a:pPr algn="just"/>
            <a:r>
              <a:rPr lang="it-IT" sz="2200" dirty="0">
                <a:effectLst/>
                <a:latin typeface="Helvetica" pitchFamily="2" charset="0"/>
              </a:rPr>
              <a:t>nobilitata a forma didattica primaria, apprezzata come la più idonea a riprodurre - gradualmente e sistematicamente - l'universo dei saperi e dei</a:t>
            </a:r>
          </a:p>
          <a:p>
            <a:pPr algn="just"/>
            <a:r>
              <a:rPr lang="it-IT" sz="2200" dirty="0">
                <a:effectLst/>
                <a:latin typeface="Helvetica" pitchFamily="2" charset="0"/>
              </a:rPr>
              <a:t>valori di cui la scuola, elevata a vestale culturale, è banca di trasmissione e</a:t>
            </a:r>
          </a:p>
          <a:p>
            <a:pPr algn="just"/>
            <a:r>
              <a:rPr lang="it-IT" sz="2200" dirty="0">
                <a:effectLst/>
                <a:latin typeface="Helvetica" pitchFamily="2" charset="0"/>
              </a:rPr>
              <a:t>di conservazione. Questi assiomi didattici di nonna Speranza generano una</a:t>
            </a:r>
          </a:p>
          <a:p>
            <a:pPr algn="just"/>
            <a:r>
              <a:rPr lang="it-IT" sz="2200" dirty="0">
                <a:effectLst/>
                <a:latin typeface="Helvetica" pitchFamily="2" charset="0"/>
              </a:rPr>
              <a:t>radicale scissione tra insegnamento e apprendimento, tra sapere e </a:t>
            </a:r>
            <a:r>
              <a:rPr lang="it-IT" sz="2200" dirty="0" err="1">
                <a:effectLst/>
                <a:latin typeface="Helvetica" pitchFamily="2" charset="0"/>
              </a:rPr>
              <a:t>metasapere</a:t>
            </a:r>
            <a:r>
              <a:rPr lang="it-IT" sz="2200" dirty="0">
                <a:effectLst/>
                <a:latin typeface="Helvetica" pitchFamily="2" charset="0"/>
              </a:rPr>
              <a:t>, tra ascoltare e fare, tra ripetere e capire, tra dovere e piacere. All'interno delle citate antinomie, la didattica tradizionale celebra ed enfatizza</a:t>
            </a:r>
          </a:p>
          <a:p>
            <a:pPr algn="just"/>
            <a:r>
              <a:rPr lang="it-IT" sz="2200" dirty="0">
                <a:effectLst/>
                <a:latin typeface="Helvetica" pitchFamily="2" charset="0"/>
              </a:rPr>
              <a:t>il primo dei due termini, relegando l'apprendimento, il </a:t>
            </a:r>
            <a:r>
              <a:rPr lang="it-IT" sz="2200" dirty="0" err="1">
                <a:effectLst/>
                <a:latin typeface="Helvetica" pitchFamily="2" charset="0"/>
              </a:rPr>
              <a:t>metasapere</a:t>
            </a:r>
            <a:r>
              <a:rPr lang="it-IT" sz="2200" dirty="0">
                <a:effectLst/>
                <a:latin typeface="Helvetica" pitchFamily="2" charset="0"/>
              </a:rPr>
              <a:t>, il fare,</a:t>
            </a:r>
          </a:p>
          <a:p>
            <a:pPr algn="just"/>
            <a:r>
              <a:rPr lang="it-IT" sz="2200" dirty="0">
                <a:effectLst/>
                <a:latin typeface="Helvetica" pitchFamily="2" charset="0"/>
              </a:rPr>
              <a:t>il capire, il piacere, in &lt;&lt;angoli&gt;&gt; subalterni e marginali della vita scolastica.</a:t>
            </a:r>
          </a:p>
          <a:p>
            <a:pPr algn="just"/>
            <a:r>
              <a:rPr lang="it-IT" sz="2200" dirty="0">
                <a:effectLst/>
                <a:latin typeface="Helvetica" pitchFamily="2" charset="0"/>
              </a:rPr>
              <a:t>Appare evidente come la didattica del tempo che fu, sovrapponendosi al</a:t>
            </a:r>
          </a:p>
          <a:p>
            <a:pPr algn="just"/>
            <a:r>
              <a:rPr lang="it-IT" sz="2200" dirty="0">
                <a:effectLst/>
                <a:latin typeface="Helvetica" pitchFamily="2" charset="0"/>
              </a:rPr>
              <a:t>mondo concreto e motivazionale del discente, favorisca stati di passività e</a:t>
            </a:r>
          </a:p>
          <a:p>
            <a:pPr algn="just"/>
            <a:r>
              <a:rPr lang="it-IT" sz="2200" dirty="0">
                <a:effectLst/>
                <a:latin typeface="Helvetica" pitchFamily="2" charset="0"/>
              </a:rPr>
              <a:t>di inerzia mentale. Tanto da mutilare l'immaginazione e l'inventività e, con</a:t>
            </a:r>
          </a:p>
          <a:p>
            <a:pPr algn="just"/>
            <a:r>
              <a:rPr lang="it-IT" sz="2200" dirty="0">
                <a:effectLst/>
                <a:latin typeface="Helvetica" pitchFamily="2" charset="0"/>
              </a:rPr>
              <a:t>queste, le potenzialità intellettuali dell'allieva e dell'allievo.</a:t>
            </a:r>
          </a:p>
          <a:p>
            <a:endParaRPr lang="it-IT" dirty="0"/>
          </a:p>
          <a:p>
            <a:r>
              <a:rPr lang="it-IT" dirty="0" err="1"/>
              <a:t>F</a:t>
            </a:r>
            <a:r>
              <a:rPr lang="it-IT" dirty="0"/>
              <a:t>. </a:t>
            </a:r>
            <a:r>
              <a:rPr lang="it-IT" dirty="0" err="1"/>
              <a:t>Frabboni</a:t>
            </a:r>
            <a:r>
              <a:rPr lang="it-IT" dirty="0"/>
              <a:t>, </a:t>
            </a:r>
            <a:r>
              <a:rPr lang="it-IT" dirty="0" err="1"/>
              <a:t>F</a:t>
            </a:r>
            <a:r>
              <a:rPr lang="it-IT" dirty="0"/>
              <a:t>. Pinto Minerva, Manuale di pedagogia e didattica, Editori Laterza, Roma-Bari,2013, pp.220-221</a:t>
            </a:r>
          </a:p>
        </p:txBody>
      </p:sp>
    </p:spTree>
    <p:extLst>
      <p:ext uri="{BB962C8B-B14F-4D97-AF65-F5344CB8AC3E}">
        <p14:creationId xmlns:p14="http://schemas.microsoft.com/office/powerpoint/2010/main" val="30812443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9">
            <a:extLst>
              <a:ext uri="{FF2B5EF4-FFF2-40B4-BE49-F238E27FC236}">
                <a16:creationId xmlns:a16="http://schemas.microsoft.com/office/drawing/2014/main" id="{E6C8E6EB-4C59-429B-97E4-72A058CFC4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11">
            <a:extLst>
              <a:ext uri="{FF2B5EF4-FFF2-40B4-BE49-F238E27FC236}">
                <a16:creationId xmlns:a16="http://schemas.microsoft.com/office/drawing/2014/main" id="{B5B90362-AFCC-46A9-B41C-A257A8C5B3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13">
            <a:extLst>
              <a:ext uri="{FF2B5EF4-FFF2-40B4-BE49-F238E27FC236}">
                <a16:creationId xmlns:a16="http://schemas.microsoft.com/office/drawing/2014/main" id="{F71EF7F1-38BA-471D-8CD4-2A9AE8E355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15">
            <a:extLst>
              <a:ext uri="{FF2B5EF4-FFF2-40B4-BE49-F238E27FC236}">
                <a16:creationId xmlns:a16="http://schemas.microsoft.com/office/drawing/2014/main" id="{C0524398-BFB4-4C4A-8317-83B8729F9B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17">
            <a:extLst>
              <a:ext uri="{FF2B5EF4-FFF2-40B4-BE49-F238E27FC236}">
                <a16:creationId xmlns:a16="http://schemas.microsoft.com/office/drawing/2014/main" id="{E08D4B6A-8113-4DFB-B82E-B60CAC8E0A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29" name="Rectangle 19">
            <a:extLst>
              <a:ext uri="{FF2B5EF4-FFF2-40B4-BE49-F238E27FC236}">
                <a16:creationId xmlns:a16="http://schemas.microsoft.com/office/drawing/2014/main" id="{9822E561-F97C-4CBB-A9A6-A6BF6317BC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85000"/>
              <a:lumOff val="1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 name="Titolo 1">
            <a:extLst>
              <a:ext uri="{FF2B5EF4-FFF2-40B4-BE49-F238E27FC236}">
                <a16:creationId xmlns:a16="http://schemas.microsoft.com/office/drawing/2014/main" id="{AEA1CCB8-C85C-5059-814A-6231A6517656}"/>
              </a:ext>
            </a:extLst>
          </p:cNvPr>
          <p:cNvSpPr>
            <a:spLocks noGrp="1"/>
          </p:cNvSpPr>
          <p:nvPr>
            <p:ph type="title"/>
          </p:nvPr>
        </p:nvSpPr>
        <p:spPr>
          <a:xfrm>
            <a:off x="100361" y="863694"/>
            <a:ext cx="4348975" cy="5057603"/>
          </a:xfrm>
        </p:spPr>
        <p:txBody>
          <a:bodyPr vert="horz" lIns="91440" tIns="45720" rIns="91440" bIns="45720" rtlCol="0" anchor="ctr">
            <a:normAutofit/>
          </a:bodyPr>
          <a:lstStyle/>
          <a:p>
            <a:pPr>
              <a:lnSpc>
                <a:spcPct val="90000"/>
              </a:lnSpc>
            </a:pPr>
            <a:r>
              <a:rPr lang="en-US" sz="2000" dirty="0">
                <a:solidFill>
                  <a:schemeClr val="tx1"/>
                </a:solidFill>
              </a:rPr>
              <a:t>La </a:t>
            </a:r>
            <a:r>
              <a:rPr lang="en-US" sz="2000" dirty="0" err="1">
                <a:solidFill>
                  <a:schemeClr val="tx1"/>
                </a:solidFill>
              </a:rPr>
              <a:t>domanda</a:t>
            </a:r>
            <a:r>
              <a:rPr lang="en-US" sz="2000" dirty="0">
                <a:solidFill>
                  <a:schemeClr val="tx1"/>
                </a:solidFill>
              </a:rPr>
              <a:t> </a:t>
            </a:r>
            <a:r>
              <a:rPr lang="en-US" sz="2000" dirty="0" err="1">
                <a:solidFill>
                  <a:schemeClr val="tx1"/>
                </a:solidFill>
              </a:rPr>
              <a:t>allora</a:t>
            </a:r>
            <a:r>
              <a:rPr lang="en-US" sz="2000" dirty="0">
                <a:solidFill>
                  <a:schemeClr val="tx1"/>
                </a:solidFill>
              </a:rPr>
              <a:t> </a:t>
            </a:r>
            <a:r>
              <a:rPr lang="en-US" sz="2000" dirty="0" err="1">
                <a:solidFill>
                  <a:schemeClr val="tx1"/>
                </a:solidFill>
              </a:rPr>
              <a:t>è</a:t>
            </a:r>
            <a:r>
              <a:rPr lang="en-US" sz="2000" dirty="0">
                <a:solidFill>
                  <a:schemeClr val="tx1"/>
                </a:solidFill>
              </a:rPr>
              <a:t> un po’ </a:t>
            </a:r>
            <a:r>
              <a:rPr lang="en-US" sz="2000" dirty="0" err="1">
                <a:solidFill>
                  <a:schemeClr val="tx1"/>
                </a:solidFill>
              </a:rPr>
              <a:t>questa</a:t>
            </a:r>
            <a:r>
              <a:rPr lang="en-US" sz="2000" dirty="0">
                <a:solidFill>
                  <a:schemeClr val="tx1"/>
                </a:solidFill>
              </a:rPr>
              <a:t>. Nelle </a:t>
            </a:r>
            <a:r>
              <a:rPr lang="en-US" sz="2000" dirty="0" err="1">
                <a:solidFill>
                  <a:schemeClr val="tx1"/>
                </a:solidFill>
              </a:rPr>
              <a:t>pagine</a:t>
            </a:r>
            <a:r>
              <a:rPr lang="en-US" sz="2000" dirty="0">
                <a:solidFill>
                  <a:schemeClr val="tx1"/>
                </a:solidFill>
              </a:rPr>
              <a:t> </a:t>
            </a:r>
            <a:r>
              <a:rPr lang="en-US" sz="2000" dirty="0" err="1">
                <a:solidFill>
                  <a:schemeClr val="tx1"/>
                </a:solidFill>
              </a:rPr>
              <a:t>che</a:t>
            </a:r>
            <a:r>
              <a:rPr lang="en-US" sz="2000" dirty="0">
                <a:solidFill>
                  <a:schemeClr val="tx1"/>
                </a:solidFill>
              </a:rPr>
              <a:t> </a:t>
            </a:r>
            <a:r>
              <a:rPr lang="en-US" sz="2000" dirty="0" err="1">
                <a:solidFill>
                  <a:schemeClr val="tx1"/>
                </a:solidFill>
              </a:rPr>
              <a:t>enfatizzano</a:t>
            </a:r>
            <a:r>
              <a:rPr lang="en-US" sz="2000" dirty="0">
                <a:solidFill>
                  <a:schemeClr val="tx1"/>
                </a:solidFill>
              </a:rPr>
              <a:t> </a:t>
            </a:r>
            <a:r>
              <a:rPr lang="en-US" sz="2000" dirty="0" err="1">
                <a:solidFill>
                  <a:schemeClr val="tx1"/>
                </a:solidFill>
              </a:rPr>
              <a:t>una</a:t>
            </a:r>
            <a:r>
              <a:rPr lang="en-US" sz="2000" dirty="0">
                <a:solidFill>
                  <a:schemeClr val="tx1"/>
                </a:solidFill>
              </a:rPr>
              <a:t> vita di </a:t>
            </a:r>
            <a:r>
              <a:rPr lang="en-US" sz="2000" dirty="0" err="1">
                <a:solidFill>
                  <a:schemeClr val="tx1"/>
                </a:solidFill>
              </a:rPr>
              <a:t>classe</a:t>
            </a:r>
            <a:r>
              <a:rPr lang="en-US" sz="2000" dirty="0">
                <a:solidFill>
                  <a:schemeClr val="tx1"/>
                </a:solidFill>
              </a:rPr>
              <a:t> </a:t>
            </a:r>
            <a:r>
              <a:rPr lang="en-US" sz="2000" dirty="0" err="1">
                <a:solidFill>
                  <a:schemeClr val="tx1"/>
                </a:solidFill>
              </a:rPr>
              <a:t>egemonizzata</a:t>
            </a:r>
            <a:r>
              <a:rPr lang="en-US" sz="2000" dirty="0">
                <a:solidFill>
                  <a:schemeClr val="tx1"/>
                </a:solidFill>
              </a:rPr>
              <a:t> </a:t>
            </a:r>
            <a:r>
              <a:rPr lang="en-US" sz="2000" dirty="0" err="1">
                <a:solidFill>
                  <a:schemeClr val="tx1"/>
                </a:solidFill>
              </a:rPr>
              <a:t>dalla</a:t>
            </a:r>
            <a:r>
              <a:rPr lang="en-US" sz="2000" dirty="0">
                <a:solidFill>
                  <a:schemeClr val="tx1"/>
                </a:solidFill>
              </a:rPr>
              <a:t> </a:t>
            </a:r>
            <a:r>
              <a:rPr lang="en-US" sz="2000" dirty="0" err="1">
                <a:solidFill>
                  <a:schemeClr val="tx1"/>
                </a:solidFill>
              </a:rPr>
              <a:t>didattica</a:t>
            </a:r>
            <a:r>
              <a:rPr lang="en-US" sz="2000" dirty="0">
                <a:solidFill>
                  <a:schemeClr val="tx1"/>
                </a:solidFill>
              </a:rPr>
              <a:t> </a:t>
            </a:r>
            <a:r>
              <a:rPr lang="en-US" sz="2000" dirty="0" err="1">
                <a:solidFill>
                  <a:schemeClr val="tx1"/>
                </a:solidFill>
              </a:rPr>
              <a:t>tradizionale</a:t>
            </a:r>
            <a:r>
              <a:rPr lang="en-US" sz="2000" dirty="0">
                <a:solidFill>
                  <a:schemeClr val="tx1"/>
                </a:solidFill>
              </a:rPr>
              <a:t>, quale </a:t>
            </a:r>
            <a:r>
              <a:rPr lang="en-US" sz="2000" dirty="0" err="1">
                <a:solidFill>
                  <a:schemeClr val="tx1"/>
                </a:solidFill>
              </a:rPr>
              <a:t>posto</a:t>
            </a:r>
            <a:r>
              <a:rPr lang="en-US" sz="2000" dirty="0">
                <a:solidFill>
                  <a:schemeClr val="tx1"/>
                </a:solidFill>
              </a:rPr>
              <a:t> </a:t>
            </a:r>
            <a:r>
              <a:rPr lang="en-US" sz="2000" dirty="0" err="1">
                <a:solidFill>
                  <a:schemeClr val="tx1"/>
                </a:solidFill>
              </a:rPr>
              <a:t>occupano</a:t>
            </a:r>
            <a:r>
              <a:rPr lang="en-US" sz="2000" dirty="0">
                <a:solidFill>
                  <a:schemeClr val="tx1"/>
                </a:solidFill>
              </a:rPr>
              <a:t> le </a:t>
            </a:r>
            <a:r>
              <a:rPr lang="en-US" sz="2000" dirty="0" err="1">
                <a:solidFill>
                  <a:schemeClr val="tx1"/>
                </a:solidFill>
              </a:rPr>
              <a:t>competenze</a:t>
            </a:r>
            <a:r>
              <a:rPr lang="en-US" sz="2000" dirty="0">
                <a:solidFill>
                  <a:schemeClr val="tx1"/>
                </a:solidFill>
              </a:rPr>
              <a:t>, </a:t>
            </a:r>
            <a:r>
              <a:rPr lang="en-US" sz="2000" dirty="0" err="1">
                <a:solidFill>
                  <a:schemeClr val="tx1"/>
                </a:solidFill>
              </a:rPr>
              <a:t>l’interdisciplinarità</a:t>
            </a:r>
            <a:r>
              <a:rPr lang="en-US" sz="2000" dirty="0">
                <a:solidFill>
                  <a:schemeClr val="tx1"/>
                </a:solidFill>
              </a:rPr>
              <a:t>, la </a:t>
            </a:r>
            <a:r>
              <a:rPr lang="en-US" sz="2000" dirty="0" err="1">
                <a:solidFill>
                  <a:schemeClr val="tx1"/>
                </a:solidFill>
              </a:rPr>
              <a:t>ricerca</a:t>
            </a:r>
            <a:r>
              <a:rPr lang="en-US" sz="2000" dirty="0">
                <a:solidFill>
                  <a:schemeClr val="tx1"/>
                </a:solidFill>
              </a:rPr>
              <a:t> e la </a:t>
            </a:r>
            <a:r>
              <a:rPr lang="en-US" sz="2000" dirty="0" err="1">
                <a:solidFill>
                  <a:schemeClr val="tx1"/>
                </a:solidFill>
              </a:rPr>
              <a:t>creatività</a:t>
            </a:r>
            <a:r>
              <a:rPr lang="en-US" sz="2000" dirty="0">
                <a:solidFill>
                  <a:schemeClr val="tx1"/>
                </a:solidFill>
              </a:rPr>
              <a:t>???</a:t>
            </a:r>
          </a:p>
        </p:txBody>
      </p:sp>
      <p:sp>
        <p:nvSpPr>
          <p:cNvPr id="30" name="Rectangle 21">
            <a:extLst>
              <a:ext uri="{FF2B5EF4-FFF2-40B4-BE49-F238E27FC236}">
                <a16:creationId xmlns:a16="http://schemas.microsoft.com/office/drawing/2014/main" id="{B01B0E58-A5C8-4CDA-A2E0-35DF94E59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620" y="457200"/>
            <a:ext cx="3511233" cy="9143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pic>
        <p:nvPicPr>
          <p:cNvPr id="5" name="Segnaposto contenuto 4">
            <a:extLst>
              <a:ext uri="{FF2B5EF4-FFF2-40B4-BE49-F238E27FC236}">
                <a16:creationId xmlns:a16="http://schemas.microsoft.com/office/drawing/2014/main" id="{E0FC8973-DC7A-4C8C-CF00-1A725441628B}"/>
              </a:ext>
            </a:extLst>
          </p:cNvPr>
          <p:cNvPicPr>
            <a:picLocks noGrp="1" noChangeAspect="1"/>
          </p:cNvPicPr>
          <p:nvPr>
            <p:ph idx="1"/>
          </p:nvPr>
        </p:nvPicPr>
        <p:blipFill rotWithShape="1">
          <a:blip r:embed="rId2">
            <a:extLst>
              <a:ext uri="{837473B0-CC2E-450A-ABE3-18F120FF3D39}">
                <a1611:picAttrSrcUrl xmlns:a1611="http://schemas.microsoft.com/office/drawing/2016/11/main" r:id="rId3"/>
              </a:ext>
            </a:extLst>
          </a:blip>
          <a:srcRect r="-1" b="9016"/>
          <a:stretch/>
        </p:blipFill>
        <p:spPr>
          <a:xfrm>
            <a:off x="5073805" y="-36500"/>
            <a:ext cx="7118195" cy="6857990"/>
          </a:xfrm>
          <a:prstGeom prst="rect">
            <a:avLst/>
          </a:prstGeom>
        </p:spPr>
      </p:pic>
    </p:spTree>
    <p:extLst>
      <p:ext uri="{BB962C8B-B14F-4D97-AF65-F5344CB8AC3E}">
        <p14:creationId xmlns:p14="http://schemas.microsoft.com/office/powerpoint/2010/main" val="1816641846"/>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5492EAB-E003-4687-5D95-F75852BDA951}"/>
              </a:ext>
            </a:extLst>
          </p:cNvPr>
          <p:cNvSpPr>
            <a:spLocks noGrp="1"/>
          </p:cNvSpPr>
          <p:nvPr>
            <p:ph type="title"/>
          </p:nvPr>
        </p:nvSpPr>
        <p:spPr/>
        <p:txBody>
          <a:bodyPr/>
          <a:lstStyle/>
          <a:p>
            <a:r>
              <a:rPr lang="it-IT" dirty="0"/>
              <a:t>Risposta: Nessuno spazio </a:t>
            </a:r>
          </a:p>
        </p:txBody>
      </p:sp>
      <p:sp>
        <p:nvSpPr>
          <p:cNvPr id="3" name="Segnaposto contenuto 2">
            <a:extLst>
              <a:ext uri="{FF2B5EF4-FFF2-40B4-BE49-F238E27FC236}">
                <a16:creationId xmlns:a16="http://schemas.microsoft.com/office/drawing/2014/main" id="{2FA6E195-6E04-3569-AD76-66F0B776FA31}"/>
              </a:ext>
            </a:extLst>
          </p:cNvPr>
          <p:cNvSpPr>
            <a:spLocks noGrp="1"/>
          </p:cNvSpPr>
          <p:nvPr>
            <p:ph idx="1"/>
          </p:nvPr>
        </p:nvSpPr>
        <p:spPr>
          <a:xfrm>
            <a:off x="581192" y="1890875"/>
            <a:ext cx="11029615" cy="4457673"/>
          </a:xfrm>
        </p:spPr>
        <p:txBody>
          <a:bodyPr>
            <a:normAutofit/>
          </a:bodyPr>
          <a:lstStyle/>
          <a:p>
            <a:pPr marL="0" indent="0">
              <a:buNone/>
            </a:pPr>
            <a:r>
              <a:rPr lang="it-IT" sz="2800" dirty="0">
                <a:effectLst/>
                <a:latin typeface="Helvetica" pitchFamily="2" charset="0"/>
              </a:rPr>
              <a:t>Perché quando i mediatori culturali vengono burocratizzati e resi ritualistici (il banco, la lezione, la lavagna, il manuale e il computer), non possono ovviamente</a:t>
            </a:r>
            <a:r>
              <a:rPr lang="it-IT" sz="2800" dirty="0">
                <a:latin typeface="Helvetica" pitchFamily="2" charset="0"/>
              </a:rPr>
              <a:t> </a:t>
            </a:r>
            <a:r>
              <a:rPr lang="it-IT" sz="2800" dirty="0">
                <a:effectLst/>
                <a:latin typeface="Helvetica" pitchFamily="2" charset="0"/>
              </a:rPr>
              <a:t>essere apprezzati i mediatori cognitivi capaci di formare allievi dalla testa ben fatta e dal cuore solidale. Questo, il verdetto. Il raggio di intervento della didattica tradizionale è rinchiuso nell'asfittica funzione di stampella e protesi di una lezione frontale elevata a testimone ortodosso e carismatico del sapere e della cultura.</a:t>
            </a:r>
          </a:p>
        </p:txBody>
      </p:sp>
    </p:spTree>
    <p:extLst>
      <p:ext uri="{BB962C8B-B14F-4D97-AF65-F5344CB8AC3E}">
        <p14:creationId xmlns:p14="http://schemas.microsoft.com/office/powerpoint/2010/main" val="8452251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9F1D7F2-C0B3-7359-9D09-951A08458CFF}"/>
              </a:ext>
            </a:extLst>
          </p:cNvPr>
          <p:cNvSpPr>
            <a:spLocks noGrp="1"/>
          </p:cNvSpPr>
          <p:nvPr>
            <p:ph type="title"/>
          </p:nvPr>
        </p:nvSpPr>
        <p:spPr/>
        <p:txBody>
          <a:bodyPr/>
          <a:lstStyle/>
          <a:p>
            <a:r>
              <a:rPr lang="it-IT" dirty="0"/>
              <a:t>La didattica attiva</a:t>
            </a:r>
          </a:p>
        </p:txBody>
      </p:sp>
      <p:sp>
        <p:nvSpPr>
          <p:cNvPr id="3" name="Segnaposto contenuto 2">
            <a:extLst>
              <a:ext uri="{FF2B5EF4-FFF2-40B4-BE49-F238E27FC236}">
                <a16:creationId xmlns:a16="http://schemas.microsoft.com/office/drawing/2014/main" id="{8C3FAE87-8F8B-EF8D-21AA-606D2975968A}"/>
              </a:ext>
            </a:extLst>
          </p:cNvPr>
          <p:cNvSpPr>
            <a:spLocks noGrp="1"/>
          </p:cNvSpPr>
          <p:nvPr>
            <p:ph idx="1"/>
          </p:nvPr>
        </p:nvSpPr>
        <p:spPr>
          <a:xfrm>
            <a:off x="581192" y="2664823"/>
            <a:ext cx="11029616" cy="3814354"/>
          </a:xfrm>
        </p:spPr>
        <p:txBody>
          <a:bodyPr>
            <a:normAutofit/>
          </a:bodyPr>
          <a:lstStyle/>
          <a:p>
            <a:r>
              <a:rPr lang="it-IT" sz="2400" dirty="0">
                <a:effectLst/>
                <a:latin typeface="Helvetica" pitchFamily="2" charset="0"/>
              </a:rPr>
              <a:t>La didattica della scuola attiva ha acquisito l'indiscutibile merito di porre l'allieva e l'allievo a baricentro dei molteplici itinerari scolastici (la classe, il laboratorio, l'aula specializzata, ecc.) come extrascolastici (la famiglia, i centri per l'infanzia, l'associazionismo giovanile, ecc.).</a:t>
            </a:r>
          </a:p>
          <a:p>
            <a:r>
              <a:rPr lang="it-IT" sz="2400" dirty="0">
                <a:effectLst/>
                <a:latin typeface="Helvetica" pitchFamily="2" charset="0"/>
              </a:rPr>
              <a:t>La didattica &lt;&lt;attiva&gt;&gt; valorizza le potenzialità formative dell'ambiente scolastico (i suoi spazi-tempi-strumenti), liberando i percorsi di apprendimento e di socializzazione dalle cifre negative proprie della didattica tradizionale. Cioè a dire, il ruolo di mero rinforzo alla lezione del docente e allibro di testo.</a:t>
            </a:r>
          </a:p>
          <a:p>
            <a:endParaRPr lang="it-IT" sz="2400" dirty="0">
              <a:effectLst/>
              <a:latin typeface="Helvetica" pitchFamily="2" charset="0"/>
            </a:endParaRPr>
          </a:p>
          <a:p>
            <a:pPr marL="0" indent="0">
              <a:buNone/>
            </a:pPr>
            <a:endParaRPr lang="it-IT" sz="2400" dirty="0">
              <a:effectLst/>
              <a:latin typeface="Helvetica" pitchFamily="2" charset="0"/>
            </a:endParaRPr>
          </a:p>
          <a:p>
            <a:endParaRPr lang="it-IT" sz="2400" dirty="0"/>
          </a:p>
        </p:txBody>
      </p:sp>
    </p:spTree>
    <p:extLst>
      <p:ext uri="{BB962C8B-B14F-4D97-AF65-F5344CB8AC3E}">
        <p14:creationId xmlns:p14="http://schemas.microsoft.com/office/powerpoint/2010/main" val="30139634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98000"/>
                <a:satMod val="110000"/>
                <a:lumMod val="86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448728E-2EDF-4F60-A97C-C0F08E06DB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a:extLst>
              <a:ext uri="{FF2B5EF4-FFF2-40B4-BE49-F238E27FC236}">
                <a16:creationId xmlns:a16="http://schemas.microsoft.com/office/drawing/2014/main" id="{78CBB40F-4E03-45AE-9020-C27B0AE7F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A9F7CCD1-513F-4B7A-9497-7AA9144DB3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4" name="Titolo 3">
            <a:extLst>
              <a:ext uri="{FF2B5EF4-FFF2-40B4-BE49-F238E27FC236}">
                <a16:creationId xmlns:a16="http://schemas.microsoft.com/office/drawing/2014/main" id="{2BE48E1F-E3C7-6C0D-7405-27FB40109BC4}"/>
              </a:ext>
            </a:extLst>
          </p:cNvPr>
          <p:cNvSpPr>
            <a:spLocks noGrp="1"/>
          </p:cNvSpPr>
          <p:nvPr>
            <p:ph type="title"/>
          </p:nvPr>
        </p:nvSpPr>
        <p:spPr>
          <a:xfrm>
            <a:off x="581192" y="702156"/>
            <a:ext cx="11029616" cy="1188720"/>
          </a:xfrm>
        </p:spPr>
        <p:txBody>
          <a:bodyPr vert="horz" lIns="91440" tIns="45720" rIns="91440" bIns="45720" rtlCol="0" anchor="b">
            <a:normAutofit/>
          </a:bodyPr>
          <a:lstStyle/>
          <a:p>
            <a:r>
              <a:rPr lang="en-US" b="0" kern="1200" cap="all">
                <a:solidFill>
                  <a:schemeClr val="tx1">
                    <a:lumMod val="85000"/>
                    <a:lumOff val="15000"/>
                  </a:schemeClr>
                </a:solidFill>
                <a:latin typeface="+mj-lt"/>
                <a:ea typeface="+mj-ea"/>
                <a:cs typeface="+mj-cs"/>
              </a:rPr>
              <a:t>La didattica attiva si fa scienza dell’educazione </a:t>
            </a:r>
          </a:p>
        </p:txBody>
      </p:sp>
      <p:sp>
        <p:nvSpPr>
          <p:cNvPr id="5" name="Segnaposto contenuto 4">
            <a:extLst>
              <a:ext uri="{FF2B5EF4-FFF2-40B4-BE49-F238E27FC236}">
                <a16:creationId xmlns:a16="http://schemas.microsoft.com/office/drawing/2014/main" id="{43F36957-B321-74B0-B891-E012B671CF6A}"/>
              </a:ext>
            </a:extLst>
          </p:cNvPr>
          <p:cNvSpPr>
            <a:spLocks noGrp="1"/>
          </p:cNvSpPr>
          <p:nvPr>
            <p:ph sz="half" idx="1"/>
          </p:nvPr>
        </p:nvSpPr>
        <p:spPr>
          <a:xfrm>
            <a:off x="1320448" y="2341563"/>
            <a:ext cx="4575986" cy="3814281"/>
          </a:xfrm>
        </p:spPr>
        <p:txBody>
          <a:bodyPr>
            <a:normAutofit/>
          </a:bodyPr>
          <a:lstStyle/>
          <a:p>
            <a:pPr marL="263160" indent="-263160" algn="just" defTabSz="393192">
              <a:lnSpc>
                <a:spcPct val="90000"/>
              </a:lnSpc>
              <a:spcAft>
                <a:spcPts val="516"/>
              </a:spcAft>
            </a:pPr>
            <a:r>
              <a:rPr lang="it-IT" sz="1720" kern="1200">
                <a:solidFill>
                  <a:schemeClr val="tx1">
                    <a:lumMod val="75000"/>
                    <a:lumOff val="25000"/>
                  </a:schemeClr>
                </a:solidFill>
                <a:latin typeface="Helvetica" pitchFamily="2" charset="0"/>
                <a:ea typeface="+mn-ea"/>
                <a:cs typeface="+mn-cs"/>
              </a:rPr>
              <a:t>Sul versante dell'organizzazione scolastica, la didattica &lt;&lt;attiva&gt;&gt; ha il compito di elaborare le procedure idonee a promuovere una scuola &lt;&lt;aperta&gt;&gt;. </a:t>
            </a:r>
            <a:r>
              <a:rPr lang="it-IT" sz="1720" b="1" kern="1200">
                <a:solidFill>
                  <a:schemeClr val="tx1">
                    <a:lumMod val="75000"/>
                    <a:lumOff val="25000"/>
                  </a:schemeClr>
                </a:solidFill>
                <a:latin typeface="Helvetica" pitchFamily="2" charset="0"/>
                <a:ea typeface="+mn-ea"/>
                <a:cs typeface="+mn-cs"/>
              </a:rPr>
              <a:t>Verso il fuori </a:t>
            </a:r>
            <a:r>
              <a:rPr lang="it-IT" sz="1720" kern="1200">
                <a:solidFill>
                  <a:schemeClr val="tx1">
                    <a:lumMod val="75000"/>
                    <a:lumOff val="25000"/>
                  </a:schemeClr>
                </a:solidFill>
                <a:latin typeface="Helvetica" pitchFamily="2" charset="0"/>
                <a:ea typeface="+mn-ea"/>
                <a:cs typeface="+mn-cs"/>
              </a:rPr>
              <a:t>(tramite un rapporto di reciprocità formativa con le contropartite culturali di cui è corredato il territorio: conviviali, civili, sociali, artistiche e paesaggistiche) e </a:t>
            </a:r>
            <a:r>
              <a:rPr lang="it-IT" sz="1720" b="1" kern="1200">
                <a:solidFill>
                  <a:schemeClr val="tx1">
                    <a:lumMod val="75000"/>
                    <a:lumOff val="25000"/>
                  </a:schemeClr>
                </a:solidFill>
                <a:latin typeface="Helvetica" pitchFamily="2" charset="0"/>
                <a:ea typeface="+mn-ea"/>
                <a:cs typeface="+mn-cs"/>
              </a:rPr>
              <a:t>verso il suo interno </a:t>
            </a:r>
            <a:r>
              <a:rPr lang="it-IT" sz="1720" kern="1200">
                <a:solidFill>
                  <a:schemeClr val="tx1">
                    <a:lumMod val="75000"/>
                    <a:lumOff val="25000"/>
                  </a:schemeClr>
                </a:solidFill>
                <a:latin typeface="Helvetica" pitchFamily="2" charset="0"/>
                <a:ea typeface="+mn-ea"/>
                <a:cs typeface="+mn-cs"/>
              </a:rPr>
              <a:t>(dando via libera all’open </a:t>
            </a:r>
            <a:r>
              <a:rPr lang="it-IT" sz="1720" kern="1200" err="1">
                <a:solidFill>
                  <a:schemeClr val="tx1">
                    <a:lumMod val="75000"/>
                    <a:lumOff val="25000"/>
                  </a:schemeClr>
                </a:solidFill>
                <a:latin typeface="Helvetica" pitchFamily="2" charset="0"/>
                <a:ea typeface="+mn-ea"/>
                <a:cs typeface="+mn-cs"/>
              </a:rPr>
              <a:t>classroom</a:t>
            </a:r>
            <a:r>
              <a:rPr lang="it-IT" sz="1720" kern="1200">
                <a:solidFill>
                  <a:schemeClr val="tx1">
                    <a:lumMod val="75000"/>
                    <a:lumOff val="25000"/>
                  </a:schemeClr>
                </a:solidFill>
                <a:latin typeface="Helvetica" pitchFamily="2" charset="0"/>
                <a:ea typeface="+mn-ea"/>
                <a:cs typeface="+mn-cs"/>
              </a:rPr>
              <a:t>, che chiede l'alternanza tra le attività di classe e di interclasse: queste ultime, nei laboratori, negli atelier, nelle aule didattiche decentrate nel territorio urbano e naturale).</a:t>
            </a:r>
          </a:p>
          <a:p>
            <a:pPr>
              <a:lnSpc>
                <a:spcPct val="90000"/>
              </a:lnSpc>
            </a:pPr>
            <a:endParaRPr lang="it-IT"/>
          </a:p>
        </p:txBody>
      </p:sp>
      <p:sp>
        <p:nvSpPr>
          <p:cNvPr id="6" name="Segnaposto contenuto 5">
            <a:extLst>
              <a:ext uri="{FF2B5EF4-FFF2-40B4-BE49-F238E27FC236}">
                <a16:creationId xmlns:a16="http://schemas.microsoft.com/office/drawing/2014/main" id="{7C4BECB6-8780-CA88-CD94-FBE6DD261DB8}"/>
              </a:ext>
            </a:extLst>
          </p:cNvPr>
          <p:cNvSpPr>
            <a:spLocks noGrp="1"/>
          </p:cNvSpPr>
          <p:nvPr>
            <p:ph sz="half" idx="2"/>
          </p:nvPr>
        </p:nvSpPr>
        <p:spPr>
          <a:xfrm>
            <a:off x="6295566" y="2341563"/>
            <a:ext cx="4575986" cy="3578345"/>
          </a:xfrm>
        </p:spPr>
        <p:txBody>
          <a:bodyPr>
            <a:normAutofit/>
          </a:bodyPr>
          <a:lstStyle/>
          <a:p>
            <a:pPr marL="263160" indent="-263160" algn="just" defTabSz="393192">
              <a:spcAft>
                <a:spcPts val="516"/>
              </a:spcAft>
            </a:pPr>
            <a:r>
              <a:rPr lang="it-IT" sz="1720" kern="1200">
                <a:solidFill>
                  <a:schemeClr val="tx1">
                    <a:lumMod val="75000"/>
                    <a:lumOff val="25000"/>
                  </a:schemeClr>
                </a:solidFill>
                <a:latin typeface="Helvetica" pitchFamily="2" charset="0"/>
                <a:ea typeface="+mn-ea"/>
                <a:cs typeface="+mn-cs"/>
              </a:rPr>
              <a:t>Sul versante del curricolo scolastico, la didattica &lt;&lt;attiva&gt;&gt; ha il compito di elaborare le procedure idonee a promuovere processi cognitivi sia di alfabetizzazione primaria (le conoscenze di base: linguistiche, matematiche, scientifiche e artistiche), sia di alfabetizzazione secondaria (le </a:t>
            </a:r>
            <a:r>
              <a:rPr lang="it-IT" sz="1720" kern="1200" err="1">
                <a:solidFill>
                  <a:schemeClr val="tx1">
                    <a:lumMod val="75000"/>
                    <a:lumOff val="25000"/>
                  </a:schemeClr>
                </a:solidFill>
                <a:latin typeface="Helvetica" pitchFamily="2" charset="0"/>
                <a:ea typeface="+mn-ea"/>
                <a:cs typeface="+mn-cs"/>
              </a:rPr>
              <a:t>metaconoscenze</a:t>
            </a:r>
            <a:r>
              <a:rPr lang="it-IT" sz="1720" kern="1200">
                <a:solidFill>
                  <a:schemeClr val="tx1">
                    <a:lumMod val="75000"/>
                    <a:lumOff val="25000"/>
                  </a:schemeClr>
                </a:solidFill>
                <a:latin typeface="Helvetica" pitchFamily="2" charset="0"/>
                <a:ea typeface="+mn-ea"/>
                <a:cs typeface="+mn-cs"/>
              </a:rPr>
              <a:t>: le capacità di analisi-sintesi e di intuizione-invenzione). A partire dall'organizzazione curricolare della scuola, la didattica</a:t>
            </a:r>
          </a:p>
          <a:p>
            <a:endParaRPr lang="it-IT" dirty="0"/>
          </a:p>
        </p:txBody>
      </p:sp>
    </p:spTree>
    <p:extLst>
      <p:ext uri="{BB962C8B-B14F-4D97-AF65-F5344CB8AC3E}">
        <p14:creationId xmlns:p14="http://schemas.microsoft.com/office/powerpoint/2010/main" val="2126892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98000"/>
                <a:satMod val="110000"/>
                <a:lumMod val="86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448728E-2EDF-4F60-A97C-C0F08E06DB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78CBB40F-4E03-45AE-9020-C27B0AE7F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A9F7CCD1-513F-4B7A-9497-7AA9144DB3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olo 1">
            <a:extLst>
              <a:ext uri="{FF2B5EF4-FFF2-40B4-BE49-F238E27FC236}">
                <a16:creationId xmlns:a16="http://schemas.microsoft.com/office/drawing/2014/main" id="{C502ED0C-3C99-3EAE-8FC3-C711FE68483B}"/>
              </a:ext>
            </a:extLst>
          </p:cNvPr>
          <p:cNvSpPr>
            <a:spLocks noGrp="1"/>
          </p:cNvSpPr>
          <p:nvPr>
            <p:ph type="title"/>
          </p:nvPr>
        </p:nvSpPr>
        <p:spPr>
          <a:xfrm>
            <a:off x="581192" y="702156"/>
            <a:ext cx="11029616" cy="1188720"/>
          </a:xfrm>
        </p:spPr>
        <p:txBody>
          <a:bodyPr vert="horz" lIns="91440" tIns="45720" rIns="91440" bIns="45720" rtlCol="0" anchor="b">
            <a:normAutofit/>
          </a:bodyPr>
          <a:lstStyle/>
          <a:p>
            <a:r>
              <a:rPr lang="en-US" b="0" kern="1200" cap="all">
                <a:solidFill>
                  <a:schemeClr val="tx1">
                    <a:lumMod val="85000"/>
                    <a:lumOff val="15000"/>
                  </a:schemeClr>
                </a:solidFill>
                <a:latin typeface="+mj-lt"/>
                <a:ea typeface="+mj-ea"/>
                <a:cs typeface="+mj-cs"/>
              </a:rPr>
              <a:t>Ripensare gli spazi per ripensare la didattica </a:t>
            </a:r>
          </a:p>
        </p:txBody>
      </p:sp>
      <p:sp>
        <p:nvSpPr>
          <p:cNvPr id="3" name="Segnaposto contenuto 2">
            <a:extLst>
              <a:ext uri="{FF2B5EF4-FFF2-40B4-BE49-F238E27FC236}">
                <a16:creationId xmlns:a16="http://schemas.microsoft.com/office/drawing/2014/main" id="{632DE890-BCF8-B432-6DF1-68427166B014}"/>
              </a:ext>
            </a:extLst>
          </p:cNvPr>
          <p:cNvSpPr>
            <a:spLocks noGrp="1"/>
          </p:cNvSpPr>
          <p:nvPr>
            <p:ph sz="half" idx="1"/>
          </p:nvPr>
        </p:nvSpPr>
        <p:spPr>
          <a:xfrm>
            <a:off x="581025" y="2432125"/>
            <a:ext cx="5194925" cy="3633157"/>
          </a:xfrm>
        </p:spPr>
        <p:txBody>
          <a:bodyPr>
            <a:normAutofit/>
          </a:bodyPr>
          <a:lstStyle/>
          <a:p>
            <a:r>
              <a:rPr lang="it-IT" sz="2400" kern="1200">
                <a:solidFill>
                  <a:schemeClr val="tx1">
                    <a:lumMod val="75000"/>
                    <a:lumOff val="25000"/>
                  </a:schemeClr>
                </a:solidFill>
                <a:latin typeface="+mn-lt"/>
                <a:ea typeface="+mn-ea"/>
                <a:cs typeface="+mn-cs"/>
              </a:rPr>
              <a:t>L’aula classe è la sede deputata all’alfabetizzazione primaria, il luogo della trasmissione frontale (univoca: dall’insegnate all’allievo) dei saperi disciplinari. </a:t>
            </a:r>
          </a:p>
          <a:p>
            <a:r>
              <a:rPr lang="it-IT" sz="2400" kern="1200">
                <a:solidFill>
                  <a:schemeClr val="tx1">
                    <a:lumMod val="75000"/>
                    <a:lumOff val="25000"/>
                  </a:schemeClr>
                </a:solidFill>
                <a:latin typeface="+mn-lt"/>
                <a:ea typeface="+mn-ea"/>
                <a:cs typeface="+mn-cs"/>
              </a:rPr>
              <a:t>Parliamo della traslocazione delle conoscenze di base con il supporto di: lezione, lavagna, libro di testo, PowerPoint, e-book</a:t>
            </a:r>
            <a:endParaRPr lang="it-IT" sz="2400" dirty="0"/>
          </a:p>
        </p:txBody>
      </p:sp>
      <p:sp>
        <p:nvSpPr>
          <p:cNvPr id="4" name="Segnaposto contenuto 3">
            <a:extLst>
              <a:ext uri="{FF2B5EF4-FFF2-40B4-BE49-F238E27FC236}">
                <a16:creationId xmlns:a16="http://schemas.microsoft.com/office/drawing/2014/main" id="{28C3CF08-4AF7-857C-4529-0AB15B962946}"/>
              </a:ext>
            </a:extLst>
          </p:cNvPr>
          <p:cNvSpPr>
            <a:spLocks noGrp="1"/>
          </p:cNvSpPr>
          <p:nvPr>
            <p:ph sz="half" idx="2"/>
          </p:nvPr>
        </p:nvSpPr>
        <p:spPr>
          <a:xfrm>
            <a:off x="6416048" y="2432125"/>
            <a:ext cx="5194927" cy="3633157"/>
          </a:xfrm>
        </p:spPr>
        <p:txBody>
          <a:bodyPr>
            <a:normAutofit/>
          </a:bodyPr>
          <a:lstStyle/>
          <a:p>
            <a:r>
              <a:rPr lang="it-IT" sz="2400" kern="1200">
                <a:solidFill>
                  <a:schemeClr val="tx1">
                    <a:lumMod val="75000"/>
                    <a:lumOff val="25000"/>
                  </a:schemeClr>
                </a:solidFill>
                <a:latin typeface="+mn-lt"/>
                <a:ea typeface="+mn-ea"/>
                <a:cs typeface="+mn-cs"/>
              </a:rPr>
              <a:t>La tradizione scolastica ci consegna un uso monocorde della classe quale teatro di insegnamento e di apprendimento non individualizzato. </a:t>
            </a:r>
          </a:p>
          <a:p>
            <a:pPr marL="0" indent="0">
              <a:buNone/>
            </a:pPr>
            <a:endParaRPr lang="it-IT" sz="2400" kern="1200">
              <a:solidFill>
                <a:schemeClr val="tx1">
                  <a:lumMod val="75000"/>
                  <a:lumOff val="25000"/>
                </a:schemeClr>
              </a:solidFill>
              <a:latin typeface="+mn-lt"/>
              <a:ea typeface="+mn-ea"/>
              <a:cs typeface="+mn-cs"/>
            </a:endParaRPr>
          </a:p>
          <a:p>
            <a:endParaRPr lang="it-IT" sz="2400" dirty="0"/>
          </a:p>
        </p:txBody>
      </p:sp>
    </p:spTree>
    <p:extLst>
      <p:ext uri="{BB962C8B-B14F-4D97-AF65-F5344CB8AC3E}">
        <p14:creationId xmlns:p14="http://schemas.microsoft.com/office/powerpoint/2010/main" val="11405304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4">
            <a:extLst>
              <a:ext uri="{FF2B5EF4-FFF2-40B4-BE49-F238E27FC236}">
                <a16:creationId xmlns:a16="http://schemas.microsoft.com/office/drawing/2014/main" id="{88F5E439-2CB9-161D-B7A3-5DB2C21B38AE}"/>
              </a:ext>
            </a:extLst>
          </p:cNvPr>
          <p:cNvSpPr>
            <a:spLocks noGrp="1"/>
          </p:cNvSpPr>
          <p:nvPr>
            <p:ph type="title"/>
          </p:nvPr>
        </p:nvSpPr>
        <p:spPr>
          <a:xfrm>
            <a:off x="560218" y="782289"/>
            <a:ext cx="11029616" cy="1188720"/>
          </a:xfrm>
        </p:spPr>
        <p:txBody>
          <a:bodyPr/>
          <a:lstStyle/>
          <a:p>
            <a:r>
              <a:rPr lang="it-IT" dirty="0"/>
              <a:t>Una proposta </a:t>
            </a:r>
            <a:br>
              <a:rPr lang="it-IT" dirty="0"/>
            </a:br>
            <a:endParaRPr lang="it-IT" dirty="0"/>
          </a:p>
        </p:txBody>
      </p:sp>
      <p:sp>
        <p:nvSpPr>
          <p:cNvPr id="6" name="Segnaposto contenuto 5">
            <a:extLst>
              <a:ext uri="{FF2B5EF4-FFF2-40B4-BE49-F238E27FC236}">
                <a16:creationId xmlns:a16="http://schemas.microsoft.com/office/drawing/2014/main" id="{7058E840-CD9F-3ED3-4E0A-65BFA3F691C7}"/>
              </a:ext>
            </a:extLst>
          </p:cNvPr>
          <p:cNvSpPr>
            <a:spLocks noGrp="1"/>
          </p:cNvSpPr>
          <p:nvPr>
            <p:ph idx="1"/>
          </p:nvPr>
        </p:nvSpPr>
        <p:spPr>
          <a:xfrm>
            <a:off x="560218" y="2531326"/>
            <a:ext cx="10479489" cy="3444023"/>
          </a:xfrm>
        </p:spPr>
        <p:txBody>
          <a:bodyPr>
            <a:normAutofit fontScale="62500" lnSpcReduction="20000"/>
          </a:bodyPr>
          <a:lstStyle/>
          <a:p>
            <a:pPr algn="just"/>
            <a:r>
              <a:rPr lang="it-IT" sz="3600" dirty="0">
                <a:latin typeface="Helvetica" pitchFamily="2" charset="0"/>
              </a:rPr>
              <a:t>Il  nuovo paradigma teorico ed empirico della classe va sotto il nome di didattica dei gruppi eterogenei. </a:t>
            </a:r>
            <a:r>
              <a:rPr lang="it-IT" sz="3600" dirty="0">
                <a:effectLst/>
                <a:latin typeface="Helvetica" pitchFamily="2" charset="0"/>
              </a:rPr>
              <a:t>Mira a convertire l'aula madre in spazio a elevato traffico aggregativo (mai allievi blindati nei banchi ! ) deputato alla compresenza di strategie sia individualizzate, sia non individualizzate.</a:t>
            </a:r>
          </a:p>
          <a:p>
            <a:pPr algn="just"/>
            <a:r>
              <a:rPr lang="it-IT" sz="3600" dirty="0">
                <a:effectLst/>
                <a:latin typeface="Helvetica" pitchFamily="2" charset="0"/>
              </a:rPr>
              <a:t>In classe, si possono accendere procedure di insegnamento e di apprendimento individualizzati a partire dalla strategia dei gruppi a livello. Vale a dire, tramite la costituzione di team di allievi dall'analogo rendimento disciplinare (dal comune standard di profitto curricolare) da tenere temporaneamente e strategicamente in vita quando la classe è chiamata a superare i passaggi cognitivi (le unità didattiche disciplinari) più difficili e selettivi delle materie curricolari.</a:t>
            </a:r>
          </a:p>
          <a:p>
            <a:endParaRPr lang="it-IT" sz="2400" dirty="0">
              <a:effectLst/>
              <a:latin typeface="Helvetica" pitchFamily="2" charset="0"/>
            </a:endParaRPr>
          </a:p>
          <a:p>
            <a:pPr marL="0" indent="0">
              <a:buNone/>
            </a:pPr>
            <a:endParaRPr lang="it-IT" sz="2400" dirty="0">
              <a:effectLst/>
              <a:latin typeface="Helvetica" pitchFamily="2" charset="0"/>
            </a:endParaRPr>
          </a:p>
          <a:p>
            <a:endParaRPr lang="it-IT" sz="2400" dirty="0"/>
          </a:p>
          <a:p>
            <a:endParaRPr lang="it-IT" sz="2400" dirty="0"/>
          </a:p>
        </p:txBody>
      </p:sp>
    </p:spTree>
    <p:extLst>
      <p:ext uri="{BB962C8B-B14F-4D97-AF65-F5344CB8AC3E}">
        <p14:creationId xmlns:p14="http://schemas.microsoft.com/office/powerpoint/2010/main" val="7194821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DC984F3-5935-24AD-99FB-F2BB3944E6A2}"/>
              </a:ext>
            </a:extLst>
          </p:cNvPr>
          <p:cNvSpPr>
            <a:spLocks noGrp="1"/>
          </p:cNvSpPr>
          <p:nvPr>
            <p:ph type="title"/>
          </p:nvPr>
        </p:nvSpPr>
        <p:spPr>
          <a:xfrm>
            <a:off x="581192" y="702156"/>
            <a:ext cx="11029616" cy="1188720"/>
          </a:xfrm>
        </p:spPr>
        <p:txBody>
          <a:bodyPr>
            <a:normAutofit/>
          </a:bodyPr>
          <a:lstStyle/>
          <a:p>
            <a:r>
              <a:rPr lang="it-IT" dirty="0"/>
              <a:t>Gruppi a livello </a:t>
            </a:r>
          </a:p>
        </p:txBody>
      </p:sp>
      <p:graphicFrame>
        <p:nvGraphicFramePr>
          <p:cNvPr id="5" name="Segnaposto contenuto 2">
            <a:extLst>
              <a:ext uri="{FF2B5EF4-FFF2-40B4-BE49-F238E27FC236}">
                <a16:creationId xmlns:a16="http://schemas.microsoft.com/office/drawing/2014/main" id="{04E189FD-F400-DBC1-8E90-2935FADD3229}"/>
              </a:ext>
            </a:extLst>
          </p:cNvPr>
          <p:cNvGraphicFramePr>
            <a:graphicFrameLocks noGrp="1"/>
          </p:cNvGraphicFramePr>
          <p:nvPr>
            <p:ph idx="1"/>
            <p:extLst>
              <p:ext uri="{D42A27DB-BD31-4B8C-83A1-F6EECF244321}">
                <p14:modId xmlns:p14="http://schemas.microsoft.com/office/powerpoint/2010/main" val="284803085"/>
              </p:ext>
            </p:extLst>
          </p:nvPr>
        </p:nvGraphicFramePr>
        <p:xfrm>
          <a:off x="581025" y="2341563"/>
          <a:ext cx="11029950" cy="38142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871185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6C8E6EB-4C59-429B-97E4-72A058CFC4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B5B90362-AFCC-46A9-B41C-A257A8C5B3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16">
            <a:extLst>
              <a:ext uri="{FF2B5EF4-FFF2-40B4-BE49-F238E27FC236}">
                <a16:creationId xmlns:a16="http://schemas.microsoft.com/office/drawing/2014/main" id="{F71EF7F1-38BA-471D-8CD4-2A9AE8E355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graphicFrame>
        <p:nvGraphicFramePr>
          <p:cNvPr id="21" name="Segnaposto contenuto 7">
            <a:extLst>
              <a:ext uri="{FF2B5EF4-FFF2-40B4-BE49-F238E27FC236}">
                <a16:creationId xmlns:a16="http://schemas.microsoft.com/office/drawing/2014/main" id="{8BB781F1-DE89-7C66-8DD7-0C0FD9925AC5}"/>
              </a:ext>
            </a:extLst>
          </p:cNvPr>
          <p:cNvGraphicFramePr>
            <a:graphicFrameLocks noGrp="1"/>
          </p:cNvGraphicFramePr>
          <p:nvPr>
            <p:ph sz="half" idx="2"/>
            <p:extLst>
              <p:ext uri="{D42A27DB-BD31-4B8C-83A1-F6EECF244321}">
                <p14:modId xmlns:p14="http://schemas.microsoft.com/office/powerpoint/2010/main" val="1602167489"/>
              </p:ext>
            </p:extLst>
          </p:nvPr>
        </p:nvGraphicFramePr>
        <p:xfrm>
          <a:off x="361508" y="1084521"/>
          <a:ext cx="7244444" cy="48908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Segnaposto contenuto 4" descr="Immagine che contiene Segnale stradale, cartello&#10;&#10;Descrizione generata automaticamente">
            <a:extLst>
              <a:ext uri="{FF2B5EF4-FFF2-40B4-BE49-F238E27FC236}">
                <a16:creationId xmlns:a16="http://schemas.microsoft.com/office/drawing/2014/main" id="{98E937E0-DABA-F411-9613-39D6DD689A40}"/>
              </a:ext>
            </a:extLst>
          </p:cNvPr>
          <p:cNvPicPr>
            <a:picLocks noGrp="1" noChangeAspect="1"/>
          </p:cNvPicPr>
          <p:nvPr>
            <p:ph sz="half" idx="1"/>
          </p:nvPr>
        </p:nvPicPr>
        <p:blipFill rotWithShape="1">
          <a:blip r:embed="rId7">
            <a:extLst>
              <a:ext uri="{837473B0-CC2E-450A-ABE3-18F120FF3D39}">
                <a1611:picAttrSrcUrl xmlns:a1611="http://schemas.microsoft.com/office/drawing/2016/11/main" r:id="rId8"/>
              </a:ext>
            </a:extLst>
          </a:blip>
          <a:srcRect l="6285" r="5178" b="-2"/>
          <a:stretch/>
        </p:blipFill>
        <p:spPr>
          <a:xfrm>
            <a:off x="8191500" y="2478724"/>
            <a:ext cx="3543300" cy="3496625"/>
          </a:xfrm>
          <a:prstGeom prst="rect">
            <a:avLst/>
          </a:prstGeom>
        </p:spPr>
      </p:pic>
      <p:sp>
        <p:nvSpPr>
          <p:cNvPr id="6" name="CasellaDiTesto 5">
            <a:extLst>
              <a:ext uri="{FF2B5EF4-FFF2-40B4-BE49-F238E27FC236}">
                <a16:creationId xmlns:a16="http://schemas.microsoft.com/office/drawing/2014/main" id="{61427A5F-C1DB-0AFD-5260-BB82599895D0}"/>
              </a:ext>
            </a:extLst>
          </p:cNvPr>
          <p:cNvSpPr txBox="1"/>
          <p:nvPr/>
        </p:nvSpPr>
        <p:spPr>
          <a:xfrm>
            <a:off x="8945254" y="5775295"/>
            <a:ext cx="2789546" cy="200055"/>
          </a:xfrm>
          <a:prstGeom prst="rect">
            <a:avLst/>
          </a:prstGeom>
          <a:solidFill>
            <a:srgbClr val="000000"/>
          </a:solidFill>
        </p:spPr>
        <p:txBody>
          <a:bodyPr wrap="none" rtlCol="0">
            <a:spAutoFit/>
          </a:bodyPr>
          <a:lstStyle/>
          <a:p>
            <a:pPr algn="r">
              <a:spcAft>
                <a:spcPts val="600"/>
              </a:spcAft>
            </a:pPr>
            <a:r>
              <a:rPr lang="it-IT" sz="700">
                <a:solidFill>
                  <a:srgbClr val="FFFFFF"/>
                </a:solidFill>
                <a:hlinkClick r:id="rId8" tooltip="https://nonciclopedia.org/wiki/!">
                  <a:extLst>
                    <a:ext uri="{A12FA001-AC4F-418D-AE19-62706E023703}">
                      <ahyp:hlinkClr xmlns:ahyp="http://schemas.microsoft.com/office/drawing/2018/hyperlinkcolor" val="tx"/>
                    </a:ext>
                  </a:extLst>
                </a:hlinkClick>
              </a:rPr>
              <a:t>Questa foto</a:t>
            </a:r>
            <a:r>
              <a:rPr lang="it-IT" sz="700">
                <a:solidFill>
                  <a:srgbClr val="FFFFFF"/>
                </a:solidFill>
              </a:rPr>
              <a:t> di Autore sconosciuto è concesso in licenza da </a:t>
            </a:r>
            <a:r>
              <a:rPr lang="it-IT" sz="700">
                <a:solidFill>
                  <a:srgbClr val="FFFFFF"/>
                </a:solidFill>
                <a:hlinkClick r:id="rId9" tooltip="https://creativecommons.org/licenses/by-sa/3.0/">
                  <a:extLst>
                    <a:ext uri="{A12FA001-AC4F-418D-AE19-62706E023703}">
                      <ahyp:hlinkClr xmlns:ahyp="http://schemas.microsoft.com/office/drawing/2018/hyperlinkcolor" val="tx"/>
                    </a:ext>
                  </a:extLst>
                </a:hlinkClick>
              </a:rPr>
              <a:t>CC BY-SA</a:t>
            </a:r>
            <a:endParaRPr lang="it-IT" sz="700">
              <a:solidFill>
                <a:srgbClr val="FFFFFF"/>
              </a:solidFill>
            </a:endParaRPr>
          </a:p>
        </p:txBody>
      </p:sp>
    </p:spTree>
    <p:extLst>
      <p:ext uri="{BB962C8B-B14F-4D97-AF65-F5344CB8AC3E}">
        <p14:creationId xmlns:p14="http://schemas.microsoft.com/office/powerpoint/2010/main" val="32754155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4">
            <a:extLst>
              <a:ext uri="{FF2B5EF4-FFF2-40B4-BE49-F238E27FC236}">
                <a16:creationId xmlns:a16="http://schemas.microsoft.com/office/drawing/2014/main" id="{BF5D9EC8-3EAC-CE23-ACE8-5D78C98259D3}"/>
              </a:ext>
            </a:extLst>
          </p:cNvPr>
          <p:cNvSpPr>
            <a:spLocks noGrp="1"/>
          </p:cNvSpPr>
          <p:nvPr>
            <p:ph type="title"/>
          </p:nvPr>
        </p:nvSpPr>
        <p:spPr/>
        <p:txBody>
          <a:bodyPr/>
          <a:lstStyle/>
          <a:p>
            <a:r>
              <a:rPr lang="it-IT" dirty="0"/>
              <a:t>Unire le strategie </a:t>
            </a:r>
          </a:p>
        </p:txBody>
      </p:sp>
      <p:sp>
        <p:nvSpPr>
          <p:cNvPr id="6" name="Segnaposto contenuto 5">
            <a:extLst>
              <a:ext uri="{FF2B5EF4-FFF2-40B4-BE49-F238E27FC236}">
                <a16:creationId xmlns:a16="http://schemas.microsoft.com/office/drawing/2014/main" id="{9DBDF263-E03F-A64F-18F0-AC3A8A8529EC}"/>
              </a:ext>
            </a:extLst>
          </p:cNvPr>
          <p:cNvSpPr>
            <a:spLocks noGrp="1"/>
          </p:cNvSpPr>
          <p:nvPr>
            <p:ph idx="1"/>
          </p:nvPr>
        </p:nvSpPr>
        <p:spPr>
          <a:xfrm>
            <a:off x="581192" y="2340863"/>
            <a:ext cx="11029615" cy="4729788"/>
          </a:xfrm>
        </p:spPr>
        <p:txBody>
          <a:bodyPr>
            <a:normAutofit/>
          </a:bodyPr>
          <a:lstStyle/>
          <a:p>
            <a:r>
              <a:rPr lang="it-IT">
                <a:effectLst/>
                <a:latin typeface="Helvetica" pitchFamily="2" charset="0"/>
              </a:rPr>
              <a:t>Le strategie non differenziate non vanno giudicate inadeguate e improduttive lungo i sentieri dell'alfabetizzazione di base. Tutt'altro. I tempi della scuola non permettono l'adozione sistematica di  procedure individualizzate che richiedono un monte ore più ampio rispetto a quello formalmente attribuito ai percorsi dell'obbligo e del post-obbligo.</a:t>
            </a:r>
          </a:p>
          <a:p>
            <a:r>
              <a:rPr lang="it-IT">
                <a:effectLst/>
                <a:latin typeface="Helvetica" pitchFamily="2" charset="0"/>
              </a:rPr>
              <a:t>In classe vanno strategicamente &lt;&lt;alternate&gt;&gt; procedure non individualizzate (alle quali si destinano tempi più ridotti) e procedure individualizzate (alle quali si concedono tempi più lunghi) . Queste ultime, tanto nella versione lezione quanto nella versione gruppi di studio eterogenei (per profitto), vanno didatticamente congegnate in modo da tenere conto dei dispositivi di assimilazione e di elaborazione cognitiva dei singoli allievi.</a:t>
            </a:r>
          </a:p>
          <a:p>
            <a:r>
              <a:rPr lang="it-IT">
                <a:effectLst/>
                <a:latin typeface="Helvetica" pitchFamily="2" charset="0"/>
              </a:rPr>
              <a:t>Nello spazio top della scuola (l'aula madre), la didattica dei gruppi eterogenei postula una stretta dialettica (e alternanza) tra procedure non individualizzate e individualizzate: entrambe imprescindibili nei processi ormativi che si promuovono nella classe.</a:t>
            </a:r>
          </a:p>
          <a:p>
            <a:endParaRPr lang="it-IT">
              <a:effectLst/>
              <a:latin typeface="Helvetica" pitchFamily="2" charset="0"/>
            </a:endParaRPr>
          </a:p>
          <a:p>
            <a:endParaRPr lang="it-IT">
              <a:effectLst/>
              <a:latin typeface="Helvetica" pitchFamily="2" charset="0"/>
            </a:endParaRPr>
          </a:p>
          <a:p>
            <a:endParaRPr lang="it-IT" dirty="0"/>
          </a:p>
        </p:txBody>
      </p:sp>
    </p:spTree>
    <p:extLst>
      <p:ext uri="{BB962C8B-B14F-4D97-AF65-F5344CB8AC3E}">
        <p14:creationId xmlns:p14="http://schemas.microsoft.com/office/powerpoint/2010/main" val="26707132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CCEE33C-844E-9818-1C7A-312D6AC4DFB3}"/>
              </a:ext>
            </a:extLst>
          </p:cNvPr>
          <p:cNvSpPr>
            <a:spLocks noGrp="1"/>
          </p:cNvSpPr>
          <p:nvPr>
            <p:ph type="title"/>
          </p:nvPr>
        </p:nvSpPr>
        <p:spPr/>
        <p:txBody>
          <a:bodyPr/>
          <a:lstStyle/>
          <a:p>
            <a:r>
              <a:rPr lang="it-IT" dirty="0"/>
              <a:t>Il laboratorio quale luogo di apprendimento e socializzazione </a:t>
            </a:r>
          </a:p>
        </p:txBody>
      </p:sp>
      <p:sp>
        <p:nvSpPr>
          <p:cNvPr id="3" name="Segnaposto contenuto 2">
            <a:extLst>
              <a:ext uri="{FF2B5EF4-FFF2-40B4-BE49-F238E27FC236}">
                <a16:creationId xmlns:a16="http://schemas.microsoft.com/office/drawing/2014/main" id="{6B7B1ACE-8B41-F59F-2944-77E95D5BC2FA}"/>
              </a:ext>
            </a:extLst>
          </p:cNvPr>
          <p:cNvSpPr>
            <a:spLocks noGrp="1"/>
          </p:cNvSpPr>
          <p:nvPr>
            <p:ph idx="1"/>
          </p:nvPr>
        </p:nvSpPr>
        <p:spPr/>
        <p:txBody>
          <a:bodyPr>
            <a:normAutofit/>
          </a:bodyPr>
          <a:lstStyle/>
          <a:p>
            <a:r>
              <a:rPr lang="it-IT" sz="2400" dirty="0">
                <a:latin typeface="Noto Nastaliq Urdu" panose="020B0502040504020204" pitchFamily="34" charset="-78"/>
                <a:cs typeface="Noto Nastaliq Urdu" panose="020B0502040504020204" pitchFamily="34" charset="-78"/>
              </a:rPr>
              <a:t>Vivere lo spazio laboratoriale educa a modalità collettive di fare cultura attraverso la discussione-costruzione-verifica collegiale e operativa (con il corpo e con le mani più che con gli apparati percettivi e simbolici) dei traguardi cognitivi prescritti dall’apprendimento curricolare. </a:t>
            </a:r>
          </a:p>
          <a:p>
            <a:r>
              <a:rPr lang="it-IT" sz="2400" dirty="0">
                <a:effectLst/>
                <a:latin typeface="Noto Nastaliq Urdu" panose="020B0502040504020204" pitchFamily="34" charset="-78"/>
                <a:cs typeface="Noto Nastaliq Urdu" panose="020B0502040504020204" pitchFamily="34" charset="-78"/>
              </a:rPr>
              <a:t>Il laboratorio è il simbolo di una scuola che abbandona la visione autoreferenziale di unico luogo di erogazione dei saperi ufficiali a favore di un'altra sua identità culturale. </a:t>
            </a:r>
          </a:p>
          <a:p>
            <a:pPr marL="0" indent="0">
              <a:buNone/>
            </a:pPr>
            <a:endParaRPr lang="it-IT" sz="2400" dirty="0"/>
          </a:p>
        </p:txBody>
      </p:sp>
    </p:spTree>
    <p:extLst>
      <p:ext uri="{BB962C8B-B14F-4D97-AF65-F5344CB8AC3E}">
        <p14:creationId xmlns:p14="http://schemas.microsoft.com/office/powerpoint/2010/main" val="24249460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DA24AE23-A63B-08FF-1251-528E187E6D2F}"/>
              </a:ext>
            </a:extLst>
          </p:cNvPr>
          <p:cNvSpPr>
            <a:spLocks noGrp="1"/>
          </p:cNvSpPr>
          <p:nvPr>
            <p:ph idx="1"/>
          </p:nvPr>
        </p:nvSpPr>
        <p:spPr>
          <a:xfrm>
            <a:off x="499730" y="1541721"/>
            <a:ext cx="11111077" cy="4433629"/>
          </a:xfrm>
        </p:spPr>
        <p:txBody>
          <a:bodyPr>
            <a:normAutofit fontScale="92500" lnSpcReduction="20000"/>
          </a:bodyPr>
          <a:lstStyle/>
          <a:p>
            <a:r>
              <a:rPr lang="it-IT" sz="2400" dirty="0">
                <a:effectLst/>
                <a:latin typeface="Helvetica" pitchFamily="2" charset="0"/>
              </a:rPr>
              <a:t>compito del sistema di istruzione è insegnare ad apprendere e insegnare a creare cultura. E molto meno quello di trasmettere e riprodurre conoscenze preconfezionate. </a:t>
            </a:r>
          </a:p>
          <a:p>
            <a:r>
              <a:rPr lang="it-IT" sz="2400" dirty="0">
                <a:effectLst/>
                <a:latin typeface="Helvetica" pitchFamily="2" charset="0"/>
              </a:rPr>
              <a:t>Una impostazione didattica di questo tipo apre alla </a:t>
            </a:r>
            <a:r>
              <a:rPr lang="it-IT" sz="2400" dirty="0" err="1">
                <a:effectLst/>
                <a:latin typeface="Helvetica" pitchFamily="2" charset="0"/>
              </a:rPr>
              <a:t>metaconoscenza</a:t>
            </a:r>
            <a:r>
              <a:rPr lang="it-IT" sz="2400" dirty="0">
                <a:effectLst/>
                <a:latin typeface="Helvetica" pitchFamily="2" charset="0"/>
              </a:rPr>
              <a:t>, all'interdisciplinarità al pensiero plurale e critico.</a:t>
            </a:r>
          </a:p>
          <a:p>
            <a:pPr algn="just"/>
            <a:r>
              <a:rPr lang="it-IT" sz="2400" dirty="0">
                <a:effectLst/>
                <a:latin typeface="Helvetica" pitchFamily="2" charset="0"/>
              </a:rPr>
              <a:t>La teoria e la prassi della didattica non esauriscono la propria proposta formativa all'interno dell'aula madre (spazio ineludibile per i processi di alfabetizzazione primaria) , ben consapevoli che una scuola aperta alle nuove frontiere delle conoscenza deve allungare il proprio raggio formativo oltre le pareti ritualistiche della classe.</a:t>
            </a:r>
          </a:p>
          <a:p>
            <a:pPr algn="just"/>
            <a:r>
              <a:rPr lang="it-IT" sz="2400" dirty="0">
                <a:effectLst/>
                <a:latin typeface="Helvetica" pitchFamily="2" charset="0"/>
              </a:rPr>
              <a:t>Il laboratorio è innanzi tutto uno “spazio mentale attrezzato". Come metodo di insegnamento, il laboratorio rientra tra i metodi operativi connessi allo sviluppo di un saper fare intelligente e riflessivo. Il termine laboratorio va intes</a:t>
            </a:r>
            <a:r>
              <a:rPr lang="it-IT" sz="2400" dirty="0">
                <a:latin typeface="Helvetica" pitchFamily="2" charset="0"/>
              </a:rPr>
              <a:t>o </a:t>
            </a:r>
            <a:r>
              <a:rPr lang="it-IT" sz="2400" dirty="0">
                <a:effectLst/>
                <a:latin typeface="Helvetica" pitchFamily="2" charset="0"/>
              </a:rPr>
              <a:t>in senso estensivo, come qualsiasi spazio, fisico, operativo e concettuale, opportunamente adattato per lo svolgimento di una specifica attività.</a:t>
            </a:r>
          </a:p>
          <a:p>
            <a:endParaRPr lang="it-IT" dirty="0">
              <a:effectLst/>
              <a:latin typeface="Helvetica" pitchFamily="2" charset="0"/>
            </a:endParaRPr>
          </a:p>
          <a:p>
            <a:endParaRPr lang="it-IT" dirty="0">
              <a:effectLst/>
              <a:latin typeface="Helvetica" pitchFamily="2" charset="0"/>
            </a:endParaRPr>
          </a:p>
          <a:p>
            <a:endParaRPr lang="it-IT" dirty="0">
              <a:effectLst/>
              <a:latin typeface="Helvetica" pitchFamily="2" charset="0"/>
            </a:endParaRPr>
          </a:p>
          <a:p>
            <a:endParaRPr lang="it-IT" dirty="0"/>
          </a:p>
        </p:txBody>
      </p:sp>
    </p:spTree>
    <p:extLst>
      <p:ext uri="{BB962C8B-B14F-4D97-AF65-F5344CB8AC3E}">
        <p14:creationId xmlns:p14="http://schemas.microsoft.com/office/powerpoint/2010/main" val="27183824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09C9597-1764-E5D8-85A8-4037F43CE9CF}"/>
              </a:ext>
            </a:extLst>
          </p:cNvPr>
          <p:cNvSpPr>
            <a:spLocks noGrp="1"/>
          </p:cNvSpPr>
          <p:nvPr>
            <p:ph type="title"/>
          </p:nvPr>
        </p:nvSpPr>
        <p:spPr/>
        <p:txBody>
          <a:bodyPr/>
          <a:lstStyle/>
          <a:p>
            <a:r>
              <a:rPr lang="it-IT" dirty="0"/>
              <a:t>La didattica laboratoriale comporta una scoperta induttiva o ipotetico-deduttiva «costruita»</a:t>
            </a:r>
          </a:p>
        </p:txBody>
      </p:sp>
      <p:sp>
        <p:nvSpPr>
          <p:cNvPr id="3" name="Segnaposto contenuto 2">
            <a:extLst>
              <a:ext uri="{FF2B5EF4-FFF2-40B4-BE49-F238E27FC236}">
                <a16:creationId xmlns:a16="http://schemas.microsoft.com/office/drawing/2014/main" id="{9420B880-D34C-5BA6-83F0-748AAAF9C984}"/>
              </a:ext>
            </a:extLst>
          </p:cNvPr>
          <p:cNvSpPr>
            <a:spLocks noGrp="1"/>
          </p:cNvSpPr>
          <p:nvPr>
            <p:ph idx="1"/>
          </p:nvPr>
        </p:nvSpPr>
        <p:spPr/>
        <p:txBody>
          <a:bodyPr>
            <a:normAutofit/>
          </a:bodyPr>
          <a:lstStyle/>
          <a:p>
            <a:r>
              <a:rPr lang="it-IT" sz="2800" dirty="0"/>
              <a:t>Offre l’opportunità di ridefinire spazi e tempi didattici, promuovendo in ogni alunno la ricerca e l’azione </a:t>
            </a:r>
          </a:p>
          <a:p>
            <a:r>
              <a:rPr lang="it-IT" sz="2800" dirty="0"/>
              <a:t>Attività laboratoriale ed esposizione didattica non vanno trattate separatamente </a:t>
            </a:r>
          </a:p>
          <a:p>
            <a:r>
              <a:rPr lang="it-IT" sz="2800" dirty="0"/>
              <a:t>È fondamentale riuscire ad organizzare dei percorsi di insegnamento-apprendimento in cui l’organizzazione scolastica sia resa flessibile </a:t>
            </a:r>
          </a:p>
        </p:txBody>
      </p:sp>
    </p:spTree>
    <p:extLst>
      <p:ext uri="{BB962C8B-B14F-4D97-AF65-F5344CB8AC3E}">
        <p14:creationId xmlns:p14="http://schemas.microsoft.com/office/powerpoint/2010/main" val="36067221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8B330C4-A386-28F5-3877-ECC5D86566E2}"/>
              </a:ext>
            </a:extLst>
          </p:cNvPr>
          <p:cNvSpPr>
            <a:spLocks noGrp="1"/>
          </p:cNvSpPr>
          <p:nvPr>
            <p:ph type="title"/>
          </p:nvPr>
        </p:nvSpPr>
        <p:spPr>
          <a:xfrm>
            <a:off x="581192" y="702155"/>
            <a:ext cx="11029616" cy="4445578"/>
          </a:xfrm>
        </p:spPr>
        <p:txBody>
          <a:bodyPr>
            <a:normAutofit/>
          </a:bodyPr>
          <a:lstStyle/>
          <a:p>
            <a:pPr algn="ctr"/>
            <a:r>
              <a:rPr lang="it-IT" dirty="0"/>
              <a:t>La didattica laboratoriale ha un grande vantaggio: può interessare tutti gli ambiti disciplinari, poiché nel laboratorio i saperi disciplinari diventano strumenti per verificare le conoscenze e le competenze che ciascun allievo acquisisce per l’effetto dell’esperienza all’interno del laboratorio stesso</a:t>
            </a:r>
            <a:br>
              <a:rPr lang="it-IT" dirty="0"/>
            </a:br>
            <a:endParaRPr lang="it-IT" dirty="0"/>
          </a:p>
        </p:txBody>
      </p:sp>
    </p:spTree>
    <p:extLst>
      <p:ext uri="{BB962C8B-B14F-4D97-AF65-F5344CB8AC3E}">
        <p14:creationId xmlns:p14="http://schemas.microsoft.com/office/powerpoint/2010/main" val="20593239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40A467E-F7C4-C276-A844-958CEB40E867}"/>
              </a:ext>
            </a:extLst>
          </p:cNvPr>
          <p:cNvSpPr>
            <a:spLocks noGrp="1"/>
          </p:cNvSpPr>
          <p:nvPr>
            <p:ph type="title"/>
          </p:nvPr>
        </p:nvSpPr>
        <p:spPr/>
        <p:txBody>
          <a:bodyPr/>
          <a:lstStyle/>
          <a:p>
            <a:r>
              <a:rPr lang="it-IT" dirty="0"/>
              <a:t>Apprendimento basato su compiti e progetti </a:t>
            </a:r>
          </a:p>
        </p:txBody>
      </p:sp>
      <p:sp>
        <p:nvSpPr>
          <p:cNvPr id="3" name="Segnaposto contenuto 2">
            <a:extLst>
              <a:ext uri="{FF2B5EF4-FFF2-40B4-BE49-F238E27FC236}">
                <a16:creationId xmlns:a16="http://schemas.microsoft.com/office/drawing/2014/main" id="{5B289764-AE03-3A15-C536-5AF2974D0C48}"/>
              </a:ext>
            </a:extLst>
          </p:cNvPr>
          <p:cNvSpPr>
            <a:spLocks noGrp="1"/>
          </p:cNvSpPr>
          <p:nvPr>
            <p:ph idx="1"/>
          </p:nvPr>
        </p:nvSpPr>
        <p:spPr/>
        <p:txBody>
          <a:bodyPr>
            <a:normAutofit/>
          </a:bodyPr>
          <a:lstStyle/>
          <a:p>
            <a:r>
              <a:rPr lang="it-IT" sz="2800" dirty="0"/>
              <a:t>Nel laboratorio si abbandona la logica della </a:t>
            </a:r>
            <a:r>
              <a:rPr lang="it-IT" sz="2800" dirty="0" err="1"/>
              <a:t>ri</a:t>
            </a:r>
            <a:r>
              <a:rPr lang="it-IT" sz="2800" dirty="0"/>
              <a:t>-produzione del sapere per fare spazio alla ricostruzione, re-invenzione delle conoscenze (</a:t>
            </a:r>
            <a:r>
              <a:rPr lang="it-IT" sz="2800" dirty="0" err="1"/>
              <a:t>Frabboni</a:t>
            </a:r>
            <a:r>
              <a:rPr lang="it-IT" sz="2800" dirty="0"/>
              <a:t>, 2004) </a:t>
            </a:r>
          </a:p>
          <a:p>
            <a:r>
              <a:rPr lang="it-IT" sz="2800" dirty="0"/>
              <a:t>È necessaria l’interattività, fra insegnanti e allievi e fra gli allievi stessi </a:t>
            </a:r>
          </a:p>
          <a:p>
            <a:endParaRPr lang="it-IT" sz="2800" dirty="0"/>
          </a:p>
        </p:txBody>
      </p:sp>
    </p:spTree>
    <p:extLst>
      <p:ext uri="{BB962C8B-B14F-4D97-AF65-F5344CB8AC3E}">
        <p14:creationId xmlns:p14="http://schemas.microsoft.com/office/powerpoint/2010/main" val="30583100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63C4D5F-D462-9865-2F53-9740B17914A0}"/>
              </a:ext>
            </a:extLst>
          </p:cNvPr>
          <p:cNvSpPr>
            <a:spLocks noGrp="1"/>
          </p:cNvSpPr>
          <p:nvPr>
            <p:ph type="title"/>
          </p:nvPr>
        </p:nvSpPr>
        <p:spPr/>
        <p:txBody>
          <a:bodyPr/>
          <a:lstStyle/>
          <a:p>
            <a:r>
              <a:rPr lang="it-IT" dirty="0"/>
              <a:t>Il laboratorio come  “spazio mentale attrezzato”</a:t>
            </a:r>
          </a:p>
        </p:txBody>
      </p:sp>
      <p:sp>
        <p:nvSpPr>
          <p:cNvPr id="3" name="Segnaposto contenuto 2">
            <a:extLst>
              <a:ext uri="{FF2B5EF4-FFF2-40B4-BE49-F238E27FC236}">
                <a16:creationId xmlns:a16="http://schemas.microsoft.com/office/drawing/2014/main" id="{618CD157-4486-3B05-D86E-D878911853EF}"/>
              </a:ext>
            </a:extLst>
          </p:cNvPr>
          <p:cNvSpPr>
            <a:spLocks noGrp="1"/>
          </p:cNvSpPr>
          <p:nvPr>
            <p:ph idx="1"/>
          </p:nvPr>
        </p:nvSpPr>
        <p:spPr/>
        <p:txBody>
          <a:bodyPr/>
          <a:lstStyle/>
          <a:p>
            <a:r>
              <a:rPr lang="it-IT" sz="2800" i="1" dirty="0">
                <a:effectLst/>
                <a:latin typeface="Helvetica" pitchFamily="2" charset="0"/>
              </a:rPr>
              <a:t>L'attività deve implicare le operazioni cruciali</a:t>
            </a:r>
            <a:r>
              <a:rPr lang="it-IT" sz="2800" dirty="0">
                <a:effectLst/>
                <a:latin typeface="Helvetica" pitchFamily="2" charset="0"/>
              </a:rPr>
              <a:t>. In una sessione di laboratorio non è possibile fare di tutto: è necessario focalizzarsi su alcune operazioni principali. È indispensabile che il docente sappia con precisione lo sviluppo della procedura che intende centrare, anche se non è detto che di questo siano consapevoli gli studenti. Costoro accetteranno di fare ciò che viene chiesto loro e, solo alla conclusione, in gruppo, si discuterà sulle azioni compiute e sul risultato ottenuto.</a:t>
            </a:r>
          </a:p>
          <a:p>
            <a:endParaRPr lang="it-IT" dirty="0"/>
          </a:p>
        </p:txBody>
      </p:sp>
    </p:spTree>
    <p:extLst>
      <p:ext uri="{BB962C8B-B14F-4D97-AF65-F5344CB8AC3E}">
        <p14:creationId xmlns:p14="http://schemas.microsoft.com/office/powerpoint/2010/main" val="12047567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DC674FB8-BF63-F8D1-8ACD-8C662DD13C9D}"/>
              </a:ext>
            </a:extLst>
          </p:cNvPr>
          <p:cNvSpPr txBox="1"/>
          <p:nvPr/>
        </p:nvSpPr>
        <p:spPr>
          <a:xfrm>
            <a:off x="836023" y="1358538"/>
            <a:ext cx="10580914" cy="3816429"/>
          </a:xfrm>
          <a:prstGeom prst="rect">
            <a:avLst/>
          </a:prstGeom>
          <a:noFill/>
        </p:spPr>
        <p:txBody>
          <a:bodyPr wrap="square" rtlCol="0">
            <a:spAutoFit/>
          </a:bodyPr>
          <a:lstStyle/>
          <a:p>
            <a:pPr algn="just"/>
            <a:r>
              <a:rPr lang="it-IT" sz="2800" i="1" dirty="0">
                <a:effectLst/>
                <a:latin typeface="Helvetica" pitchFamily="2" charset="0"/>
              </a:rPr>
              <a:t>L'attività non deve avere una soluzione unica. </a:t>
            </a:r>
            <a:r>
              <a:rPr lang="it-IT" sz="2800" dirty="0">
                <a:effectLst/>
                <a:latin typeface="Helvetica" pitchFamily="2" charset="0"/>
              </a:rPr>
              <a:t>Questa affermazione può risultare sconcertante per coloro che considerano il laboratorio come il luogo dell'esercitazione meccanica, dell'addestramento concreto, dei passi obbligati.</a:t>
            </a:r>
          </a:p>
          <a:p>
            <a:pPr algn="just"/>
            <a:r>
              <a:rPr lang="it-IT" sz="2800" dirty="0">
                <a:effectLst/>
                <a:latin typeface="Helvetica" pitchFamily="2" charset="0"/>
              </a:rPr>
              <a:t>Ma non è questo il laboratorio inteso come “spazio mentale attrezzato", che richiede non una risposta giusta, un'unica soluzione, ma più risposte e più soluzioni, tutte egualmente plausibili.</a:t>
            </a:r>
          </a:p>
          <a:p>
            <a:endParaRPr lang="it-IT" dirty="0"/>
          </a:p>
        </p:txBody>
      </p:sp>
    </p:spTree>
    <p:extLst>
      <p:ext uri="{BB962C8B-B14F-4D97-AF65-F5344CB8AC3E}">
        <p14:creationId xmlns:p14="http://schemas.microsoft.com/office/powerpoint/2010/main" val="27848967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A97E8274-2356-2594-5280-D1DFC041BEBC}"/>
              </a:ext>
            </a:extLst>
          </p:cNvPr>
          <p:cNvSpPr txBox="1"/>
          <p:nvPr/>
        </p:nvSpPr>
        <p:spPr>
          <a:xfrm>
            <a:off x="1097280" y="1227909"/>
            <a:ext cx="10226394" cy="3816429"/>
          </a:xfrm>
          <a:prstGeom prst="rect">
            <a:avLst/>
          </a:prstGeom>
          <a:noFill/>
        </p:spPr>
        <p:txBody>
          <a:bodyPr wrap="square" rtlCol="0">
            <a:spAutoFit/>
          </a:bodyPr>
          <a:lstStyle/>
          <a:p>
            <a:pPr algn="just"/>
            <a:r>
              <a:rPr lang="it-IT" sz="2800" i="1" dirty="0">
                <a:effectLst/>
                <a:latin typeface="Helvetica" pitchFamily="2" charset="0"/>
              </a:rPr>
              <a:t>Le attività devono provocare uno “spiazzamento” cognitivo</a:t>
            </a:r>
            <a:r>
              <a:rPr lang="it-IT" sz="2800" dirty="0">
                <a:effectLst/>
                <a:latin typeface="Helvetica" pitchFamily="2" charset="0"/>
              </a:rPr>
              <a:t>. L'esperienza di laboratorio deve produrre dissonanza tra ciò che l'allievo conosceva e ciò che va apprendendo mediante il lavoro. Deve indurre una maggiore motivazione</a:t>
            </a:r>
          </a:p>
          <a:p>
            <a:pPr algn="just"/>
            <a:r>
              <a:rPr lang="it-IT" sz="2800" dirty="0">
                <a:effectLst/>
                <a:latin typeface="Helvetica" pitchFamily="2" charset="0"/>
              </a:rPr>
              <a:t>negli studenti e mantenere costante il desiderio di scoprire qualcosa di nuovo. Le applicazioni automatiche irrigidiscono il pensiero e rendono difficile la consapevolezza delle diversità dei contesti e dei processi.</a:t>
            </a:r>
          </a:p>
          <a:p>
            <a:endParaRPr lang="it-IT" dirty="0"/>
          </a:p>
        </p:txBody>
      </p:sp>
    </p:spTree>
    <p:extLst>
      <p:ext uri="{BB962C8B-B14F-4D97-AF65-F5344CB8AC3E}">
        <p14:creationId xmlns:p14="http://schemas.microsoft.com/office/powerpoint/2010/main" val="22514510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21679B1B-05D5-7B8B-8033-A88226EBAF77}"/>
              </a:ext>
            </a:extLst>
          </p:cNvPr>
          <p:cNvSpPr txBox="1"/>
          <p:nvPr/>
        </p:nvSpPr>
        <p:spPr>
          <a:xfrm>
            <a:off x="914400" y="1392865"/>
            <a:ext cx="10334848" cy="4247317"/>
          </a:xfrm>
          <a:prstGeom prst="rect">
            <a:avLst/>
          </a:prstGeom>
          <a:noFill/>
        </p:spPr>
        <p:txBody>
          <a:bodyPr wrap="square" rtlCol="0">
            <a:spAutoFit/>
          </a:bodyPr>
          <a:lstStyle/>
          <a:p>
            <a:pPr algn="just"/>
            <a:r>
              <a:rPr lang="it-IT" sz="2800" i="1" dirty="0">
                <a:effectLst/>
                <a:latin typeface="Helvetica" pitchFamily="2" charset="0"/>
              </a:rPr>
              <a:t>L'attività si deve situare ad una giusta distanza dalle competenze possedute</a:t>
            </a:r>
            <a:r>
              <a:rPr lang="it-IT" sz="2800" dirty="0">
                <a:effectLst/>
                <a:latin typeface="Helvetica" pitchFamily="2" charset="0"/>
              </a:rPr>
              <a:t>. Le abilità richieste nelle attività laboratoriali non possono collocarsi eccessivamente distanti dalle competenze possedute dall'allievo, altrimenti costui utilizzerebbe soltanto un approccio per tentativi ed errori. Per altro verso, le attività non possono neppure identificarsi con le competenze possedute dall'allievo, che si troverebbe costretto a svolgere un esercizio, e non a ricercare le soluzioni ad un problema.</a:t>
            </a:r>
          </a:p>
          <a:p>
            <a:endParaRPr lang="it-IT" dirty="0"/>
          </a:p>
        </p:txBody>
      </p:sp>
    </p:spTree>
    <p:extLst>
      <p:ext uri="{BB962C8B-B14F-4D97-AF65-F5344CB8AC3E}">
        <p14:creationId xmlns:p14="http://schemas.microsoft.com/office/powerpoint/2010/main" val="27583216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740C1C88-7FE2-8ECF-3B31-45ABB6F7747F}"/>
              </a:ext>
            </a:extLst>
          </p:cNvPr>
          <p:cNvSpPr txBox="1"/>
          <p:nvPr/>
        </p:nvSpPr>
        <p:spPr>
          <a:xfrm>
            <a:off x="967563" y="1520456"/>
            <a:ext cx="10026501" cy="3385542"/>
          </a:xfrm>
          <a:prstGeom prst="rect">
            <a:avLst/>
          </a:prstGeom>
          <a:noFill/>
        </p:spPr>
        <p:txBody>
          <a:bodyPr wrap="square" rtlCol="0">
            <a:spAutoFit/>
          </a:bodyPr>
          <a:lstStyle/>
          <a:p>
            <a:pPr algn="just"/>
            <a:r>
              <a:rPr lang="it-IT" sz="2800" i="1" dirty="0">
                <a:effectLst/>
                <a:latin typeface="Helvetica" pitchFamily="2" charset="0"/>
              </a:rPr>
              <a:t>Le attività devono comportare diversi livelli di interpretazione</a:t>
            </a:r>
            <a:r>
              <a:rPr lang="it-IT" sz="2800" dirty="0">
                <a:effectLst/>
                <a:latin typeface="Helvetica" pitchFamily="2" charset="0"/>
              </a:rPr>
              <a:t>. Imparare in laboratorio significa apprendere metodi che possono essere variamente applicati in diverse situazioni; perciò un metodo diventa suscettibile di interpretazioni diverse secondo l'angolo visuale adottato. Il gruppo di studenti in laboratorio viene chiamato a proporre, condividere e sperimentare i diversi punti di vista.</a:t>
            </a:r>
          </a:p>
          <a:p>
            <a:endParaRPr lang="it-IT" dirty="0"/>
          </a:p>
        </p:txBody>
      </p:sp>
    </p:spTree>
    <p:extLst>
      <p:ext uri="{BB962C8B-B14F-4D97-AF65-F5344CB8AC3E}">
        <p14:creationId xmlns:p14="http://schemas.microsoft.com/office/powerpoint/2010/main" val="2300842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2FBA84F8-C7C4-CCE7-4B63-C0C19EE50697}"/>
              </a:ext>
            </a:extLst>
          </p:cNvPr>
          <p:cNvSpPr txBox="1"/>
          <p:nvPr/>
        </p:nvSpPr>
        <p:spPr>
          <a:xfrm>
            <a:off x="861237" y="1488558"/>
            <a:ext cx="10749516" cy="3508744"/>
          </a:xfrm>
          <a:prstGeom prst="rect">
            <a:avLst/>
          </a:prstGeom>
          <a:noFill/>
        </p:spPr>
        <p:txBody>
          <a:bodyPr wrap="square" rtlCol="0">
            <a:spAutoFit/>
          </a:bodyPr>
          <a:lstStyle/>
          <a:p>
            <a:pPr algn="just"/>
            <a:r>
              <a:rPr lang="it-IT" sz="2800" i="1" dirty="0">
                <a:effectLst/>
                <a:latin typeface="Helvetica" pitchFamily="2" charset="0"/>
              </a:rPr>
              <a:t>Le attività devono possedere valenze metaforiche</a:t>
            </a:r>
            <a:r>
              <a:rPr lang="it-IT" sz="2800" dirty="0">
                <a:effectLst/>
                <a:latin typeface="Helvetica" pitchFamily="2" charset="0"/>
              </a:rPr>
              <a:t>. L'attività laboratoriale non richiede soltanto competenze di tipo esecutivo, così come non produce soltanto apprendimenti di tipo operatorio-concreto. Operare in laboratorio significa fare riferimento (ripensare) ad esperienze lontane ed eterogenee, e contemporaneamente costruire, su quel pensiero, nuove esperienze.</a:t>
            </a:r>
          </a:p>
          <a:p>
            <a:endParaRPr lang="it-IT" dirty="0"/>
          </a:p>
        </p:txBody>
      </p:sp>
    </p:spTree>
    <p:extLst>
      <p:ext uri="{BB962C8B-B14F-4D97-AF65-F5344CB8AC3E}">
        <p14:creationId xmlns:p14="http://schemas.microsoft.com/office/powerpoint/2010/main" val="17444791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2E81DC48-CAE7-2333-CF35-B8028DC09180}"/>
              </a:ext>
            </a:extLst>
          </p:cNvPr>
          <p:cNvSpPr txBox="1"/>
          <p:nvPr/>
        </p:nvSpPr>
        <p:spPr>
          <a:xfrm>
            <a:off x="1265273" y="1371600"/>
            <a:ext cx="10026503" cy="3385542"/>
          </a:xfrm>
          <a:prstGeom prst="rect">
            <a:avLst/>
          </a:prstGeom>
          <a:noFill/>
        </p:spPr>
        <p:txBody>
          <a:bodyPr wrap="square" rtlCol="0">
            <a:spAutoFit/>
          </a:bodyPr>
          <a:lstStyle/>
          <a:p>
            <a:pPr algn="just"/>
            <a:r>
              <a:rPr lang="it-IT" sz="2800" i="1" dirty="0">
                <a:effectLst/>
                <a:latin typeface="Helvetica" pitchFamily="2" charset="0"/>
              </a:rPr>
              <a:t>Le attività devono coinvolgere il rapporto che ciascuno ha con il sapere</a:t>
            </a:r>
            <a:r>
              <a:rPr lang="it-IT" sz="2800" dirty="0">
                <a:effectLst/>
                <a:latin typeface="Helvetica" pitchFamily="2" charset="0"/>
              </a:rPr>
              <a:t>. Nel laboratorio l'azione e la riflessione si ritrovano intrecciati nella costruzione del sapere individuale, attraverso continui processi retroattivi e proattivi. In tal modo il laboratorio supera la perenne divisione tra teoria e pratica, tra principi e applicazioni, individuando il sapere come conoscenza in azione.</a:t>
            </a:r>
          </a:p>
          <a:p>
            <a:endParaRPr lang="it-IT" dirty="0"/>
          </a:p>
        </p:txBody>
      </p:sp>
    </p:spTree>
    <p:extLst>
      <p:ext uri="{BB962C8B-B14F-4D97-AF65-F5344CB8AC3E}">
        <p14:creationId xmlns:p14="http://schemas.microsoft.com/office/powerpoint/2010/main" val="22528958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6E92EC9-7C85-2FA3-AA7F-79BADDD8948D}"/>
              </a:ext>
            </a:extLst>
          </p:cNvPr>
          <p:cNvSpPr>
            <a:spLocks noGrp="1"/>
          </p:cNvSpPr>
          <p:nvPr>
            <p:ph type="title"/>
          </p:nvPr>
        </p:nvSpPr>
        <p:spPr/>
        <p:txBody>
          <a:bodyPr/>
          <a:lstStyle/>
          <a:p>
            <a:r>
              <a:rPr lang="it-IT" b="0" i="0" dirty="0">
                <a:solidFill>
                  <a:srgbClr val="012330"/>
                </a:solidFill>
                <a:effectLst/>
                <a:latin typeface="bold"/>
              </a:rPr>
              <a:t>Learning by </a:t>
            </a:r>
            <a:r>
              <a:rPr lang="it-IT" b="0" i="0" dirty="0" err="1">
                <a:solidFill>
                  <a:srgbClr val="012330"/>
                </a:solidFill>
                <a:effectLst/>
                <a:latin typeface="bold"/>
              </a:rPr>
              <a:t>doing</a:t>
            </a:r>
            <a:r>
              <a:rPr lang="it-IT" b="0" i="0" dirty="0">
                <a:solidFill>
                  <a:srgbClr val="012330"/>
                </a:solidFill>
                <a:effectLst/>
                <a:latin typeface="bold"/>
              </a:rPr>
              <a:t>: </a:t>
            </a:r>
            <a:r>
              <a:rPr lang="it-IT" b="1" i="0" dirty="0">
                <a:solidFill>
                  <a:srgbClr val="012330"/>
                </a:solidFill>
                <a:effectLst/>
                <a:latin typeface="bold"/>
              </a:rPr>
              <a:t>imparare facendo </a:t>
            </a:r>
            <a:br>
              <a:rPr lang="it-IT" b="1" i="0" dirty="0">
                <a:solidFill>
                  <a:srgbClr val="012330"/>
                </a:solidFill>
                <a:effectLst/>
                <a:latin typeface="bold"/>
              </a:rPr>
            </a:br>
            <a:endParaRPr lang="it-IT" dirty="0"/>
          </a:p>
        </p:txBody>
      </p:sp>
      <p:sp>
        <p:nvSpPr>
          <p:cNvPr id="3" name="Segnaposto contenuto 2">
            <a:extLst>
              <a:ext uri="{FF2B5EF4-FFF2-40B4-BE49-F238E27FC236}">
                <a16:creationId xmlns:a16="http://schemas.microsoft.com/office/drawing/2014/main" id="{EE43198E-8481-F5CA-106C-1C570C717DF6}"/>
              </a:ext>
            </a:extLst>
          </p:cNvPr>
          <p:cNvSpPr>
            <a:spLocks noGrp="1"/>
          </p:cNvSpPr>
          <p:nvPr>
            <p:ph idx="1"/>
          </p:nvPr>
        </p:nvSpPr>
        <p:spPr>
          <a:xfrm>
            <a:off x="581192" y="1463040"/>
            <a:ext cx="11029616" cy="4512310"/>
          </a:xfrm>
        </p:spPr>
        <p:txBody>
          <a:bodyPr>
            <a:normAutofit/>
          </a:bodyPr>
          <a:lstStyle/>
          <a:p>
            <a:r>
              <a:rPr lang="it-IT" sz="3200" dirty="0"/>
              <a:t>L’esperienza diretta facilita l’apprendimento</a:t>
            </a:r>
          </a:p>
          <a:p>
            <a:r>
              <a:rPr lang="it-IT" sz="3200" dirty="0"/>
              <a:t>L’esperienza caratterizza tutti gli aspetti della vita umana</a:t>
            </a:r>
          </a:p>
          <a:p>
            <a:r>
              <a:rPr lang="it-IT" sz="3200" dirty="0"/>
              <a:t>Ogni individuo è predisposto ad apprendere in maniera attiva </a:t>
            </a:r>
          </a:p>
          <a:p>
            <a:r>
              <a:rPr lang="it-IT" sz="3200" dirty="0"/>
              <a:t>L’azione comporta la riflessione e dunque l’acquisizione delle conoscenze</a:t>
            </a:r>
          </a:p>
          <a:p>
            <a:r>
              <a:rPr lang="it-IT" sz="3200" dirty="0"/>
              <a:t>Gli studenti saranno maggiormente coinvolti e tenderanno ad avere un’attenzione più alta</a:t>
            </a:r>
          </a:p>
        </p:txBody>
      </p:sp>
    </p:spTree>
    <p:extLst>
      <p:ext uri="{BB962C8B-B14F-4D97-AF65-F5344CB8AC3E}">
        <p14:creationId xmlns:p14="http://schemas.microsoft.com/office/powerpoint/2010/main" val="14187672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D3EF009-6A9A-D39B-3053-C82332C581F4}"/>
              </a:ext>
            </a:extLst>
          </p:cNvPr>
          <p:cNvSpPr>
            <a:spLocks noGrp="1"/>
          </p:cNvSpPr>
          <p:nvPr>
            <p:ph type="title"/>
          </p:nvPr>
        </p:nvSpPr>
        <p:spPr/>
        <p:txBody>
          <a:bodyPr/>
          <a:lstStyle/>
          <a:p>
            <a:r>
              <a:rPr lang="it-IT" dirty="0"/>
              <a:t>Compiti di realtà </a:t>
            </a:r>
          </a:p>
        </p:txBody>
      </p:sp>
      <p:sp>
        <p:nvSpPr>
          <p:cNvPr id="3" name="Segnaposto contenuto 2">
            <a:extLst>
              <a:ext uri="{FF2B5EF4-FFF2-40B4-BE49-F238E27FC236}">
                <a16:creationId xmlns:a16="http://schemas.microsoft.com/office/drawing/2014/main" id="{1D9964DE-59BD-4320-40BC-A8C7351B0B20}"/>
              </a:ext>
            </a:extLst>
          </p:cNvPr>
          <p:cNvSpPr>
            <a:spLocks noGrp="1"/>
          </p:cNvSpPr>
          <p:nvPr>
            <p:ph idx="1"/>
          </p:nvPr>
        </p:nvSpPr>
        <p:spPr>
          <a:xfrm>
            <a:off x="581193" y="1890876"/>
            <a:ext cx="10757368" cy="4264968"/>
          </a:xfrm>
        </p:spPr>
        <p:txBody>
          <a:bodyPr>
            <a:normAutofit/>
          </a:bodyPr>
          <a:lstStyle/>
          <a:p>
            <a:r>
              <a:rPr lang="it-IT" sz="3200" dirty="0"/>
              <a:t>Situazione- problema, </a:t>
            </a:r>
          </a:p>
          <a:p>
            <a:r>
              <a:rPr lang="it-IT" sz="3200" dirty="0"/>
              <a:t>Vicina al mondo reale</a:t>
            </a:r>
          </a:p>
          <a:p>
            <a:r>
              <a:rPr lang="it-IT" sz="3200" dirty="0"/>
              <a:t>Da risolvere utilizzando conoscenze ad abilità già acquisite </a:t>
            </a:r>
          </a:p>
          <a:p>
            <a:r>
              <a:rPr lang="it-IT" sz="3200" dirty="0"/>
              <a:t>Capacità di </a:t>
            </a:r>
            <a:r>
              <a:rPr lang="it-IT" sz="3200" dirty="0" err="1"/>
              <a:t>problem</a:t>
            </a:r>
            <a:r>
              <a:rPr lang="it-IT" sz="3200" dirty="0"/>
              <a:t> solving</a:t>
            </a:r>
          </a:p>
        </p:txBody>
      </p:sp>
    </p:spTree>
    <p:extLst>
      <p:ext uri="{BB962C8B-B14F-4D97-AF65-F5344CB8AC3E}">
        <p14:creationId xmlns:p14="http://schemas.microsoft.com/office/powerpoint/2010/main" val="12852707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BD7AE87-9339-6549-F7E6-1814541A7E7C}"/>
              </a:ext>
            </a:extLst>
          </p:cNvPr>
          <p:cNvSpPr>
            <a:spLocks noGrp="1"/>
          </p:cNvSpPr>
          <p:nvPr>
            <p:ph type="title"/>
          </p:nvPr>
        </p:nvSpPr>
        <p:spPr/>
        <p:txBody>
          <a:bodyPr/>
          <a:lstStyle/>
          <a:p>
            <a:r>
              <a:rPr lang="it-IT" dirty="0"/>
              <a:t>I compiti di realtà</a:t>
            </a:r>
          </a:p>
        </p:txBody>
      </p:sp>
      <p:sp>
        <p:nvSpPr>
          <p:cNvPr id="3" name="Segnaposto contenuto 2">
            <a:extLst>
              <a:ext uri="{FF2B5EF4-FFF2-40B4-BE49-F238E27FC236}">
                <a16:creationId xmlns:a16="http://schemas.microsoft.com/office/drawing/2014/main" id="{214CE19B-C4C8-F20C-58F7-629C6CA95F68}"/>
              </a:ext>
            </a:extLst>
          </p:cNvPr>
          <p:cNvSpPr>
            <a:spLocks noGrp="1"/>
          </p:cNvSpPr>
          <p:nvPr>
            <p:ph sz="half" idx="1"/>
          </p:nvPr>
        </p:nvSpPr>
        <p:spPr/>
        <p:txBody>
          <a:bodyPr>
            <a:normAutofit/>
          </a:bodyPr>
          <a:lstStyle/>
          <a:p>
            <a:pPr marL="0" indent="0">
              <a:buNone/>
            </a:pPr>
            <a:br>
              <a:rPr lang="it-IT" sz="1400" dirty="0">
                <a:effectLst/>
                <a:latin typeface="Times New Roman" panose="02020603050405020304" pitchFamily="18" charset="0"/>
              </a:rPr>
            </a:br>
            <a:endParaRPr lang="it-IT" sz="1400" dirty="0">
              <a:effectLst/>
              <a:latin typeface="Times New Roman" panose="02020603050405020304" pitchFamily="18" charset="0"/>
            </a:endParaRPr>
          </a:p>
          <a:p>
            <a:r>
              <a:rPr lang="it-IT" sz="1400" dirty="0">
                <a:effectLst/>
                <a:latin typeface="Times New Roman" panose="02020603050405020304" pitchFamily="18" charset="0"/>
              </a:rPr>
              <a:t> </a:t>
            </a:r>
            <a:r>
              <a:rPr lang="it-IT" sz="1400" b="1" dirty="0">
                <a:effectLst/>
                <a:latin typeface="Times New Roman" panose="02020603050405020304" pitchFamily="18" charset="0"/>
              </a:rPr>
              <a:t>La competenza è possibile valutarla solo in situazione</a:t>
            </a:r>
            <a:r>
              <a:rPr lang="it-IT" sz="1400" dirty="0">
                <a:effectLst/>
                <a:latin typeface="Times New Roman" panose="02020603050405020304" pitchFamily="18" charset="0"/>
              </a:rPr>
              <a:t>, perché è la capacità di assumere decisioni e di saper agire e reagire in modo pertinente e valido in situazioni contestualizzate e specifiche. Secondo le Linee guida, la competenza si può «accertare facendo ricorso a </a:t>
            </a:r>
            <a:r>
              <a:rPr lang="it-IT" sz="1400" i="1" dirty="0">
                <a:effectLst/>
                <a:latin typeface="Times New Roman" panose="02020603050405020304" pitchFamily="18" charset="0"/>
              </a:rPr>
              <a:t>compiti di realtà </a:t>
            </a:r>
            <a:r>
              <a:rPr lang="it-IT" sz="1400" dirty="0">
                <a:effectLst/>
                <a:latin typeface="Times New Roman" panose="02020603050405020304" pitchFamily="18" charset="0"/>
              </a:rPr>
              <a:t>(prove autentiche, prove esperte, ecc.), </a:t>
            </a:r>
            <a:r>
              <a:rPr lang="it-IT" sz="1400" i="1" dirty="0">
                <a:effectLst/>
                <a:latin typeface="Times New Roman" panose="02020603050405020304" pitchFamily="18" charset="0"/>
              </a:rPr>
              <a:t>osservazioni sistematiche e autobiografie cognitive</a:t>
            </a:r>
            <a:r>
              <a:rPr lang="it-IT" sz="1400" dirty="0">
                <a:effectLst/>
                <a:latin typeface="Times New Roman" panose="02020603050405020304" pitchFamily="18" charset="0"/>
              </a:rPr>
              <a:t>». </a:t>
            </a:r>
          </a:p>
          <a:p>
            <a:endParaRPr lang="it-IT" sz="1400" dirty="0"/>
          </a:p>
        </p:txBody>
      </p:sp>
      <p:sp>
        <p:nvSpPr>
          <p:cNvPr id="4" name="Segnaposto contenuto 3">
            <a:extLst>
              <a:ext uri="{FF2B5EF4-FFF2-40B4-BE49-F238E27FC236}">
                <a16:creationId xmlns:a16="http://schemas.microsoft.com/office/drawing/2014/main" id="{5FF02083-E9FD-128C-91F4-154CAF951394}"/>
              </a:ext>
            </a:extLst>
          </p:cNvPr>
          <p:cNvSpPr>
            <a:spLocks noGrp="1"/>
          </p:cNvSpPr>
          <p:nvPr>
            <p:ph sz="half" idx="2"/>
          </p:nvPr>
        </p:nvSpPr>
        <p:spPr>
          <a:xfrm>
            <a:off x="5869172" y="729658"/>
            <a:ext cx="5741637" cy="5671142"/>
          </a:xfrm>
        </p:spPr>
        <p:txBody>
          <a:bodyPr>
            <a:normAutofit/>
          </a:bodyPr>
          <a:lstStyle/>
          <a:p>
            <a:pPr marL="0" indent="0">
              <a:buNone/>
            </a:pPr>
            <a:br>
              <a:rPr lang="it-IT" dirty="0">
                <a:effectLst/>
                <a:latin typeface="Times New Roman" panose="02020603050405020304" pitchFamily="18" charset="0"/>
              </a:rPr>
            </a:br>
            <a:endParaRPr lang="it-IT" dirty="0">
              <a:effectLst/>
              <a:latin typeface="Times New Roman" panose="02020603050405020304" pitchFamily="18" charset="0"/>
            </a:endParaRPr>
          </a:p>
          <a:p>
            <a:r>
              <a:rPr lang="it-IT" dirty="0">
                <a:effectLst/>
                <a:latin typeface="Times New Roman" panose="02020603050405020304" pitchFamily="18" charset="0"/>
              </a:rPr>
              <a:t> </a:t>
            </a:r>
            <a:r>
              <a:rPr lang="it-IT" b="1" dirty="0">
                <a:effectLst/>
                <a:latin typeface="Times New Roman" panose="02020603050405020304" pitchFamily="18" charset="0"/>
              </a:rPr>
              <a:t>Compito di realtà</a:t>
            </a:r>
            <a:r>
              <a:rPr lang="it-IT" dirty="0">
                <a:effectLst/>
                <a:latin typeface="Times New Roman" panose="02020603050405020304" pitchFamily="18" charset="0"/>
              </a:rPr>
              <a:t>: «</a:t>
            </a:r>
            <a:r>
              <a:rPr lang="it-IT" i="1" dirty="0">
                <a:effectLst/>
                <a:latin typeface="Times New Roman" panose="02020603050405020304" pitchFamily="18" charset="0"/>
              </a:rPr>
              <a:t>una situazione problematica, complessa e nuova, quanto più possibile vicina al mondo reale, da risolvere utilizzando conoscenze e abilità già acquisite e trasferendo procedure e condotte cognitive in contesti e ambiti di riferimento moderatamente diversi da quelli resi familiari dalla pratica didattica. Pur non escludendo prove che chiamino in causa una sola disciplina, privilegiare prove per la cui risoluzione l’alunno debba richiamare in forma integrata, componendoli autonomamente, più apprendimenti acquisiti. La risoluzione della situazione-problema (compito di realtà) viene a costituire il prodotto finale degli alunni su cui si basa la valutazione dell’insegnante</a:t>
            </a:r>
            <a:r>
              <a:rPr lang="it-IT" dirty="0">
                <a:effectLst/>
                <a:latin typeface="Times New Roman" panose="02020603050405020304" pitchFamily="18" charset="0"/>
              </a:rPr>
              <a:t>» (Linee guida). </a:t>
            </a:r>
          </a:p>
          <a:p>
            <a:endParaRPr lang="it-IT" dirty="0"/>
          </a:p>
        </p:txBody>
      </p:sp>
    </p:spTree>
    <p:extLst>
      <p:ext uri="{BB962C8B-B14F-4D97-AF65-F5344CB8AC3E}">
        <p14:creationId xmlns:p14="http://schemas.microsoft.com/office/powerpoint/2010/main" val="36378471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id="{9721C1A8-B914-4301-89B8-BE9FE9C6BC94}"/>
              </a:ext>
            </a:extLst>
          </p:cNvPr>
          <p:cNvSpPr>
            <a:spLocks noGrp="1"/>
          </p:cNvSpPr>
          <p:nvPr>
            <p:ph type="title"/>
          </p:nvPr>
        </p:nvSpPr>
        <p:spPr/>
        <p:txBody>
          <a:bodyPr/>
          <a:lstStyle/>
          <a:p>
            <a:r>
              <a:rPr lang="it-IT" dirty="0"/>
              <a:t>I compiti di realtà </a:t>
            </a:r>
          </a:p>
        </p:txBody>
      </p:sp>
      <p:sp>
        <p:nvSpPr>
          <p:cNvPr id="6" name="Segnaposto contenuto 5">
            <a:extLst>
              <a:ext uri="{FF2B5EF4-FFF2-40B4-BE49-F238E27FC236}">
                <a16:creationId xmlns:a16="http://schemas.microsoft.com/office/drawing/2014/main" id="{0659FA25-6F8A-53A9-7278-8C12C81EE3EC}"/>
              </a:ext>
            </a:extLst>
          </p:cNvPr>
          <p:cNvSpPr>
            <a:spLocks noGrp="1"/>
          </p:cNvSpPr>
          <p:nvPr>
            <p:ph sz="half" idx="1"/>
          </p:nvPr>
        </p:nvSpPr>
        <p:spPr>
          <a:xfrm>
            <a:off x="393405" y="1717990"/>
            <a:ext cx="5702595" cy="4735973"/>
          </a:xfrm>
        </p:spPr>
        <p:txBody>
          <a:bodyPr>
            <a:normAutofit fontScale="85000" lnSpcReduction="20000"/>
          </a:bodyPr>
          <a:lstStyle/>
          <a:p>
            <a:pPr marL="0" indent="0">
              <a:buNone/>
            </a:pPr>
            <a:r>
              <a:rPr lang="it-IT" dirty="0">
                <a:effectLst/>
                <a:latin typeface="Times New Roman" panose="02020603050405020304" pitchFamily="18" charset="0"/>
              </a:rPr>
              <a:t> </a:t>
            </a:r>
          </a:p>
          <a:p>
            <a:pPr>
              <a:buFont typeface="Arial" panose="020B0604020202020204" pitchFamily="34" charset="0"/>
              <a:buChar char="•"/>
            </a:pPr>
            <a:r>
              <a:rPr lang="it-IT" i="1" dirty="0">
                <a:effectLst/>
                <a:latin typeface="Times New Roman" panose="02020603050405020304" pitchFamily="18" charset="0"/>
              </a:rPr>
              <a:t>propongono compiti che ci si trova ad affrontare nel mondo reale</a:t>
            </a:r>
            <a:r>
              <a:rPr lang="it-IT" dirty="0">
                <a:effectLst/>
                <a:latin typeface="Times New Roman" panose="02020603050405020304" pitchFamily="18" charset="0"/>
              </a:rPr>
              <a:t>, personale o professionale; non sono esercizi scolastici decontestualizzati </a:t>
            </a:r>
          </a:p>
          <a:p>
            <a:pPr>
              <a:buFont typeface="Arial" panose="020B0604020202020204" pitchFamily="34" charset="0"/>
              <a:buChar char="•"/>
            </a:pPr>
            <a:r>
              <a:rPr lang="it-IT" i="1" dirty="0">
                <a:effectLst/>
                <a:latin typeface="Times New Roman" panose="02020603050405020304" pitchFamily="18" charset="0"/>
              </a:rPr>
              <a:t>pongono problemi aperti a molteplici interpretazioni</a:t>
            </a:r>
            <a:r>
              <a:rPr lang="it-IT" dirty="0">
                <a:effectLst/>
                <a:latin typeface="Times New Roman" panose="02020603050405020304" pitchFamily="18" charset="0"/>
              </a:rPr>
              <a:t>, piuttosto che risolvibili con l’applicazione di procedure note; la complessità dei problemi viene resa accessibile allo studente, ma non ridotta </a:t>
            </a:r>
          </a:p>
          <a:p>
            <a:pPr>
              <a:buFont typeface="Arial" panose="020B0604020202020204" pitchFamily="34" charset="0"/>
              <a:buChar char="•"/>
            </a:pPr>
            <a:r>
              <a:rPr lang="it-IT" i="1" dirty="0">
                <a:effectLst/>
                <a:latin typeface="Times New Roman" panose="02020603050405020304" pitchFamily="18" charset="0"/>
              </a:rPr>
              <a:t>offrono l’occasione di esaminare i problemi da diverse prospettive teoriche e pratiche</a:t>
            </a:r>
            <a:r>
              <a:rPr lang="it-IT" dirty="0">
                <a:effectLst/>
                <a:latin typeface="Times New Roman" panose="02020603050405020304" pitchFamily="18" charset="0"/>
              </a:rPr>
              <a:t>: non c’è una singola interpretazione come non c’è un unico percorso per risolvere un problema; gli studenti devono diventare capaci di selezionare le informazioni rilevanti e di distinguerle da quelle irrilevanti </a:t>
            </a:r>
          </a:p>
          <a:p>
            <a:pPr>
              <a:buFont typeface="Arial" panose="020B0604020202020204" pitchFamily="34" charset="0"/>
              <a:buChar char="•"/>
            </a:pPr>
            <a:r>
              <a:rPr lang="it-IT" i="1" dirty="0">
                <a:effectLst/>
                <a:latin typeface="Times New Roman" panose="02020603050405020304" pitchFamily="18" charset="0"/>
              </a:rPr>
              <a:t>permettono più soluzioni alternative </a:t>
            </a:r>
            <a:r>
              <a:rPr lang="it-IT" dirty="0">
                <a:effectLst/>
                <a:latin typeface="Times New Roman" panose="02020603050405020304" pitchFamily="18" charset="0"/>
              </a:rPr>
              <a:t>e questo apre a molte soluzioni originali, e non a una singola risposta corretta ottenuta dall’applicazione di regole e procedure </a:t>
            </a:r>
          </a:p>
          <a:p>
            <a:pPr>
              <a:buFont typeface="Arial" panose="020B0604020202020204" pitchFamily="34" charset="0"/>
              <a:buChar char="•"/>
            </a:pPr>
            <a:r>
              <a:rPr lang="it-IT" i="1" dirty="0">
                <a:effectLst/>
                <a:latin typeface="Times New Roman" panose="02020603050405020304" pitchFamily="18" charset="0"/>
              </a:rPr>
              <a:t>sono complessi </a:t>
            </a:r>
            <a:r>
              <a:rPr lang="it-IT" dirty="0">
                <a:effectLst/>
                <a:latin typeface="Times New Roman" panose="02020603050405020304" pitchFamily="18" charset="0"/>
              </a:rPr>
              <a:t>e richiedono tempo: giorni o settimane </a:t>
            </a:r>
          </a:p>
          <a:p>
            <a:endParaRPr lang="it-IT" dirty="0"/>
          </a:p>
        </p:txBody>
      </p:sp>
      <p:sp>
        <p:nvSpPr>
          <p:cNvPr id="7" name="Segnaposto contenuto 6">
            <a:extLst>
              <a:ext uri="{FF2B5EF4-FFF2-40B4-BE49-F238E27FC236}">
                <a16:creationId xmlns:a16="http://schemas.microsoft.com/office/drawing/2014/main" id="{D12BE926-DE45-B3D0-1264-A0F72C91E5FC}"/>
              </a:ext>
            </a:extLst>
          </p:cNvPr>
          <p:cNvSpPr>
            <a:spLocks noGrp="1"/>
          </p:cNvSpPr>
          <p:nvPr>
            <p:ph sz="half" idx="2"/>
          </p:nvPr>
        </p:nvSpPr>
        <p:spPr>
          <a:xfrm>
            <a:off x="6416041" y="2073349"/>
            <a:ext cx="5382553" cy="4054993"/>
          </a:xfrm>
        </p:spPr>
        <p:txBody>
          <a:bodyPr>
            <a:normAutofit fontScale="85000" lnSpcReduction="20000"/>
          </a:bodyPr>
          <a:lstStyle/>
          <a:p>
            <a:pPr marL="0" indent="0">
              <a:buNone/>
            </a:pPr>
            <a:r>
              <a:rPr lang="it-IT" dirty="0">
                <a:effectLst/>
                <a:latin typeface="Times New Roman" panose="02020603050405020304" pitchFamily="18" charset="0"/>
              </a:rPr>
              <a:t> </a:t>
            </a:r>
          </a:p>
          <a:p>
            <a:pPr>
              <a:buFont typeface="Arial" panose="020B0604020202020204" pitchFamily="34" charset="0"/>
              <a:buChar char="•"/>
            </a:pPr>
            <a:r>
              <a:rPr lang="it-IT" i="1" dirty="0">
                <a:effectLst/>
                <a:latin typeface="Times New Roman" panose="02020603050405020304" pitchFamily="18" charset="0"/>
              </a:rPr>
              <a:t>forniscono l’occasione di collaborare</a:t>
            </a:r>
            <a:r>
              <a:rPr lang="it-IT" dirty="0">
                <a:effectLst/>
                <a:latin typeface="Times New Roman" panose="02020603050405020304" pitchFamily="18" charset="0"/>
              </a:rPr>
              <a:t>, perché propongono attività che non possono essere portate a termine da un solo studente: la collaborazione è integrata nella soluzione del compito </a:t>
            </a:r>
          </a:p>
          <a:p>
            <a:pPr>
              <a:buFont typeface="Arial" panose="020B0604020202020204" pitchFamily="34" charset="0"/>
              <a:buChar char="•"/>
            </a:pPr>
            <a:r>
              <a:rPr lang="it-IT" i="1" dirty="0">
                <a:effectLst/>
                <a:latin typeface="Times New Roman" panose="02020603050405020304" pitchFamily="18" charset="0"/>
              </a:rPr>
              <a:t>sono un’occasione per riflettere </a:t>
            </a:r>
            <a:r>
              <a:rPr lang="it-IT" dirty="0">
                <a:effectLst/>
                <a:latin typeface="Times New Roman" panose="02020603050405020304" pitchFamily="18" charset="0"/>
              </a:rPr>
              <a:t>sul proprio apprendimento, sia individualmente sia in gruppo </a:t>
            </a:r>
          </a:p>
          <a:p>
            <a:pPr>
              <a:buFont typeface="Arial" panose="020B0604020202020204" pitchFamily="34" charset="0"/>
              <a:buChar char="•"/>
            </a:pPr>
            <a:r>
              <a:rPr lang="it-IT" i="1" dirty="0">
                <a:effectLst/>
                <a:latin typeface="Times New Roman" panose="02020603050405020304" pitchFamily="18" charset="0"/>
              </a:rPr>
              <a:t>possono essere integrati e utilizzati in settori disciplinari differenti </a:t>
            </a:r>
            <a:r>
              <a:rPr lang="it-IT" dirty="0">
                <a:effectLst/>
                <a:latin typeface="Times New Roman" panose="02020603050405020304" pitchFamily="18" charset="0"/>
              </a:rPr>
              <a:t>ed estendere i loro risultati al di là di specifiche discipline; incoraggiano prospettive multidisciplinari e permettono agli studenti di assumere diversi ruoli e di sviluppare esperienze in molti settori </a:t>
            </a:r>
          </a:p>
          <a:p>
            <a:pPr>
              <a:buFont typeface="Arial" panose="020B0604020202020204" pitchFamily="34" charset="0"/>
              <a:buChar char="•"/>
            </a:pPr>
            <a:r>
              <a:rPr lang="it-IT" i="1" dirty="0">
                <a:effectLst/>
                <a:latin typeface="Times New Roman" panose="02020603050405020304" pitchFamily="18" charset="0"/>
              </a:rPr>
              <a:t>sono strettamente integrati con la valutazione</a:t>
            </a:r>
            <a:r>
              <a:rPr lang="it-IT" dirty="0">
                <a:effectLst/>
                <a:latin typeface="Times New Roman" panose="02020603050405020304" pitchFamily="18" charset="0"/>
              </a:rPr>
              <a:t>, come accade nella vita reale, a differenza della valutazione tradizionale che separa artificialmente la valutazione dalla natura della prova </a:t>
            </a:r>
          </a:p>
          <a:p>
            <a:pPr>
              <a:buFont typeface="Arial" panose="020B0604020202020204" pitchFamily="34" charset="0"/>
              <a:buChar char="•"/>
            </a:pPr>
            <a:r>
              <a:rPr lang="it-IT" i="1" dirty="0">
                <a:effectLst/>
                <a:latin typeface="Times New Roman" panose="02020603050405020304" pitchFamily="18" charset="0"/>
              </a:rPr>
              <a:t>sfociano in un prodotto finale completo autosufficiente</a:t>
            </a:r>
            <a:r>
              <a:rPr lang="it-IT" dirty="0">
                <a:effectLst/>
                <a:latin typeface="Times New Roman" panose="02020603050405020304" pitchFamily="18" charset="0"/>
              </a:rPr>
              <a:t>, non sono un’esercitazione funzionale a qualcos’altro. </a:t>
            </a:r>
          </a:p>
          <a:p>
            <a:endParaRPr lang="it-IT" dirty="0"/>
          </a:p>
        </p:txBody>
      </p:sp>
    </p:spTree>
    <p:extLst>
      <p:ext uri="{BB962C8B-B14F-4D97-AF65-F5344CB8AC3E}">
        <p14:creationId xmlns:p14="http://schemas.microsoft.com/office/powerpoint/2010/main" val="21584922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4F017D3-4B46-704F-1532-17BCE7AE7928}"/>
              </a:ext>
            </a:extLst>
          </p:cNvPr>
          <p:cNvSpPr>
            <a:spLocks noGrp="1"/>
          </p:cNvSpPr>
          <p:nvPr>
            <p:ph type="title"/>
          </p:nvPr>
        </p:nvSpPr>
        <p:spPr/>
        <p:txBody>
          <a:bodyPr>
            <a:normAutofit fontScale="90000"/>
          </a:bodyPr>
          <a:lstStyle/>
          <a:p>
            <a:br>
              <a:rPr lang="it-IT" dirty="0">
                <a:effectLst/>
                <a:latin typeface="Times New Roman" panose="02020603050405020304" pitchFamily="18" charset="0"/>
              </a:rPr>
            </a:br>
            <a:br>
              <a:rPr lang="it-IT" dirty="0">
                <a:effectLst/>
                <a:latin typeface="Times New Roman" panose="02020603050405020304" pitchFamily="18" charset="0"/>
              </a:rPr>
            </a:br>
            <a:r>
              <a:rPr lang="it-IT" dirty="0">
                <a:effectLst/>
                <a:latin typeface="Times New Roman" panose="02020603050405020304" pitchFamily="18" charset="0"/>
              </a:rPr>
              <a:t> Il sapere a scuola e fuori dalla scuola </a:t>
            </a:r>
            <a:br>
              <a:rPr lang="it-IT" dirty="0">
                <a:effectLst/>
                <a:latin typeface="Times New Roman" panose="02020603050405020304" pitchFamily="18" charset="0"/>
              </a:rPr>
            </a:br>
            <a:endParaRPr lang="it-IT" dirty="0"/>
          </a:p>
        </p:txBody>
      </p:sp>
      <p:sp>
        <p:nvSpPr>
          <p:cNvPr id="3" name="Segnaposto contenuto 2">
            <a:extLst>
              <a:ext uri="{FF2B5EF4-FFF2-40B4-BE49-F238E27FC236}">
                <a16:creationId xmlns:a16="http://schemas.microsoft.com/office/drawing/2014/main" id="{50605DA5-FB95-512C-D7A4-5846F85F6541}"/>
              </a:ext>
            </a:extLst>
          </p:cNvPr>
          <p:cNvSpPr>
            <a:spLocks noGrp="1"/>
          </p:cNvSpPr>
          <p:nvPr>
            <p:ph sz="half" idx="1"/>
          </p:nvPr>
        </p:nvSpPr>
        <p:spPr>
          <a:xfrm>
            <a:off x="581193" y="1935126"/>
            <a:ext cx="5194768" cy="4359347"/>
          </a:xfrm>
        </p:spPr>
        <p:txBody>
          <a:bodyPr>
            <a:normAutofit fontScale="92500"/>
          </a:bodyPr>
          <a:lstStyle/>
          <a:p>
            <a:pPr marL="0" indent="0">
              <a:buNone/>
            </a:pPr>
            <a:r>
              <a:rPr lang="it-IT" dirty="0">
                <a:effectLst/>
                <a:latin typeface="Times New Roman" panose="02020603050405020304" pitchFamily="18" charset="0"/>
              </a:rPr>
              <a:t>Tradizionalmente il sapere a scuola si differenzia dal sapere oltre la scuola, perché: </a:t>
            </a:r>
          </a:p>
          <a:p>
            <a:pPr>
              <a:buFont typeface="Arial" panose="020B0604020202020204" pitchFamily="34" charset="0"/>
              <a:buChar char="•"/>
            </a:pPr>
            <a:r>
              <a:rPr lang="it-IT" dirty="0">
                <a:effectLst/>
                <a:latin typeface="Times New Roman" panose="02020603050405020304" pitchFamily="18" charset="0"/>
              </a:rPr>
              <a:t>la scuola richiede prestazioni individuali, mentre il lavoro all’esterno è condiviso </a:t>
            </a:r>
          </a:p>
          <a:p>
            <a:pPr>
              <a:buFont typeface="Arial" panose="020B0604020202020204" pitchFamily="34" charset="0"/>
              <a:buChar char="•"/>
            </a:pPr>
            <a:r>
              <a:rPr lang="it-IT" dirty="0">
                <a:effectLst/>
                <a:latin typeface="Times New Roman" panose="02020603050405020304" pitchFamily="18" charset="0"/>
              </a:rPr>
              <a:t>la scuola richiede un pensiero puro, privo di supporti, mentre fuori ci si avvale di strumenti cognitivi o artefatti che assistono il processo cognitivo </a:t>
            </a:r>
          </a:p>
          <a:p>
            <a:pPr>
              <a:buFont typeface="Arial" panose="020B0604020202020204" pitchFamily="34" charset="0"/>
              <a:buChar char="•"/>
            </a:pPr>
            <a:r>
              <a:rPr lang="it-IT" dirty="0">
                <a:effectLst/>
                <a:latin typeface="Times New Roman" panose="02020603050405020304" pitchFamily="18" charset="0"/>
              </a:rPr>
              <a:t>la scuola privilegia il pensiero simbolico, fondato su simboli astratti e generali, mentre fuori dalla scuola la mente è impegnata con oggetti e situazioni concrete e specifiche </a:t>
            </a:r>
          </a:p>
          <a:p>
            <a:pPr>
              <a:buFont typeface="Arial" panose="020B0604020202020204" pitchFamily="34" charset="0"/>
              <a:buChar char="•"/>
            </a:pPr>
            <a:r>
              <a:rPr lang="it-IT" dirty="0">
                <a:effectLst/>
                <a:latin typeface="Times New Roman" panose="02020603050405020304" pitchFamily="18" charset="0"/>
              </a:rPr>
              <a:t>a scuola si insegnano conoscenze e abilità generali, mentre nelle attività esterne dominano competenze specifiche, legate alla situazione. </a:t>
            </a:r>
          </a:p>
          <a:p>
            <a:endParaRPr lang="it-IT" dirty="0"/>
          </a:p>
        </p:txBody>
      </p:sp>
      <p:sp>
        <p:nvSpPr>
          <p:cNvPr id="4" name="Segnaposto contenuto 3">
            <a:extLst>
              <a:ext uri="{FF2B5EF4-FFF2-40B4-BE49-F238E27FC236}">
                <a16:creationId xmlns:a16="http://schemas.microsoft.com/office/drawing/2014/main" id="{A46724AA-EF67-C50E-547D-F9CE92F200FA}"/>
              </a:ext>
            </a:extLst>
          </p:cNvPr>
          <p:cNvSpPr>
            <a:spLocks noGrp="1"/>
          </p:cNvSpPr>
          <p:nvPr>
            <p:ph sz="half" idx="2"/>
          </p:nvPr>
        </p:nvSpPr>
        <p:spPr/>
        <p:txBody>
          <a:bodyPr>
            <a:normAutofit fontScale="92500"/>
          </a:bodyPr>
          <a:lstStyle/>
          <a:p>
            <a:pPr marL="0" indent="0">
              <a:buNone/>
            </a:pPr>
            <a:r>
              <a:rPr lang="it-IT" sz="3000" b="1" dirty="0">
                <a:effectLst/>
                <a:latin typeface="Times New Roman" panose="02020603050405020304" pitchFamily="18" charset="0"/>
              </a:rPr>
              <a:t>I compiti di realtà, invece, mirano a superare il divario esistente nell’utilizzo del sapere tra contesti scolastici e contesti reali, rimanendo però strettamente integrati nel curricolo. </a:t>
            </a:r>
            <a:endParaRPr lang="it-IT" sz="3000" dirty="0">
              <a:effectLst/>
              <a:latin typeface="Times New Roman" panose="02020603050405020304" pitchFamily="18" charset="0"/>
            </a:endParaRPr>
          </a:p>
          <a:p>
            <a:pPr marL="0" indent="0">
              <a:buNone/>
            </a:pPr>
            <a:endParaRPr lang="it-IT" dirty="0"/>
          </a:p>
        </p:txBody>
      </p:sp>
    </p:spTree>
    <p:extLst>
      <p:ext uri="{BB962C8B-B14F-4D97-AF65-F5344CB8AC3E}">
        <p14:creationId xmlns:p14="http://schemas.microsoft.com/office/powerpoint/2010/main" val="33564697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Segnaposto contenuto 7" descr="Immagine che contiene testo, schermata, Carattere, Parallelo&#10;&#10;Descrizione generata automaticamente">
            <a:extLst>
              <a:ext uri="{FF2B5EF4-FFF2-40B4-BE49-F238E27FC236}">
                <a16:creationId xmlns:a16="http://schemas.microsoft.com/office/drawing/2014/main" id="{0D05F394-6526-0250-0E94-9F6CAA9BC8D4}"/>
              </a:ext>
            </a:extLst>
          </p:cNvPr>
          <p:cNvPicPr>
            <a:picLocks noGrp="1" noChangeAspect="1"/>
          </p:cNvPicPr>
          <p:nvPr>
            <p:ph idx="1"/>
          </p:nvPr>
        </p:nvPicPr>
        <p:blipFill>
          <a:blip r:embed="rId2"/>
          <a:stretch>
            <a:fillRect/>
          </a:stretch>
        </p:blipFill>
        <p:spPr>
          <a:xfrm>
            <a:off x="6096000" y="-15335"/>
            <a:ext cx="5514808" cy="6873335"/>
          </a:xfrm>
        </p:spPr>
      </p:pic>
      <p:pic>
        <p:nvPicPr>
          <p:cNvPr id="10" name="Immagine 9" descr="Immagine che contiene testo, schermata, Carattere, Sito Web&#10;&#10;Descrizione generata automaticamente">
            <a:extLst>
              <a:ext uri="{FF2B5EF4-FFF2-40B4-BE49-F238E27FC236}">
                <a16:creationId xmlns:a16="http://schemas.microsoft.com/office/drawing/2014/main" id="{A51F580D-DEB6-7D0C-2005-CF5A1F97DAD5}"/>
              </a:ext>
            </a:extLst>
          </p:cNvPr>
          <p:cNvPicPr>
            <a:picLocks noChangeAspect="1"/>
          </p:cNvPicPr>
          <p:nvPr/>
        </p:nvPicPr>
        <p:blipFill>
          <a:blip r:embed="rId3"/>
          <a:stretch>
            <a:fillRect/>
          </a:stretch>
        </p:blipFill>
        <p:spPr>
          <a:xfrm>
            <a:off x="255181" y="-9272"/>
            <a:ext cx="5346821" cy="6867272"/>
          </a:xfrm>
          <a:prstGeom prst="rect">
            <a:avLst/>
          </a:prstGeom>
        </p:spPr>
      </p:pic>
    </p:spTree>
    <p:extLst>
      <p:ext uri="{BB962C8B-B14F-4D97-AF65-F5344CB8AC3E}">
        <p14:creationId xmlns:p14="http://schemas.microsoft.com/office/powerpoint/2010/main" val="38684168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7886309-8F28-488F-8BA9-0BF7494C8D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10D5ABE4-8A47-4A84-9DB4-CCB7A3D422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5537156" cy="58978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magine 4" descr="Immagine che contiene testo, schermata, documento&#10;&#10;Descrizione generata automaticamente">
            <a:extLst>
              <a:ext uri="{FF2B5EF4-FFF2-40B4-BE49-F238E27FC236}">
                <a16:creationId xmlns:a16="http://schemas.microsoft.com/office/drawing/2014/main" id="{3C6F1176-3FE3-BC3D-0EA2-BFAC561788BB}"/>
              </a:ext>
            </a:extLst>
          </p:cNvPr>
          <p:cNvPicPr>
            <a:picLocks noChangeAspect="1"/>
          </p:cNvPicPr>
          <p:nvPr/>
        </p:nvPicPr>
        <p:blipFill>
          <a:blip r:embed="rId2"/>
          <a:stretch>
            <a:fillRect/>
          </a:stretch>
        </p:blipFill>
        <p:spPr>
          <a:xfrm>
            <a:off x="1182327" y="643467"/>
            <a:ext cx="4122588" cy="5571066"/>
          </a:xfrm>
          <a:prstGeom prst="rect">
            <a:avLst/>
          </a:prstGeom>
        </p:spPr>
      </p:pic>
      <p:sp>
        <p:nvSpPr>
          <p:cNvPr id="16" name="Rectangle 15">
            <a:extLst>
              <a:ext uri="{FF2B5EF4-FFF2-40B4-BE49-F238E27FC236}">
                <a16:creationId xmlns:a16="http://schemas.microsoft.com/office/drawing/2014/main" id="{D8EB06DC-2D36-4101-B5B2-45B5B1EEC5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75035" y="480060"/>
            <a:ext cx="5531569" cy="58978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Immagine 6" descr="Immagine che contiene testo, schermata, numero, ricevuta&#10;&#10;Descrizione generata automaticamente">
            <a:extLst>
              <a:ext uri="{FF2B5EF4-FFF2-40B4-BE49-F238E27FC236}">
                <a16:creationId xmlns:a16="http://schemas.microsoft.com/office/drawing/2014/main" id="{17E01EDF-A1EE-B235-1192-80245F21C91F}"/>
              </a:ext>
            </a:extLst>
          </p:cNvPr>
          <p:cNvPicPr>
            <a:picLocks noChangeAspect="1"/>
          </p:cNvPicPr>
          <p:nvPr/>
        </p:nvPicPr>
        <p:blipFill>
          <a:blip r:embed="rId3"/>
          <a:stretch>
            <a:fillRect/>
          </a:stretch>
        </p:blipFill>
        <p:spPr>
          <a:xfrm>
            <a:off x="6010230" y="1307806"/>
            <a:ext cx="5664956" cy="5070134"/>
          </a:xfrm>
          <a:prstGeom prst="rect">
            <a:avLst/>
          </a:prstGeom>
        </p:spPr>
      </p:pic>
    </p:spTree>
    <p:extLst>
      <p:ext uri="{BB962C8B-B14F-4D97-AF65-F5344CB8AC3E}">
        <p14:creationId xmlns:p14="http://schemas.microsoft.com/office/powerpoint/2010/main" val="776544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4A8C4CB-F55C-8BCC-16F8-4405E3FF5BE3}"/>
              </a:ext>
            </a:extLst>
          </p:cNvPr>
          <p:cNvSpPr>
            <a:spLocks noGrp="1"/>
          </p:cNvSpPr>
          <p:nvPr>
            <p:ph type="title"/>
          </p:nvPr>
        </p:nvSpPr>
        <p:spPr/>
        <p:txBody>
          <a:bodyPr/>
          <a:lstStyle/>
          <a:p>
            <a:r>
              <a:rPr lang="it-IT" b="1" i="0" dirty="0">
                <a:solidFill>
                  <a:srgbClr val="330066"/>
                </a:solidFill>
                <a:effectLst/>
                <a:latin typeface="Titillium"/>
              </a:rPr>
              <a:t>Uscite didattiche e viaggi di istruzione</a:t>
            </a:r>
            <a:br>
              <a:rPr lang="it-IT" b="1" i="0" dirty="0">
                <a:solidFill>
                  <a:srgbClr val="330066"/>
                </a:solidFill>
                <a:effectLst/>
                <a:latin typeface="Titillium"/>
              </a:rPr>
            </a:br>
            <a:endParaRPr lang="it-IT" dirty="0"/>
          </a:p>
        </p:txBody>
      </p:sp>
      <p:sp>
        <p:nvSpPr>
          <p:cNvPr id="3" name="Segnaposto contenuto 2">
            <a:extLst>
              <a:ext uri="{FF2B5EF4-FFF2-40B4-BE49-F238E27FC236}">
                <a16:creationId xmlns:a16="http://schemas.microsoft.com/office/drawing/2014/main" id="{65E5968D-65F8-9D87-76FA-1CF6F6DFB71C}"/>
              </a:ext>
            </a:extLst>
          </p:cNvPr>
          <p:cNvSpPr>
            <a:spLocks noGrp="1"/>
          </p:cNvSpPr>
          <p:nvPr>
            <p:ph sz="half" idx="1"/>
          </p:nvPr>
        </p:nvSpPr>
        <p:spPr>
          <a:xfrm>
            <a:off x="581191" y="2317898"/>
            <a:ext cx="5194769" cy="3543152"/>
          </a:xfrm>
        </p:spPr>
        <p:txBody>
          <a:bodyPr>
            <a:normAutofit fontScale="77500" lnSpcReduction="20000"/>
          </a:bodyPr>
          <a:lstStyle/>
          <a:p>
            <a:endParaRPr lang="it-IT" dirty="0">
              <a:latin typeface="Helvetica" pitchFamily="2" charset="0"/>
            </a:endParaRPr>
          </a:p>
          <a:p>
            <a:endParaRPr lang="it-IT" dirty="0">
              <a:latin typeface="Helvetica" pitchFamily="2" charset="0"/>
            </a:endParaRPr>
          </a:p>
          <a:p>
            <a:endParaRPr lang="it-IT" dirty="0">
              <a:latin typeface="Helvetica" pitchFamily="2" charset="0"/>
            </a:endParaRPr>
          </a:p>
          <a:p>
            <a:endParaRPr lang="it-IT" sz="2800" dirty="0">
              <a:latin typeface="Helvetica" pitchFamily="2" charset="0"/>
            </a:endParaRPr>
          </a:p>
          <a:p>
            <a:r>
              <a:rPr lang="it-IT" sz="2800" dirty="0">
                <a:latin typeface="Helvetica" pitchFamily="2" charset="0"/>
              </a:rPr>
              <a:t>Consentono di conoscere il mondo attraverso l’osservazione diretta </a:t>
            </a:r>
          </a:p>
          <a:p>
            <a:r>
              <a:rPr lang="it-IT" sz="2800" dirty="0">
                <a:latin typeface="Helvetica" pitchFamily="2" charset="0"/>
              </a:rPr>
              <a:t>Possono acquisire un vero e proprio valore didattico se diventano parte di una programmazione più ampia</a:t>
            </a:r>
          </a:p>
          <a:p>
            <a:pPr marL="0" indent="0">
              <a:buNone/>
            </a:pPr>
            <a:endParaRPr lang="it-IT" dirty="0">
              <a:effectLst/>
              <a:latin typeface="Helvetica" pitchFamily="2" charset="0"/>
            </a:endParaRPr>
          </a:p>
          <a:p>
            <a:pPr marL="0" indent="0">
              <a:buNone/>
            </a:pPr>
            <a:endParaRPr lang="it-IT" dirty="0">
              <a:effectLst/>
              <a:latin typeface="Helvetica" pitchFamily="2" charset="0"/>
            </a:endParaRPr>
          </a:p>
          <a:p>
            <a:endParaRPr lang="it-IT" dirty="0">
              <a:effectLst/>
              <a:latin typeface="Helvetica" pitchFamily="2" charset="0"/>
            </a:endParaRPr>
          </a:p>
          <a:p>
            <a:endParaRPr lang="it-IT" dirty="0"/>
          </a:p>
          <a:p>
            <a:pPr marL="0" indent="0">
              <a:buNone/>
            </a:pPr>
            <a:endParaRPr lang="it-IT" dirty="0"/>
          </a:p>
        </p:txBody>
      </p:sp>
      <p:sp>
        <p:nvSpPr>
          <p:cNvPr id="4" name="Segnaposto contenuto 3">
            <a:extLst>
              <a:ext uri="{FF2B5EF4-FFF2-40B4-BE49-F238E27FC236}">
                <a16:creationId xmlns:a16="http://schemas.microsoft.com/office/drawing/2014/main" id="{AFE4DFB0-C691-001F-6B7A-2FAD671F7604}"/>
              </a:ext>
            </a:extLst>
          </p:cNvPr>
          <p:cNvSpPr>
            <a:spLocks noGrp="1"/>
          </p:cNvSpPr>
          <p:nvPr>
            <p:ph sz="half" idx="2"/>
          </p:nvPr>
        </p:nvSpPr>
        <p:spPr/>
        <p:txBody>
          <a:bodyPr>
            <a:normAutofit fontScale="77500" lnSpcReduction="20000"/>
          </a:bodyPr>
          <a:lstStyle/>
          <a:p>
            <a:endParaRPr lang="it-IT" sz="2800" dirty="0">
              <a:latin typeface="Helvetica" pitchFamily="2" charset="0"/>
            </a:endParaRPr>
          </a:p>
          <a:p>
            <a:r>
              <a:rPr lang="it-IT" sz="2800" dirty="0">
                <a:latin typeface="Helvetica" pitchFamily="2" charset="0"/>
              </a:rPr>
              <a:t>Possono essere l’occasione per un lavoro interdisciplinare in grado di coinvolgere tutti gli alunni </a:t>
            </a:r>
          </a:p>
          <a:p>
            <a:r>
              <a:rPr lang="it-IT" sz="2800" dirty="0">
                <a:latin typeface="Helvetica" pitchFamily="2" charset="0"/>
              </a:rPr>
              <a:t>P</a:t>
            </a:r>
            <a:r>
              <a:rPr lang="it-IT" sz="2800" dirty="0">
                <a:effectLst/>
                <a:latin typeface="Helvetica" pitchFamily="2" charset="0"/>
              </a:rPr>
              <a:t>ossono inoltre essere preziose opportunità non solo per approfondire contenuti e argomenti o per stimolare la maturazione dei ragazzi ma anche per praticare un turismo sostenibile e responsabile, come indicato nella “Carta Etica del Turismo Scolastico”.</a:t>
            </a:r>
          </a:p>
          <a:p>
            <a:endParaRPr lang="it-IT" dirty="0"/>
          </a:p>
        </p:txBody>
      </p:sp>
    </p:spTree>
    <p:extLst>
      <p:ext uri="{BB962C8B-B14F-4D97-AF65-F5344CB8AC3E}">
        <p14:creationId xmlns:p14="http://schemas.microsoft.com/office/powerpoint/2010/main" val="8923146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F4E0D81-67FA-89A9-716E-442AF5195331}"/>
              </a:ext>
            </a:extLst>
          </p:cNvPr>
          <p:cNvSpPr>
            <a:spLocks noGrp="1"/>
          </p:cNvSpPr>
          <p:nvPr>
            <p:ph type="title"/>
          </p:nvPr>
        </p:nvSpPr>
        <p:spPr>
          <a:xfrm>
            <a:off x="581193" y="522514"/>
            <a:ext cx="11029616" cy="1195476"/>
          </a:xfrm>
        </p:spPr>
        <p:txBody>
          <a:bodyPr>
            <a:normAutofit fontScale="90000"/>
          </a:bodyPr>
          <a:lstStyle/>
          <a:p>
            <a:r>
              <a:rPr lang="it-IT" dirty="0"/>
              <a:t>Scuola e territorio: scuola e aziende per l’accesso al mondo del lavoro </a:t>
            </a:r>
            <a:br>
              <a:rPr lang="it-IT" dirty="0"/>
            </a:br>
            <a:endParaRPr lang="it-IT" dirty="0"/>
          </a:p>
        </p:txBody>
      </p:sp>
      <p:sp>
        <p:nvSpPr>
          <p:cNvPr id="3" name="Segnaposto contenuto 2">
            <a:extLst>
              <a:ext uri="{FF2B5EF4-FFF2-40B4-BE49-F238E27FC236}">
                <a16:creationId xmlns:a16="http://schemas.microsoft.com/office/drawing/2014/main" id="{587BF28A-1933-0E4E-7089-05F9CB4BFD7F}"/>
              </a:ext>
            </a:extLst>
          </p:cNvPr>
          <p:cNvSpPr>
            <a:spLocks noGrp="1"/>
          </p:cNvSpPr>
          <p:nvPr>
            <p:ph sz="half" idx="1"/>
          </p:nvPr>
        </p:nvSpPr>
        <p:spPr>
          <a:xfrm>
            <a:off x="581193" y="2228003"/>
            <a:ext cx="5194767" cy="4107483"/>
          </a:xfrm>
        </p:spPr>
        <p:txBody>
          <a:bodyPr>
            <a:normAutofit fontScale="92500" lnSpcReduction="10000"/>
          </a:bodyPr>
          <a:lstStyle/>
          <a:p>
            <a:r>
              <a:rPr lang="it-IT" sz="2800" dirty="0"/>
              <a:t>Promuovere l’integrazione della scuola con il territorio e con il mondo del lavoro</a:t>
            </a:r>
          </a:p>
          <a:p>
            <a:r>
              <a:rPr lang="it-IT" sz="2800" dirty="0"/>
              <a:t>La scuola deve diventare il motore pulsante nel processo d’inserimento degli studenti nel mondo del lavoro con la collaborazione di enti formativi e imprese</a:t>
            </a:r>
          </a:p>
          <a:p>
            <a:pPr marL="0" indent="0">
              <a:buNone/>
            </a:pPr>
            <a:r>
              <a:rPr lang="it-IT" sz="2800" dirty="0"/>
              <a:t>(</a:t>
            </a:r>
            <a:r>
              <a:rPr lang="it-IT" sz="2800" dirty="0" err="1"/>
              <a:t>Ex:Progetto</a:t>
            </a:r>
            <a:r>
              <a:rPr lang="it-IT" sz="2800" dirty="0"/>
              <a:t> Spaggiari)</a:t>
            </a:r>
          </a:p>
        </p:txBody>
      </p:sp>
      <p:sp>
        <p:nvSpPr>
          <p:cNvPr id="4" name="Segnaposto contenuto 3">
            <a:extLst>
              <a:ext uri="{FF2B5EF4-FFF2-40B4-BE49-F238E27FC236}">
                <a16:creationId xmlns:a16="http://schemas.microsoft.com/office/drawing/2014/main" id="{24EDEE91-ECEA-A5F9-EA6B-34DAD6A6132F}"/>
              </a:ext>
            </a:extLst>
          </p:cNvPr>
          <p:cNvSpPr>
            <a:spLocks noGrp="1"/>
          </p:cNvSpPr>
          <p:nvPr>
            <p:ph sz="half" idx="2"/>
          </p:nvPr>
        </p:nvSpPr>
        <p:spPr>
          <a:xfrm>
            <a:off x="6416041" y="2228003"/>
            <a:ext cx="5194767" cy="4107483"/>
          </a:xfrm>
        </p:spPr>
        <p:txBody>
          <a:bodyPr>
            <a:normAutofit fontScale="92500" lnSpcReduction="10000"/>
          </a:bodyPr>
          <a:lstStyle/>
          <a:p>
            <a:r>
              <a:rPr lang="it-IT" sz="2800" dirty="0"/>
              <a:t>Aree progetto, scelte di concerto con le Regioni</a:t>
            </a:r>
          </a:p>
          <a:p>
            <a:r>
              <a:rPr lang="it-IT" sz="2800" dirty="0"/>
              <a:t>Strategia Nazionale delle Aree Interne </a:t>
            </a:r>
          </a:p>
          <a:p>
            <a:r>
              <a:rPr lang="it-IT" sz="2800" dirty="0"/>
              <a:t>L’azione nazionale deve incrociare quella locale partendo dai bisogni e dalle risorse dei territori </a:t>
            </a:r>
          </a:p>
        </p:txBody>
      </p:sp>
    </p:spTree>
    <p:extLst>
      <p:ext uri="{BB962C8B-B14F-4D97-AF65-F5344CB8AC3E}">
        <p14:creationId xmlns:p14="http://schemas.microsoft.com/office/powerpoint/2010/main" val="32438983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contenuto 5">
            <a:extLst>
              <a:ext uri="{FF2B5EF4-FFF2-40B4-BE49-F238E27FC236}">
                <a16:creationId xmlns:a16="http://schemas.microsoft.com/office/drawing/2014/main" id="{389DEF0B-74B2-FBBF-D545-D5B0F0A1FA88}"/>
              </a:ext>
            </a:extLst>
          </p:cNvPr>
          <p:cNvSpPr>
            <a:spLocks noGrp="1"/>
          </p:cNvSpPr>
          <p:nvPr>
            <p:ph idx="1"/>
          </p:nvPr>
        </p:nvSpPr>
        <p:spPr>
          <a:xfrm>
            <a:off x="589935" y="1091381"/>
            <a:ext cx="11020872" cy="4883969"/>
          </a:xfrm>
        </p:spPr>
        <p:txBody>
          <a:bodyPr>
            <a:normAutofit/>
          </a:bodyPr>
          <a:lstStyle/>
          <a:p>
            <a:pPr marL="0" indent="0" algn="just">
              <a:buNone/>
            </a:pPr>
            <a:r>
              <a:rPr lang="it-IT" sz="3200" dirty="0"/>
              <a:t>LA SCUOLA HA LA MISSIONE DI GUIDARE I GIOVANI VERSO SCELTE CONSAPEVOLI, DEVE FORNIRE GLI STRUMENTI PER DARE UN SENSO ALLA REALTÀ CHE LI CIRCONDA E PER CRESCERE CULTURALMENTE, PSICOLOGICAMENTE E SOCIALMENTE </a:t>
            </a:r>
          </a:p>
        </p:txBody>
      </p:sp>
    </p:spTree>
    <p:extLst>
      <p:ext uri="{BB962C8B-B14F-4D97-AF65-F5344CB8AC3E}">
        <p14:creationId xmlns:p14="http://schemas.microsoft.com/office/powerpoint/2010/main" val="18868915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50DB759F-0114-5E0F-1620-66C2A2AAF52F}"/>
              </a:ext>
            </a:extLst>
          </p:cNvPr>
          <p:cNvSpPr>
            <a:spLocks noGrp="1"/>
          </p:cNvSpPr>
          <p:nvPr>
            <p:ph idx="1"/>
          </p:nvPr>
        </p:nvSpPr>
        <p:spPr/>
        <p:txBody>
          <a:bodyPr>
            <a:normAutofit fontScale="92500" lnSpcReduction="20000"/>
          </a:bodyPr>
          <a:lstStyle/>
          <a:p>
            <a:r>
              <a:rPr lang="it-IT" sz="2400" dirty="0">
                <a:latin typeface="Helvetica" pitchFamily="2" charset="0"/>
              </a:rPr>
              <a:t>Nelle Aree interne il rapporto tra scuola e territorio è fondamentale. </a:t>
            </a:r>
          </a:p>
          <a:p>
            <a:r>
              <a:rPr lang="it-IT" sz="2400" dirty="0">
                <a:effectLst/>
                <a:latin typeface="Helvetica" pitchFamily="2" charset="0"/>
              </a:rPr>
              <a:t>L’accessibilità, l’inclusione, l’ampliamento dell’offerta formativa e, soprattutto, l’innalzamento continuo della qualità dei processi di insegnamento-apprendimento, sono al centro delle attuali politiche educative e del dibattito scientifico sull’istruzione e sulla formazione</a:t>
            </a:r>
          </a:p>
          <a:p>
            <a:r>
              <a:rPr lang="it-IT" sz="2400" dirty="0">
                <a:effectLst/>
                <a:latin typeface="Helvetica" pitchFamily="2" charset="0"/>
              </a:rPr>
              <a:t>il rapporto scuola-territorio non si può ridurre ad atteggiamenti di conservazione dell’esistente.</a:t>
            </a:r>
          </a:p>
          <a:p>
            <a:r>
              <a:rPr lang="it-IT" sz="2400" dirty="0">
                <a:effectLst/>
                <a:latin typeface="Helvetica" pitchFamily="2" charset="0"/>
              </a:rPr>
              <a:t>Diventa cruciale investire sulla formazione docenti per l’innovazione dei contenuti e la ricerca metodologica e didattica, in modo da rendere la scuola un centro attivo di sviluppo professionale sempre aperto anche alla collaborazione con il contesto esterno</a:t>
            </a:r>
          </a:p>
          <a:p>
            <a:endParaRPr lang="it-IT" dirty="0">
              <a:effectLst/>
              <a:latin typeface="Helvetica" pitchFamily="2" charset="0"/>
            </a:endParaRPr>
          </a:p>
          <a:p>
            <a:endParaRPr lang="it-IT" dirty="0">
              <a:effectLst/>
              <a:latin typeface="Helvetica" pitchFamily="2" charset="0"/>
            </a:endParaRPr>
          </a:p>
          <a:p>
            <a:endParaRPr lang="it-IT" dirty="0"/>
          </a:p>
        </p:txBody>
      </p:sp>
    </p:spTree>
    <p:extLst>
      <p:ext uri="{BB962C8B-B14F-4D97-AF65-F5344CB8AC3E}">
        <p14:creationId xmlns:p14="http://schemas.microsoft.com/office/powerpoint/2010/main" val="40123151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B6E9262-4059-A0B0-6484-70A01A775D5A}"/>
              </a:ext>
            </a:extLst>
          </p:cNvPr>
          <p:cNvSpPr>
            <a:spLocks noGrp="1"/>
          </p:cNvSpPr>
          <p:nvPr>
            <p:ph type="title"/>
          </p:nvPr>
        </p:nvSpPr>
        <p:spPr/>
        <p:txBody>
          <a:bodyPr/>
          <a:lstStyle/>
          <a:p>
            <a:r>
              <a:rPr lang="it-IT" dirty="0"/>
              <a:t>Per approfondire: </a:t>
            </a:r>
          </a:p>
        </p:txBody>
      </p:sp>
      <p:sp>
        <p:nvSpPr>
          <p:cNvPr id="3" name="Segnaposto contenuto 2">
            <a:extLst>
              <a:ext uri="{FF2B5EF4-FFF2-40B4-BE49-F238E27FC236}">
                <a16:creationId xmlns:a16="http://schemas.microsoft.com/office/drawing/2014/main" id="{9A71123E-19E5-1A64-8BCA-3D501B7E914C}"/>
              </a:ext>
            </a:extLst>
          </p:cNvPr>
          <p:cNvSpPr>
            <a:spLocks noGrp="1"/>
          </p:cNvSpPr>
          <p:nvPr>
            <p:ph idx="1"/>
          </p:nvPr>
        </p:nvSpPr>
        <p:spPr/>
        <p:txBody>
          <a:bodyPr/>
          <a:lstStyle/>
          <a:p>
            <a:r>
              <a:rPr lang="it-IT" dirty="0">
                <a:hlinkClick r:id="rId2"/>
              </a:rPr>
              <a:t>https://www.openpolis.it/limpatto-del-pnrr-sulla-poverta-educativa-in-basilicata/</a:t>
            </a:r>
            <a:endParaRPr lang="it-IT" dirty="0"/>
          </a:p>
          <a:p>
            <a:endParaRPr lang="it-IT" dirty="0"/>
          </a:p>
          <a:p>
            <a:endParaRPr lang="it-IT" dirty="0"/>
          </a:p>
        </p:txBody>
      </p:sp>
    </p:spTree>
    <p:extLst>
      <p:ext uri="{BB962C8B-B14F-4D97-AF65-F5344CB8AC3E}">
        <p14:creationId xmlns:p14="http://schemas.microsoft.com/office/powerpoint/2010/main" val="110922402"/>
      </p:ext>
    </p:extLst>
  </p:cSld>
  <p:clrMapOvr>
    <a:masterClrMapping/>
  </p:clrMapOvr>
</p:sld>
</file>

<file path=ppt/theme/theme1.xml><?xml version="1.0" encoding="utf-8"?>
<a:theme xmlns:a="http://schemas.openxmlformats.org/drawingml/2006/main" name="DividendVTI">
  <a:themeElements>
    <a:clrScheme name="AnalogousFromRegularSeed_2SEEDS">
      <a:dk1>
        <a:srgbClr val="000000"/>
      </a:dk1>
      <a:lt1>
        <a:srgbClr val="FFFFFF"/>
      </a:lt1>
      <a:dk2>
        <a:srgbClr val="23323E"/>
      </a:dk2>
      <a:lt2>
        <a:srgbClr val="E8E3E2"/>
      </a:lt2>
      <a:accent1>
        <a:srgbClr val="3B94B1"/>
      </a:accent1>
      <a:accent2>
        <a:srgbClr val="46B4A1"/>
      </a:accent2>
      <a:accent3>
        <a:srgbClr val="4D74C3"/>
      </a:accent3>
      <a:accent4>
        <a:srgbClr val="B13B58"/>
      </a:accent4>
      <a:accent5>
        <a:srgbClr val="C3604D"/>
      </a:accent5>
      <a:accent6>
        <a:srgbClr val="B1803B"/>
      </a:accent6>
      <a:hlink>
        <a:srgbClr val="BF5F3F"/>
      </a:hlink>
      <a:folHlink>
        <a:srgbClr val="7F7F7F"/>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VTI" id="{97558BDE-0B66-457C-BB6F-7B1B22DAA9B8}" vid="{F53508A3-AC60-448A-AF37-934D5F1A0D5E}"/>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4515</TotalTime>
  <Words>3074</Words>
  <Application>Microsoft Macintosh PowerPoint</Application>
  <PresentationFormat>Widescreen</PresentationFormat>
  <Paragraphs>139</Paragraphs>
  <Slides>36</Slides>
  <Notes>1</Notes>
  <HiddenSlides>0</HiddenSlides>
  <MMClips>0</MMClips>
  <ScaleCrop>false</ScaleCrop>
  <HeadingPairs>
    <vt:vector size="6" baseType="variant">
      <vt:variant>
        <vt:lpstr>Caratteri utilizzati</vt:lpstr>
      </vt:variant>
      <vt:variant>
        <vt:i4>9</vt:i4>
      </vt:variant>
      <vt:variant>
        <vt:lpstr>Tema</vt:lpstr>
      </vt:variant>
      <vt:variant>
        <vt:i4>1</vt:i4>
      </vt:variant>
      <vt:variant>
        <vt:lpstr>Titoli diapositive</vt:lpstr>
      </vt:variant>
      <vt:variant>
        <vt:i4>36</vt:i4>
      </vt:variant>
    </vt:vector>
  </HeadingPairs>
  <TitlesOfParts>
    <vt:vector size="46" baseType="lpstr">
      <vt:lpstr>Arial</vt:lpstr>
      <vt:lpstr>bold</vt:lpstr>
      <vt:lpstr>Calibri</vt:lpstr>
      <vt:lpstr>Gill Sans MT</vt:lpstr>
      <vt:lpstr>Helvetica</vt:lpstr>
      <vt:lpstr>Noto Nastaliq Urdu</vt:lpstr>
      <vt:lpstr>Times New Roman</vt:lpstr>
      <vt:lpstr>Titillium</vt:lpstr>
      <vt:lpstr>Wingdings 2</vt:lpstr>
      <vt:lpstr>DividendVTI</vt:lpstr>
      <vt:lpstr>Didattica orientativa e didattica laboratoriale </vt:lpstr>
      <vt:lpstr>La didattica tradizionale </vt:lpstr>
      <vt:lpstr>Presentazione standard di PowerPoint</vt:lpstr>
      <vt:lpstr>La domanda allora è un po’ questa. Nelle pagine che enfatizzano una vita di classe egemonizzata dalla didattica tradizionale, quale posto occupano le competenze, l’interdisciplinarità, la ricerca e la creatività???</vt:lpstr>
      <vt:lpstr>Risposta: Nessuno spazio </vt:lpstr>
      <vt:lpstr>La didattica attiva</vt:lpstr>
      <vt:lpstr>La didattica attiva si fa scienza dell’educazione </vt:lpstr>
      <vt:lpstr>Ripensare gli spazi per ripensare la didattica </vt:lpstr>
      <vt:lpstr>Una proposta  </vt:lpstr>
      <vt:lpstr>Gruppi a livello </vt:lpstr>
      <vt:lpstr>Presentazione standard di PowerPoint</vt:lpstr>
      <vt:lpstr>Unire le strategie </vt:lpstr>
      <vt:lpstr>Il laboratorio quale luogo di apprendimento e socializzazione </vt:lpstr>
      <vt:lpstr>Presentazione standard di PowerPoint</vt:lpstr>
      <vt:lpstr>La didattica laboratoriale comporta una scoperta induttiva o ipotetico-deduttiva «costruita»</vt:lpstr>
      <vt:lpstr>La didattica laboratoriale ha un grande vantaggio: può interessare tutti gli ambiti disciplinari, poiché nel laboratorio i saperi disciplinari diventano strumenti per verificare le conoscenze e le competenze che ciascun allievo acquisisce per l’effetto dell’esperienza all’interno del laboratorio stesso </vt:lpstr>
      <vt:lpstr>Apprendimento basato su compiti e progetti </vt:lpstr>
      <vt:lpstr>Il laboratorio come  “spazio mentale attrezzato”</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Learning by doing: imparare facendo  </vt:lpstr>
      <vt:lpstr>Compiti di realtà </vt:lpstr>
      <vt:lpstr>I compiti di realtà</vt:lpstr>
      <vt:lpstr>I compiti di realtà </vt:lpstr>
      <vt:lpstr>   Il sapere a scuola e fuori dalla scuola  </vt:lpstr>
      <vt:lpstr>Presentazione standard di PowerPoint</vt:lpstr>
      <vt:lpstr>Presentazione standard di PowerPoint</vt:lpstr>
      <vt:lpstr>Uscite didattiche e viaggi di istruzione </vt:lpstr>
      <vt:lpstr>Scuola e territorio: scuola e aziende per l’accesso al mondo del lavoro  </vt:lpstr>
      <vt:lpstr>Presentazione standard di PowerPoint</vt:lpstr>
      <vt:lpstr>Presentazione standard di PowerPoint</vt:lpstr>
      <vt:lpstr>Per approfondire: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Didattica orientativa e didattica laboratoriale </dc:title>
  <dc:creator>Rosanna GIUDICE</dc:creator>
  <cp:lastModifiedBy>Rosanna GIUDICE</cp:lastModifiedBy>
  <cp:revision>9</cp:revision>
  <dcterms:created xsi:type="dcterms:W3CDTF">2023-06-13T13:09:41Z</dcterms:created>
  <dcterms:modified xsi:type="dcterms:W3CDTF">2023-06-16T16:25:28Z</dcterms:modified>
</cp:coreProperties>
</file>