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7" r:id="rId3"/>
    <p:sldId id="266" r:id="rId4"/>
    <p:sldId id="264" r:id="rId5"/>
    <p:sldId id="265" r:id="rId6"/>
    <p:sldId id="269" r:id="rId7"/>
    <p:sldId id="268" r:id="rId8"/>
    <p:sldId id="270" r:id="rId9"/>
    <p:sldId id="271" r:id="rId10"/>
    <p:sldId id="273" r:id="rId11"/>
    <p:sldId id="272" r:id="rId12"/>
    <p:sldId id="258" r:id="rId13"/>
    <p:sldId id="259" r:id="rId14"/>
    <p:sldId id="260" r:id="rId15"/>
    <p:sldId id="261" r:id="rId16"/>
    <p:sldId id="262" r:id="rId17"/>
    <p:sldId id="263" r:id="rId18"/>
    <p:sldId id="267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6"/>
  </p:normalViewPr>
  <p:slideViewPr>
    <p:cSldViewPr snapToGrid="0">
      <p:cViewPr varScale="1">
        <p:scale>
          <a:sx n="52" d="100"/>
          <a:sy n="52" d="100"/>
        </p:scale>
        <p:origin x="192" y="1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585311-FC17-42A1-89BE-A641FE857874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575D8C4-6021-45EF-8AA7-093FC5287414}">
      <dgm:prSet/>
      <dgm:spPr/>
      <dgm:t>
        <a:bodyPr/>
        <a:lstStyle/>
        <a:p>
          <a:r>
            <a:rPr lang="it-IT"/>
            <a:t>Tra i compiti della scuola c’è quello di aprire scenari, guidare gli studenti e le studentesse verso nuovi contesti in cui fare esperienza di sé e del mondo, per scoprire le proprie qualità e maturare una scelta autonoma sul proprio percorso di vita. </a:t>
          </a:r>
          <a:endParaRPr lang="en-US"/>
        </a:p>
      </dgm:t>
    </dgm:pt>
    <dgm:pt modelId="{9D9177B8-E675-4564-8893-F1EE1F40D980}" type="parTrans" cxnId="{5937DEEE-8DD8-44C9-9DBB-7836FE86FDDC}">
      <dgm:prSet/>
      <dgm:spPr/>
      <dgm:t>
        <a:bodyPr/>
        <a:lstStyle/>
        <a:p>
          <a:endParaRPr lang="en-US"/>
        </a:p>
      </dgm:t>
    </dgm:pt>
    <dgm:pt modelId="{70FB7110-CC87-4E7C-A71C-4E7553EE8D21}" type="sibTrans" cxnId="{5937DEEE-8DD8-44C9-9DBB-7836FE86FDDC}">
      <dgm:prSet/>
      <dgm:spPr/>
      <dgm:t>
        <a:bodyPr/>
        <a:lstStyle/>
        <a:p>
          <a:endParaRPr lang="en-US"/>
        </a:p>
      </dgm:t>
    </dgm:pt>
    <dgm:pt modelId="{EB2F1088-99C1-4B68-BECB-B4440FB46786}">
      <dgm:prSet/>
      <dgm:spPr/>
      <dgm:t>
        <a:bodyPr/>
        <a:lstStyle/>
        <a:p>
          <a:r>
            <a:rPr lang="it-IT"/>
            <a:t>La scuola deve intervenire nelle attività quotidiane e attraverso la didattica creare le condizioni affinché i giovani possano scoprire ed esprimere il loro potenziale</a:t>
          </a:r>
          <a:endParaRPr lang="en-US"/>
        </a:p>
      </dgm:t>
    </dgm:pt>
    <dgm:pt modelId="{2BF0624B-59A6-43DD-8198-63DAB18A488B}" type="parTrans" cxnId="{EDB31C88-74CE-48BA-AFCD-F2D105EC379A}">
      <dgm:prSet/>
      <dgm:spPr/>
      <dgm:t>
        <a:bodyPr/>
        <a:lstStyle/>
        <a:p>
          <a:endParaRPr lang="en-US"/>
        </a:p>
      </dgm:t>
    </dgm:pt>
    <dgm:pt modelId="{E190E22A-3A6C-4EEE-8CD6-FC2580EDEFE3}" type="sibTrans" cxnId="{EDB31C88-74CE-48BA-AFCD-F2D105EC379A}">
      <dgm:prSet/>
      <dgm:spPr/>
      <dgm:t>
        <a:bodyPr/>
        <a:lstStyle/>
        <a:p>
          <a:endParaRPr lang="en-US"/>
        </a:p>
      </dgm:t>
    </dgm:pt>
    <dgm:pt modelId="{008CB075-34C0-A443-90AE-126941571407}" type="pres">
      <dgm:prSet presAssocID="{2B585311-FC17-42A1-89BE-A641FE8578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803CB0B-69B4-E94F-919C-BC87EBBC1E7C}" type="pres">
      <dgm:prSet presAssocID="{2575D8C4-6021-45EF-8AA7-093FC5287414}" presName="hierRoot1" presStyleCnt="0"/>
      <dgm:spPr/>
    </dgm:pt>
    <dgm:pt modelId="{E9A21D99-91D4-6045-BA78-D002360A0D83}" type="pres">
      <dgm:prSet presAssocID="{2575D8C4-6021-45EF-8AA7-093FC5287414}" presName="composite" presStyleCnt="0"/>
      <dgm:spPr/>
    </dgm:pt>
    <dgm:pt modelId="{B38AE6A9-70F0-8A4D-A3DD-CDCADE207CB1}" type="pres">
      <dgm:prSet presAssocID="{2575D8C4-6021-45EF-8AA7-093FC5287414}" presName="background" presStyleLbl="node0" presStyleIdx="0" presStyleCnt="2"/>
      <dgm:spPr/>
    </dgm:pt>
    <dgm:pt modelId="{2F14DDFB-B2D2-E04D-8BD7-A98D996848C9}" type="pres">
      <dgm:prSet presAssocID="{2575D8C4-6021-45EF-8AA7-093FC5287414}" presName="text" presStyleLbl="fgAcc0" presStyleIdx="0" presStyleCnt="2">
        <dgm:presLayoutVars>
          <dgm:chPref val="3"/>
        </dgm:presLayoutVars>
      </dgm:prSet>
      <dgm:spPr/>
    </dgm:pt>
    <dgm:pt modelId="{1D1005D3-6C9B-2A48-A92E-5672208B6365}" type="pres">
      <dgm:prSet presAssocID="{2575D8C4-6021-45EF-8AA7-093FC5287414}" presName="hierChild2" presStyleCnt="0"/>
      <dgm:spPr/>
    </dgm:pt>
    <dgm:pt modelId="{A596346C-084D-414A-9D5B-58F16FCAF78A}" type="pres">
      <dgm:prSet presAssocID="{EB2F1088-99C1-4B68-BECB-B4440FB46786}" presName="hierRoot1" presStyleCnt="0"/>
      <dgm:spPr/>
    </dgm:pt>
    <dgm:pt modelId="{92972E44-501C-6A45-8180-12DB5C99D491}" type="pres">
      <dgm:prSet presAssocID="{EB2F1088-99C1-4B68-BECB-B4440FB46786}" presName="composite" presStyleCnt="0"/>
      <dgm:spPr/>
    </dgm:pt>
    <dgm:pt modelId="{7B118D14-5C69-6E4B-870C-C0ED749978A3}" type="pres">
      <dgm:prSet presAssocID="{EB2F1088-99C1-4B68-BECB-B4440FB46786}" presName="background" presStyleLbl="node0" presStyleIdx="1" presStyleCnt="2"/>
      <dgm:spPr/>
    </dgm:pt>
    <dgm:pt modelId="{23E8DD7C-84E5-1840-B5BB-FF4143FD1BAF}" type="pres">
      <dgm:prSet presAssocID="{EB2F1088-99C1-4B68-BECB-B4440FB46786}" presName="text" presStyleLbl="fgAcc0" presStyleIdx="1" presStyleCnt="2">
        <dgm:presLayoutVars>
          <dgm:chPref val="3"/>
        </dgm:presLayoutVars>
      </dgm:prSet>
      <dgm:spPr/>
    </dgm:pt>
    <dgm:pt modelId="{9BD599CD-5E31-8C40-BD74-C5EC54D72015}" type="pres">
      <dgm:prSet presAssocID="{EB2F1088-99C1-4B68-BECB-B4440FB46786}" presName="hierChild2" presStyleCnt="0"/>
      <dgm:spPr/>
    </dgm:pt>
  </dgm:ptLst>
  <dgm:cxnLst>
    <dgm:cxn modelId="{B852C512-6C9D-6A4C-9570-678DC0097B04}" type="presOf" srcId="{2575D8C4-6021-45EF-8AA7-093FC5287414}" destId="{2F14DDFB-B2D2-E04D-8BD7-A98D996848C9}" srcOrd="0" destOrd="0" presId="urn:microsoft.com/office/officeart/2005/8/layout/hierarchy1"/>
    <dgm:cxn modelId="{A13A9550-9C6A-6A4D-AADB-2C29107C56ED}" type="presOf" srcId="{EB2F1088-99C1-4B68-BECB-B4440FB46786}" destId="{23E8DD7C-84E5-1840-B5BB-FF4143FD1BAF}" srcOrd="0" destOrd="0" presId="urn:microsoft.com/office/officeart/2005/8/layout/hierarchy1"/>
    <dgm:cxn modelId="{4EEBF16F-C39C-1B40-8EBC-64BD07E3C477}" type="presOf" srcId="{2B585311-FC17-42A1-89BE-A641FE857874}" destId="{008CB075-34C0-A443-90AE-126941571407}" srcOrd="0" destOrd="0" presId="urn:microsoft.com/office/officeart/2005/8/layout/hierarchy1"/>
    <dgm:cxn modelId="{EDB31C88-74CE-48BA-AFCD-F2D105EC379A}" srcId="{2B585311-FC17-42A1-89BE-A641FE857874}" destId="{EB2F1088-99C1-4B68-BECB-B4440FB46786}" srcOrd="1" destOrd="0" parTransId="{2BF0624B-59A6-43DD-8198-63DAB18A488B}" sibTransId="{E190E22A-3A6C-4EEE-8CD6-FC2580EDEFE3}"/>
    <dgm:cxn modelId="{5937DEEE-8DD8-44C9-9DBB-7836FE86FDDC}" srcId="{2B585311-FC17-42A1-89BE-A641FE857874}" destId="{2575D8C4-6021-45EF-8AA7-093FC5287414}" srcOrd="0" destOrd="0" parTransId="{9D9177B8-E675-4564-8893-F1EE1F40D980}" sibTransId="{70FB7110-CC87-4E7C-A71C-4E7553EE8D21}"/>
    <dgm:cxn modelId="{4F9E7BEF-2A55-024D-A911-2858E40A047C}" type="presParOf" srcId="{008CB075-34C0-A443-90AE-126941571407}" destId="{1803CB0B-69B4-E94F-919C-BC87EBBC1E7C}" srcOrd="0" destOrd="0" presId="urn:microsoft.com/office/officeart/2005/8/layout/hierarchy1"/>
    <dgm:cxn modelId="{73D641F7-F9EC-9340-BF0B-4A20055BED89}" type="presParOf" srcId="{1803CB0B-69B4-E94F-919C-BC87EBBC1E7C}" destId="{E9A21D99-91D4-6045-BA78-D002360A0D83}" srcOrd="0" destOrd="0" presId="urn:microsoft.com/office/officeart/2005/8/layout/hierarchy1"/>
    <dgm:cxn modelId="{3AFE3561-77B2-2B4F-8A30-FEEB1A9D914F}" type="presParOf" srcId="{E9A21D99-91D4-6045-BA78-D002360A0D83}" destId="{B38AE6A9-70F0-8A4D-A3DD-CDCADE207CB1}" srcOrd="0" destOrd="0" presId="urn:microsoft.com/office/officeart/2005/8/layout/hierarchy1"/>
    <dgm:cxn modelId="{A587820E-D421-CD4B-9C54-BD6BCD28CA83}" type="presParOf" srcId="{E9A21D99-91D4-6045-BA78-D002360A0D83}" destId="{2F14DDFB-B2D2-E04D-8BD7-A98D996848C9}" srcOrd="1" destOrd="0" presId="urn:microsoft.com/office/officeart/2005/8/layout/hierarchy1"/>
    <dgm:cxn modelId="{3450553A-7970-FA4F-B322-AB77A1CA103C}" type="presParOf" srcId="{1803CB0B-69B4-E94F-919C-BC87EBBC1E7C}" destId="{1D1005D3-6C9B-2A48-A92E-5672208B6365}" srcOrd="1" destOrd="0" presId="urn:microsoft.com/office/officeart/2005/8/layout/hierarchy1"/>
    <dgm:cxn modelId="{E528419B-0213-2D49-8285-08F680E132A6}" type="presParOf" srcId="{008CB075-34C0-A443-90AE-126941571407}" destId="{A596346C-084D-414A-9D5B-58F16FCAF78A}" srcOrd="1" destOrd="0" presId="urn:microsoft.com/office/officeart/2005/8/layout/hierarchy1"/>
    <dgm:cxn modelId="{5273140D-2CC8-2243-918A-7BA1DF7F11D6}" type="presParOf" srcId="{A596346C-084D-414A-9D5B-58F16FCAF78A}" destId="{92972E44-501C-6A45-8180-12DB5C99D491}" srcOrd="0" destOrd="0" presId="urn:microsoft.com/office/officeart/2005/8/layout/hierarchy1"/>
    <dgm:cxn modelId="{7FBDE8C0-AF6A-EA4B-A60A-D6874DD70764}" type="presParOf" srcId="{92972E44-501C-6A45-8180-12DB5C99D491}" destId="{7B118D14-5C69-6E4B-870C-C0ED749978A3}" srcOrd="0" destOrd="0" presId="urn:microsoft.com/office/officeart/2005/8/layout/hierarchy1"/>
    <dgm:cxn modelId="{56DA4A5D-4F39-334F-9C35-E72E54C011FE}" type="presParOf" srcId="{92972E44-501C-6A45-8180-12DB5C99D491}" destId="{23E8DD7C-84E5-1840-B5BB-FF4143FD1BAF}" srcOrd="1" destOrd="0" presId="urn:microsoft.com/office/officeart/2005/8/layout/hierarchy1"/>
    <dgm:cxn modelId="{4D250854-32AF-8746-8FA4-3FBCD16EBED4}" type="presParOf" srcId="{A596346C-084D-414A-9D5B-58F16FCAF78A}" destId="{9BD599CD-5E31-8C40-BD74-C5EC54D720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C495DC-5C31-40F4-BE33-0DA3B0D9082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1905B0-614C-422A-8DB1-BA00EF6F9438}">
      <dgm:prSet/>
      <dgm:spPr/>
      <dgm:t>
        <a:bodyPr/>
        <a:lstStyle/>
        <a:p>
          <a:r>
            <a:rPr lang="it-IT"/>
            <a:t>Sviluppo di competenze di auto-orientamento </a:t>
          </a:r>
          <a:endParaRPr lang="en-US"/>
        </a:p>
      </dgm:t>
    </dgm:pt>
    <dgm:pt modelId="{E1DC9B53-D4E5-4ECA-ADBF-25DCCED04A8F}" type="parTrans" cxnId="{5A77FC25-8A68-49C3-AE86-78F54DE7C433}">
      <dgm:prSet/>
      <dgm:spPr/>
      <dgm:t>
        <a:bodyPr/>
        <a:lstStyle/>
        <a:p>
          <a:endParaRPr lang="en-US"/>
        </a:p>
      </dgm:t>
    </dgm:pt>
    <dgm:pt modelId="{8536C7CA-A195-4455-BF18-9269AD148690}" type="sibTrans" cxnId="{5A77FC25-8A68-49C3-AE86-78F54DE7C433}">
      <dgm:prSet/>
      <dgm:spPr/>
      <dgm:t>
        <a:bodyPr/>
        <a:lstStyle/>
        <a:p>
          <a:endParaRPr lang="en-US"/>
        </a:p>
      </dgm:t>
    </dgm:pt>
    <dgm:pt modelId="{1FDA87AF-5516-4BEA-A08A-765823BCBD4B}">
      <dgm:prSet/>
      <dgm:spPr/>
      <dgm:t>
        <a:bodyPr/>
        <a:lstStyle/>
        <a:p>
          <a:r>
            <a:rPr lang="it-IT" dirty="0"/>
            <a:t>Costruire un percorso, dentro il percorso d’istruzione, NUOVO </a:t>
          </a:r>
          <a:endParaRPr lang="en-US" dirty="0"/>
        </a:p>
      </dgm:t>
    </dgm:pt>
    <dgm:pt modelId="{0B2CE057-8228-4CCA-BBA1-A94CC8BC0D7F}" type="parTrans" cxnId="{A83D06EC-64E1-4946-93E9-3DDFD86EC4C3}">
      <dgm:prSet/>
      <dgm:spPr/>
      <dgm:t>
        <a:bodyPr/>
        <a:lstStyle/>
        <a:p>
          <a:endParaRPr lang="en-US"/>
        </a:p>
      </dgm:t>
    </dgm:pt>
    <dgm:pt modelId="{C771E43E-C09D-4B49-9326-C58415582F2D}" type="sibTrans" cxnId="{A83D06EC-64E1-4946-93E9-3DDFD86EC4C3}">
      <dgm:prSet/>
      <dgm:spPr/>
      <dgm:t>
        <a:bodyPr/>
        <a:lstStyle/>
        <a:p>
          <a:endParaRPr lang="en-US"/>
        </a:p>
      </dgm:t>
    </dgm:pt>
    <dgm:pt modelId="{9B233B91-D5A0-C44F-88E7-6AAB30CB78BD}" type="pres">
      <dgm:prSet presAssocID="{1FC495DC-5C31-40F4-BE33-0DA3B0D9082B}" presName="linear" presStyleCnt="0">
        <dgm:presLayoutVars>
          <dgm:animLvl val="lvl"/>
          <dgm:resizeHandles val="exact"/>
        </dgm:presLayoutVars>
      </dgm:prSet>
      <dgm:spPr/>
    </dgm:pt>
    <dgm:pt modelId="{A2A0C60F-25BA-3342-BFCF-D38B192AD659}" type="pres">
      <dgm:prSet presAssocID="{391905B0-614C-422A-8DB1-BA00EF6F943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DE2F5EF-5F33-B349-BE24-5A419BFFD964}" type="pres">
      <dgm:prSet presAssocID="{8536C7CA-A195-4455-BF18-9269AD148690}" presName="spacer" presStyleCnt="0"/>
      <dgm:spPr/>
    </dgm:pt>
    <dgm:pt modelId="{5B47386F-785D-FE41-B7AA-3AA837CB5A65}" type="pres">
      <dgm:prSet presAssocID="{1FDA87AF-5516-4BEA-A08A-765823BCBD4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A77FC25-8A68-49C3-AE86-78F54DE7C433}" srcId="{1FC495DC-5C31-40F4-BE33-0DA3B0D9082B}" destId="{391905B0-614C-422A-8DB1-BA00EF6F9438}" srcOrd="0" destOrd="0" parTransId="{E1DC9B53-D4E5-4ECA-ADBF-25DCCED04A8F}" sibTransId="{8536C7CA-A195-4455-BF18-9269AD148690}"/>
    <dgm:cxn modelId="{D70F7E48-97A4-A941-9426-B39D8ED1444F}" type="presOf" srcId="{1FC495DC-5C31-40F4-BE33-0DA3B0D9082B}" destId="{9B233B91-D5A0-C44F-88E7-6AAB30CB78BD}" srcOrd="0" destOrd="0" presId="urn:microsoft.com/office/officeart/2005/8/layout/vList2"/>
    <dgm:cxn modelId="{A1059F5A-903B-0146-A340-6F2D3954D191}" type="presOf" srcId="{391905B0-614C-422A-8DB1-BA00EF6F9438}" destId="{A2A0C60F-25BA-3342-BFCF-D38B192AD659}" srcOrd="0" destOrd="0" presId="urn:microsoft.com/office/officeart/2005/8/layout/vList2"/>
    <dgm:cxn modelId="{9172B48E-BF42-464D-B3CF-7950205B5232}" type="presOf" srcId="{1FDA87AF-5516-4BEA-A08A-765823BCBD4B}" destId="{5B47386F-785D-FE41-B7AA-3AA837CB5A65}" srcOrd="0" destOrd="0" presId="urn:microsoft.com/office/officeart/2005/8/layout/vList2"/>
    <dgm:cxn modelId="{A83D06EC-64E1-4946-93E9-3DDFD86EC4C3}" srcId="{1FC495DC-5C31-40F4-BE33-0DA3B0D9082B}" destId="{1FDA87AF-5516-4BEA-A08A-765823BCBD4B}" srcOrd="1" destOrd="0" parTransId="{0B2CE057-8228-4CCA-BBA1-A94CC8BC0D7F}" sibTransId="{C771E43E-C09D-4B49-9326-C58415582F2D}"/>
    <dgm:cxn modelId="{BFB261B3-D67D-8847-9645-12582AC2EE14}" type="presParOf" srcId="{9B233B91-D5A0-C44F-88E7-6AAB30CB78BD}" destId="{A2A0C60F-25BA-3342-BFCF-D38B192AD659}" srcOrd="0" destOrd="0" presId="urn:microsoft.com/office/officeart/2005/8/layout/vList2"/>
    <dgm:cxn modelId="{FF84BD44-F8B1-4940-9B33-CC1F683CAFF8}" type="presParOf" srcId="{9B233B91-D5A0-C44F-88E7-6AAB30CB78BD}" destId="{EDE2F5EF-5F33-B349-BE24-5A419BFFD964}" srcOrd="1" destOrd="0" presId="urn:microsoft.com/office/officeart/2005/8/layout/vList2"/>
    <dgm:cxn modelId="{A449B993-3BA9-E04C-96DF-13E5339F0E03}" type="presParOf" srcId="{9B233B91-D5A0-C44F-88E7-6AAB30CB78BD}" destId="{5B47386F-785D-FE41-B7AA-3AA837CB5A6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AE6A9-70F0-8A4D-A3DD-CDCADE207CB1}">
      <dsp:nvSpPr>
        <dsp:cNvPr id="0" name=""/>
        <dsp:cNvSpPr/>
      </dsp:nvSpPr>
      <dsp:spPr>
        <a:xfrm>
          <a:off x="587126" y="194"/>
          <a:ext cx="3415605" cy="2168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14DDFB-B2D2-E04D-8BD7-A98D996848C9}">
      <dsp:nvSpPr>
        <dsp:cNvPr id="0" name=""/>
        <dsp:cNvSpPr/>
      </dsp:nvSpPr>
      <dsp:spPr>
        <a:xfrm>
          <a:off x="966638" y="360730"/>
          <a:ext cx="3415605" cy="2168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Tra i compiti della scuola c’è quello di aprire scenari, guidare gli studenti e le studentesse verso nuovi contesti in cui fare esperienza di sé e del mondo, per scoprire le proprie qualità e maturare una scelta autonoma sul proprio percorso di vita. </a:t>
          </a:r>
          <a:endParaRPr lang="en-US" sz="1700" kern="1200"/>
        </a:p>
      </dsp:txBody>
      <dsp:txXfrm>
        <a:off x="1030163" y="424255"/>
        <a:ext cx="3288555" cy="2041859"/>
      </dsp:txXfrm>
    </dsp:sp>
    <dsp:sp modelId="{7B118D14-5C69-6E4B-870C-C0ED749978A3}">
      <dsp:nvSpPr>
        <dsp:cNvPr id="0" name=""/>
        <dsp:cNvSpPr/>
      </dsp:nvSpPr>
      <dsp:spPr>
        <a:xfrm>
          <a:off x="4761755" y="194"/>
          <a:ext cx="3415605" cy="2168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E8DD7C-84E5-1840-B5BB-FF4143FD1BAF}">
      <dsp:nvSpPr>
        <dsp:cNvPr id="0" name=""/>
        <dsp:cNvSpPr/>
      </dsp:nvSpPr>
      <dsp:spPr>
        <a:xfrm>
          <a:off x="5141267" y="360730"/>
          <a:ext cx="3415605" cy="2168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La scuola deve intervenire nelle attività quotidiane e attraverso la didattica creare le condizioni affinché i giovani possano scoprire ed esprimere il loro potenziale</a:t>
          </a:r>
          <a:endParaRPr lang="en-US" sz="1700" kern="1200"/>
        </a:p>
      </dsp:txBody>
      <dsp:txXfrm>
        <a:off x="5204792" y="424255"/>
        <a:ext cx="3288555" cy="2041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0C60F-25BA-3342-BFCF-D38B192AD659}">
      <dsp:nvSpPr>
        <dsp:cNvPr id="0" name=""/>
        <dsp:cNvSpPr/>
      </dsp:nvSpPr>
      <dsp:spPr>
        <a:xfrm>
          <a:off x="0" y="298465"/>
          <a:ext cx="5980170" cy="23095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200" kern="1200"/>
            <a:t>Sviluppo di competenze di auto-orientamento </a:t>
          </a:r>
          <a:endParaRPr lang="en-US" sz="4200" kern="1200"/>
        </a:p>
      </dsp:txBody>
      <dsp:txXfrm>
        <a:off x="112744" y="411209"/>
        <a:ext cx="5754682" cy="2084091"/>
      </dsp:txXfrm>
    </dsp:sp>
    <dsp:sp modelId="{5B47386F-785D-FE41-B7AA-3AA837CB5A65}">
      <dsp:nvSpPr>
        <dsp:cNvPr id="0" name=""/>
        <dsp:cNvSpPr/>
      </dsp:nvSpPr>
      <dsp:spPr>
        <a:xfrm>
          <a:off x="0" y="2729005"/>
          <a:ext cx="5980170" cy="2309579"/>
        </a:xfrm>
        <a:prstGeom prst="roundRect">
          <a:avLst/>
        </a:prstGeom>
        <a:solidFill>
          <a:schemeClr val="accent2">
            <a:hueOff val="1507910"/>
            <a:satOff val="-782"/>
            <a:lumOff val="1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200" kern="1200" dirty="0"/>
            <a:t>Costruire un percorso, dentro il percorso d’istruzione, NUOVO </a:t>
          </a:r>
          <a:endParaRPr lang="en-US" sz="4200" kern="1200" dirty="0"/>
        </a:p>
      </dsp:txBody>
      <dsp:txXfrm>
        <a:off x="112744" y="2841749"/>
        <a:ext cx="5754682" cy="2084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6/12/23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60959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36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6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4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5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02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1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3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6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3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6/12/23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2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12">
            <a:extLst>
              <a:ext uri="{FF2B5EF4-FFF2-40B4-BE49-F238E27FC236}">
                <a16:creationId xmlns:a16="http://schemas.microsoft.com/office/drawing/2014/main" id="{A8DDC302-DBEC-4742-B54B-5E9AAFE96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430001" cy="6858000"/>
          </a:xfrm>
          <a:custGeom>
            <a:avLst/>
            <a:gdLst>
              <a:gd name="connsiteX0" fmla="*/ 0 w 11430001"/>
              <a:gd name="connsiteY0" fmla="*/ 0 h 6858000"/>
              <a:gd name="connsiteX1" fmla="*/ 5330522 w 11430001"/>
              <a:gd name="connsiteY1" fmla="*/ 0 h 6858000"/>
              <a:gd name="connsiteX2" fmla="*/ 5334002 w 11430001"/>
              <a:gd name="connsiteY2" fmla="*/ 0 h 6858000"/>
              <a:gd name="connsiteX3" fmla="*/ 5334002 w 11430001"/>
              <a:gd name="connsiteY3" fmla="*/ 762270 h 6858000"/>
              <a:gd name="connsiteX4" fmla="*/ 11430001 w 11430001"/>
              <a:gd name="connsiteY4" fmla="*/ 762270 h 6858000"/>
              <a:gd name="connsiteX5" fmla="*/ 11430001 w 11430001"/>
              <a:gd name="connsiteY5" fmla="*/ 6094807 h 6858000"/>
              <a:gd name="connsiteX6" fmla="*/ 5330522 w 11430001"/>
              <a:gd name="connsiteY6" fmla="*/ 6094807 h 6858000"/>
              <a:gd name="connsiteX7" fmla="*/ 5330522 w 11430001"/>
              <a:gd name="connsiteY7" fmla="*/ 6858000 h 6858000"/>
              <a:gd name="connsiteX8" fmla="*/ 0 w 11430001"/>
              <a:gd name="connsiteY8" fmla="*/ 6858000 h 6858000"/>
              <a:gd name="connsiteX9" fmla="*/ 0 w 11430001"/>
              <a:gd name="connsiteY9" fmla="*/ 60948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30001" h="6858000">
                <a:moveTo>
                  <a:pt x="0" y="0"/>
                </a:moveTo>
                <a:lnTo>
                  <a:pt x="5330522" y="0"/>
                </a:lnTo>
                <a:lnTo>
                  <a:pt x="5334002" y="0"/>
                </a:lnTo>
                <a:lnTo>
                  <a:pt x="5334002" y="762270"/>
                </a:lnTo>
                <a:lnTo>
                  <a:pt x="11430001" y="762270"/>
                </a:lnTo>
                <a:lnTo>
                  <a:pt x="11430001" y="6094807"/>
                </a:lnTo>
                <a:lnTo>
                  <a:pt x="5330522" y="6094807"/>
                </a:lnTo>
                <a:lnTo>
                  <a:pt x="5330522" y="6858000"/>
                </a:lnTo>
                <a:lnTo>
                  <a:pt x="0" y="6858000"/>
                </a:lnTo>
                <a:lnTo>
                  <a:pt x="0" y="6094807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B541257-FA66-E1D8-4AFE-157D98581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2616" y="1517904"/>
            <a:ext cx="4579288" cy="2796945"/>
          </a:xfrm>
        </p:spPr>
        <p:txBody>
          <a:bodyPr>
            <a:normAutofit/>
          </a:bodyPr>
          <a:lstStyle/>
          <a:p>
            <a:pPr algn="l"/>
            <a:r>
              <a:rPr lang="it-IT" sz="4700"/>
              <a:t>Per una nuova didattica orientativa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FAB229-97A6-6A0C-4BC8-F75C0D276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2616" y="4570807"/>
            <a:ext cx="4579288" cy="942889"/>
          </a:xfrm>
        </p:spPr>
        <p:txBody>
          <a:bodyPr>
            <a:normAutofit/>
          </a:bodyPr>
          <a:lstStyle/>
          <a:p>
            <a:pPr algn="l"/>
            <a:r>
              <a:rPr lang="it-IT" dirty="0"/>
              <a:t>II lezione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246B22E9-B3C2-3DFD-A571-FAC3E63A5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2" b="3"/>
          <a:stretch/>
        </p:blipFill>
        <p:spPr>
          <a:xfrm>
            <a:off x="20" y="758953"/>
            <a:ext cx="5327883" cy="53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27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8"/>
    </mc:Choice>
    <mc:Fallback>
      <p:transition spd="slow" advTm="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D6127A9-5030-4F8B-7FBC-2DFB40FF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</p:spPr>
        <p:txBody>
          <a:bodyPr>
            <a:normAutofit/>
          </a:bodyPr>
          <a:lstStyle/>
          <a:p>
            <a:r>
              <a:rPr lang="it-IT" dirty="0"/>
              <a:t>Introduzione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2C6A363F-411A-266A-7374-806319B92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149626"/>
              </p:ext>
            </p:extLst>
          </p:nvPr>
        </p:nvGraphicFramePr>
        <p:xfrm>
          <a:off x="1517650" y="2970213"/>
          <a:ext cx="9144000" cy="2529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9962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5CDAFE1-059B-49EF-8E73-47DED29BD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8FF7079-7064-CE32-D4FF-5310DEBA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17903"/>
            <a:ext cx="9899904" cy="1345115"/>
          </a:xfrm>
        </p:spPr>
        <p:txBody>
          <a:bodyPr>
            <a:normAutofit/>
          </a:bodyPr>
          <a:lstStyle/>
          <a:p>
            <a:r>
              <a:rPr lang="it-IT" sz="2600"/>
              <a:t>La didattica orientativa </a:t>
            </a:r>
            <a:br>
              <a:rPr lang="it-IT" sz="2600"/>
            </a:br>
            <a:r>
              <a:rPr lang="it-IT" sz="2600"/>
              <a:t>Allenare le competenze di auto orientamento CON le discipline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2DAB73-7060-F3FB-35BA-AEEDA33AB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970222"/>
            <a:ext cx="9899904" cy="3125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L’attività didattica in ottica orientativa è organizzata a partire dalle esperienze degli studenti, con il superamento della sola dimensione trasmissiva delle conoscenze e con la valorizzazione della didattica laboratoriale, di tempi e spazi flessibili, e delle opportunità offerte dall’esercizio dell’autonomia </a:t>
            </a:r>
          </a:p>
          <a:p>
            <a:pPr marL="0" indent="0">
              <a:buNone/>
            </a:pPr>
            <a:r>
              <a:rPr lang="it-IT" dirty="0"/>
              <a:t>Linee guida per l’orientamento (MIM 2022) </a:t>
            </a:r>
          </a:p>
        </p:txBody>
      </p:sp>
    </p:spTree>
    <p:extLst>
      <p:ext uri="{BB962C8B-B14F-4D97-AF65-F5344CB8AC3E}">
        <p14:creationId xmlns:p14="http://schemas.microsoft.com/office/powerpoint/2010/main" val="169979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E04E80-944E-B6A0-7505-D925EDBE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Moduli di orientamento formativo </a:t>
            </a:r>
            <a:br>
              <a:rPr lang="it-IT" dirty="0"/>
            </a:br>
            <a:r>
              <a:rPr lang="it-IT" sz="2400" dirty="0"/>
              <a:t>Una prescrizione per le scuole secondarie (30 ore/anno)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13051E-88CD-FD99-54AE-F7CF4B724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3094892"/>
            <a:ext cx="9144000" cy="3004156"/>
          </a:xfrm>
        </p:spPr>
        <p:txBody>
          <a:bodyPr/>
          <a:lstStyle/>
          <a:p>
            <a:r>
              <a:rPr lang="it-IT" dirty="0"/>
              <a:t>«Le scuole secondarie di primo grado attivano, a partire dell’anno scolastico 2023-2024, moduli di orientamento formativo degli studenti, di almeno 30 ore, anche extra curriculari, per anno scolastico, in tutte le classi»</a:t>
            </a:r>
          </a:p>
        </p:txBody>
      </p:sp>
    </p:spTree>
    <p:extLst>
      <p:ext uri="{BB962C8B-B14F-4D97-AF65-F5344CB8AC3E}">
        <p14:creationId xmlns:p14="http://schemas.microsoft.com/office/powerpoint/2010/main" val="181382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5CDAFE1-059B-49EF-8E73-47DED29BD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27C319-6A2E-8CD2-41EB-BB32AC319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17903"/>
            <a:ext cx="9899904" cy="1345115"/>
          </a:xfrm>
        </p:spPr>
        <p:txBody>
          <a:bodyPr>
            <a:normAutofit/>
          </a:bodyPr>
          <a:lstStyle/>
          <a:p>
            <a:r>
              <a:rPr lang="it-IT" dirty="0"/>
              <a:t>Moduli di orientamento formativo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646368-99CD-42DE-86A8-54729C21B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970222"/>
            <a:ext cx="9899904" cy="3125777"/>
          </a:xfrm>
        </p:spPr>
        <p:txBody>
          <a:bodyPr>
            <a:normAutofit/>
          </a:bodyPr>
          <a:lstStyle/>
          <a:p>
            <a:pPr marL="0" indent="0">
              <a:lnSpc>
                <a:spcPct val="95000"/>
              </a:lnSpc>
              <a:buNone/>
            </a:pPr>
            <a:r>
              <a:rPr lang="it-IT" sz="2200"/>
              <a:t>«Le scuole secondarie di secondo grado attivano a partire dall’anno scolastico 2023-2024</a:t>
            </a:r>
          </a:p>
          <a:p>
            <a:pPr>
              <a:lnSpc>
                <a:spcPct val="95000"/>
              </a:lnSpc>
            </a:pPr>
            <a:r>
              <a:rPr lang="it-IT" sz="2200"/>
              <a:t>Moduli di orientamento formativo degli studenti, di almeno 30 ore, anche extra curriculari, per anno scolastico, nelle classi prime e seconde; </a:t>
            </a:r>
          </a:p>
          <a:p>
            <a:pPr>
              <a:lnSpc>
                <a:spcPct val="95000"/>
              </a:lnSpc>
            </a:pPr>
            <a:r>
              <a:rPr lang="it-IT" sz="2200"/>
              <a:t>Moduli curriculari di orientamento formativo degli studenti, di almeno 30 ore per anno scolastico, nelle classi terze, quarte e quindi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it-IT" sz="2200" i="1"/>
              <a:t>Linee guida per l’orientamento (MIM 2022)</a:t>
            </a:r>
          </a:p>
        </p:txBody>
      </p:sp>
    </p:spTree>
    <p:extLst>
      <p:ext uri="{BB962C8B-B14F-4D97-AF65-F5344CB8AC3E}">
        <p14:creationId xmlns:p14="http://schemas.microsoft.com/office/powerpoint/2010/main" val="254622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D0CF1E-4915-4854-AE1A-BE8E8ABDE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378B036-879B-4F45-A653-56FC275A7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12192000" cy="6096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509809C-8D83-03EA-57BB-111D61214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17903"/>
            <a:ext cx="10668000" cy="1345115"/>
          </a:xfrm>
        </p:spPr>
        <p:txBody>
          <a:bodyPr>
            <a:normAutofit/>
          </a:bodyPr>
          <a:lstStyle/>
          <a:p>
            <a:r>
              <a:rPr lang="it-IT" dirty="0"/>
              <a:t>La dimensione orientativa dei percorsi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6DCCC0-86F8-C21E-5621-FB9DD10B1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970222"/>
            <a:ext cx="10668000" cy="3125777"/>
          </a:xfrm>
        </p:spPr>
        <p:txBody>
          <a:bodyPr>
            <a:normAutofit/>
          </a:bodyPr>
          <a:lstStyle/>
          <a:p>
            <a:r>
              <a:rPr lang="it-IT" sz="2400"/>
              <a:t>L’orientamento svolge un ruolo chiave nelle politiche europee sull’istruzione e la formazione. </a:t>
            </a:r>
          </a:p>
          <a:p>
            <a:r>
              <a:rPr lang="it-IT" sz="2400"/>
              <a:t>Il processo di orientamento, che si configura come diritto permanente finalizzato a promuovere l’occupazione attiva, la crescita economica e l’inclusione sociale, rappresenta, nel panorama italiano dell’istruzione e della formazione, parte integrante del percorso educativo, a partire dalla scuola dell’infanzia.</a:t>
            </a:r>
          </a:p>
        </p:txBody>
      </p:sp>
    </p:spTree>
    <p:extLst>
      <p:ext uri="{BB962C8B-B14F-4D97-AF65-F5344CB8AC3E}">
        <p14:creationId xmlns:p14="http://schemas.microsoft.com/office/powerpoint/2010/main" val="183340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65CDAFE1-059B-49EF-8E73-47DED29BD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B1EA01C1-AE8E-0716-1B01-59D552567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17903"/>
            <a:ext cx="9899904" cy="1345115"/>
          </a:xfrm>
        </p:spPr>
        <p:txBody>
          <a:bodyPr>
            <a:normAutofit/>
          </a:bodyPr>
          <a:lstStyle/>
          <a:p>
            <a:r>
              <a:rPr lang="it-IT" sz="2300"/>
              <a:t>Quali strumenti</a:t>
            </a:r>
            <a:br>
              <a:rPr lang="it-IT" sz="2300"/>
            </a:br>
            <a:r>
              <a:rPr lang="it-IT" sz="2300"/>
              <a:t>Percorsi per le competenze trasversali e per l’orientamento PCTO </a:t>
            </a:r>
            <a:br>
              <a:rPr lang="it-IT" sz="2300"/>
            </a:br>
            <a:r>
              <a:rPr lang="it-IT" sz="2300"/>
              <a:t>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C88B12C-301D-BA57-E7D8-1D30E391C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970222"/>
            <a:ext cx="9899904" cy="3125777"/>
          </a:xfrm>
        </p:spPr>
        <p:txBody>
          <a:bodyPr>
            <a:normAutofit/>
          </a:bodyPr>
          <a:lstStyle/>
          <a:p>
            <a:pPr marL="0" indent="0">
              <a:lnSpc>
                <a:spcPct val="95000"/>
              </a:lnSpc>
              <a:buNone/>
            </a:pPr>
            <a:r>
              <a:rPr lang="it-IT"/>
              <a:t>1. L’evoluzione degli orientamenti europei  In un mondo in rapida evoluzione,  l’istruzione e  la formazione sono chiamate a svolgere un ruolo chiave per l’acquisizione di capacità e competenze utili a cogliere le opportunità che si presentano in previsione dei cambiamenti della società e del mondo del lavoro di domani. L’istruzione e la formazione sono, infatti,  al centro delle politiche attive e dei programmi d’azione dell’area europea.</a:t>
            </a:r>
          </a:p>
        </p:txBody>
      </p:sp>
    </p:spTree>
    <p:extLst>
      <p:ext uri="{BB962C8B-B14F-4D97-AF65-F5344CB8AC3E}">
        <p14:creationId xmlns:p14="http://schemas.microsoft.com/office/powerpoint/2010/main" val="332445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65CDAFE1-059B-49EF-8E73-47DED29BD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82F0DA-C75E-7387-5F93-76487C79DC75}"/>
              </a:ext>
            </a:extLst>
          </p:cNvPr>
          <p:cNvSpPr txBox="1"/>
          <p:nvPr/>
        </p:nvSpPr>
        <p:spPr>
          <a:xfrm>
            <a:off x="762000" y="1485900"/>
            <a:ext cx="9899904" cy="46100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È</a:t>
            </a:r>
            <a:r>
              <a:rPr lang="en-US" sz="2400" dirty="0"/>
              <a:t> data </a:t>
            </a:r>
            <a:r>
              <a:rPr lang="en-US" sz="2400" dirty="0" err="1"/>
              <a:t>rilevanza</a:t>
            </a:r>
            <a:r>
              <a:rPr lang="en-US" sz="2400" dirty="0"/>
              <a:t> </a:t>
            </a:r>
            <a:r>
              <a:rPr lang="en-US" sz="2400" dirty="0" err="1"/>
              <a:t>alla</a:t>
            </a:r>
            <a:r>
              <a:rPr lang="en-US" sz="2400" dirty="0"/>
              <a:t> </a:t>
            </a:r>
            <a:r>
              <a:rPr lang="en-US" sz="2400" dirty="0" err="1"/>
              <a:t>figura</a:t>
            </a:r>
            <a:r>
              <a:rPr lang="en-US" sz="2400" dirty="0"/>
              <a:t> del </a:t>
            </a:r>
            <a:r>
              <a:rPr lang="en-US" sz="2400" dirty="0" err="1"/>
              <a:t>docente</a:t>
            </a:r>
            <a:r>
              <a:rPr lang="en-US" sz="2400" dirty="0"/>
              <a:t> come </a:t>
            </a:r>
            <a:r>
              <a:rPr lang="en-US" sz="2400" dirty="0" err="1"/>
              <a:t>facilitatore</a:t>
            </a:r>
            <a:r>
              <a:rPr lang="en-US" sz="2400" dirty="0"/>
              <a:t> </a:t>
            </a:r>
            <a:r>
              <a:rPr lang="en-US" sz="2400" dirty="0" err="1"/>
              <a:t>dell’orientamento</a:t>
            </a:r>
            <a:r>
              <a:rPr lang="en-US" sz="2400" dirty="0"/>
              <a:t> per </a:t>
            </a:r>
            <a:r>
              <a:rPr lang="en-US" sz="2400" dirty="0" err="1"/>
              <a:t>definire</a:t>
            </a:r>
            <a:r>
              <a:rPr lang="en-US" sz="2400" dirty="0"/>
              <a:t> </a:t>
            </a:r>
            <a:r>
              <a:rPr lang="en-US" sz="2400" dirty="0" err="1"/>
              <a:t>approcci</a:t>
            </a:r>
            <a:r>
              <a:rPr lang="en-US" sz="2400" dirty="0"/>
              <a:t> e </a:t>
            </a:r>
            <a:r>
              <a:rPr lang="en-US" sz="2400" dirty="0" err="1"/>
              <a:t>strumenti</a:t>
            </a:r>
            <a:r>
              <a:rPr lang="en-US" sz="2400" dirty="0"/>
              <a:t> in </a:t>
            </a:r>
            <a:r>
              <a:rPr lang="en-US" sz="2400" dirty="0" err="1"/>
              <a:t>grado</a:t>
            </a:r>
            <a:r>
              <a:rPr lang="en-US" sz="2400" dirty="0"/>
              <a:t> di </a:t>
            </a:r>
            <a:r>
              <a:rPr lang="en-US" sz="2400" dirty="0" err="1"/>
              <a:t>sostenere</a:t>
            </a:r>
            <a:r>
              <a:rPr lang="en-US" sz="2400" dirty="0"/>
              <a:t> </a:t>
            </a:r>
            <a:r>
              <a:rPr lang="en-US" sz="2400" dirty="0" err="1"/>
              <a:t>gli</a:t>
            </a:r>
            <a:r>
              <a:rPr lang="en-US" sz="2400" dirty="0"/>
              <a:t> </a:t>
            </a:r>
            <a:r>
              <a:rPr lang="en-US" sz="2400" dirty="0" err="1"/>
              <a:t>studenti</a:t>
            </a:r>
            <a:r>
              <a:rPr lang="en-US" sz="2400" dirty="0"/>
              <a:t> </a:t>
            </a:r>
            <a:r>
              <a:rPr lang="en-US" sz="2400" dirty="0" err="1"/>
              <a:t>nello</a:t>
            </a:r>
            <a:r>
              <a:rPr lang="en-US" sz="2400" dirty="0"/>
              <a:t> </a:t>
            </a:r>
            <a:r>
              <a:rPr lang="en-US" sz="2400" dirty="0" err="1"/>
              <a:t>sviluppo</a:t>
            </a:r>
            <a:r>
              <a:rPr lang="en-US" sz="2400" dirty="0"/>
              <a:t> </a:t>
            </a:r>
            <a:r>
              <a:rPr lang="en-US" sz="2400" dirty="0" err="1"/>
              <a:t>della</a:t>
            </a:r>
            <a:r>
              <a:rPr lang="en-US" sz="2400" dirty="0"/>
              <a:t> propria </a:t>
            </a:r>
            <a:r>
              <a:rPr lang="en-US" sz="2400" dirty="0" err="1"/>
              <a:t>identità</a:t>
            </a:r>
            <a:r>
              <a:rPr lang="en-US" sz="2400" dirty="0"/>
              <a:t>, </a:t>
            </a:r>
            <a:r>
              <a:rPr lang="en-US" sz="2400" dirty="0" err="1"/>
              <a:t>nella</a:t>
            </a:r>
            <a:r>
              <a:rPr lang="en-US" sz="2400" dirty="0"/>
              <a:t> </a:t>
            </a:r>
            <a:r>
              <a:rPr lang="en-US" sz="2400" dirty="0" err="1"/>
              <a:t>scelta</a:t>
            </a:r>
            <a:r>
              <a:rPr lang="en-US" sz="2400" dirty="0"/>
              <a:t> </a:t>
            </a:r>
            <a:r>
              <a:rPr lang="en-US" sz="2400" dirty="0" err="1"/>
              <a:t>consapevole</a:t>
            </a:r>
            <a:r>
              <a:rPr lang="en-US" sz="2400" dirty="0"/>
              <a:t> e </a:t>
            </a:r>
            <a:r>
              <a:rPr lang="en-US" sz="2400" dirty="0" err="1"/>
              <a:t>responsabile</a:t>
            </a:r>
            <a:r>
              <a:rPr lang="en-US" sz="2400" dirty="0"/>
              <a:t>, </a:t>
            </a:r>
            <a:r>
              <a:rPr lang="en-US" sz="2400" dirty="0" err="1"/>
              <a:t>esaltare</a:t>
            </a:r>
            <a:r>
              <a:rPr lang="en-US" sz="2400" dirty="0"/>
              <a:t> la </a:t>
            </a:r>
            <a:r>
              <a:rPr lang="en-US" sz="2400" dirty="0" err="1"/>
              <a:t>dimensione</a:t>
            </a:r>
            <a:r>
              <a:rPr lang="en-US" sz="2400" dirty="0"/>
              <a:t> </a:t>
            </a:r>
            <a:r>
              <a:rPr lang="en-US" sz="2400" dirty="0" err="1"/>
              <a:t>permanente</a:t>
            </a:r>
            <a:r>
              <a:rPr lang="en-US" sz="2400" dirty="0"/>
              <a:t> e </a:t>
            </a:r>
            <a:r>
              <a:rPr lang="en-US" sz="2400" dirty="0" err="1"/>
              <a:t>trasversale</a:t>
            </a:r>
            <a:r>
              <a:rPr lang="en-US" sz="2400" dirty="0"/>
              <a:t> </a:t>
            </a:r>
            <a:r>
              <a:rPr lang="en-US" sz="2400" dirty="0" err="1"/>
              <a:t>dell’orientamento</a:t>
            </a:r>
            <a:r>
              <a:rPr lang="en-US" sz="2400" dirty="0"/>
              <a:t> e </a:t>
            </a:r>
            <a:r>
              <a:rPr lang="en-US" sz="2400" dirty="0" err="1"/>
              <a:t>sviluppare</a:t>
            </a:r>
            <a:r>
              <a:rPr lang="en-US" sz="2400" dirty="0"/>
              <a:t> </a:t>
            </a:r>
            <a:r>
              <a:rPr lang="en-US" sz="2400" dirty="0" err="1"/>
              <a:t>un’azione</a:t>
            </a:r>
            <a:r>
              <a:rPr lang="en-US" sz="2400" dirty="0"/>
              <a:t> </a:t>
            </a:r>
            <a:r>
              <a:rPr lang="en-US" sz="2400" dirty="0" err="1"/>
              <a:t>orientativa</a:t>
            </a:r>
            <a:r>
              <a:rPr lang="en-US" sz="2400" dirty="0"/>
              <a:t> </a:t>
            </a:r>
            <a:r>
              <a:rPr lang="en-US" sz="2400" dirty="0" err="1"/>
              <a:t>centrata</a:t>
            </a:r>
            <a:r>
              <a:rPr lang="en-US" sz="2400" dirty="0"/>
              <a:t> </a:t>
            </a:r>
            <a:r>
              <a:rPr lang="en-US" sz="2400" dirty="0" err="1"/>
              <a:t>sulla</a:t>
            </a:r>
            <a:r>
              <a:rPr lang="en-US" sz="2400" dirty="0"/>
              <a:t> persona 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relativi</a:t>
            </a:r>
            <a:r>
              <a:rPr lang="en-US" sz="2400" dirty="0"/>
              <a:t> </a:t>
            </a:r>
            <a:r>
              <a:rPr lang="en-US" sz="2400" dirty="0" err="1"/>
              <a:t>bisogni</a:t>
            </a:r>
            <a:r>
              <a:rPr lang="en-US" sz="2400" dirty="0"/>
              <a:t> </a:t>
            </a:r>
            <a:r>
              <a:rPr lang="en-US" sz="2400" dirty="0" err="1"/>
              <a:t>espressi</a:t>
            </a:r>
            <a:r>
              <a:rPr lang="en-US" sz="2400" dirty="0"/>
              <a:t>, per </a:t>
            </a:r>
            <a:r>
              <a:rPr lang="en-US" sz="2400" dirty="0" err="1"/>
              <a:t>pervenire</a:t>
            </a:r>
            <a:r>
              <a:rPr lang="en-US" sz="2400" dirty="0"/>
              <a:t> </a:t>
            </a:r>
            <a:r>
              <a:rPr lang="en-US" sz="2400" dirty="0" err="1"/>
              <a:t>alla</a:t>
            </a:r>
            <a:r>
              <a:rPr lang="en-US" sz="2400" dirty="0"/>
              <a:t> </a:t>
            </a:r>
            <a:r>
              <a:rPr lang="en-US" sz="2400" dirty="0" err="1"/>
              <a:t>costituzione</a:t>
            </a:r>
            <a:r>
              <a:rPr lang="en-US" sz="2400" dirty="0"/>
              <a:t> e al </a:t>
            </a:r>
            <a:r>
              <a:rPr lang="en-US" sz="2400" dirty="0" err="1"/>
              <a:t>consolidamento</a:t>
            </a:r>
            <a:r>
              <a:rPr lang="en-US" sz="2400" dirty="0"/>
              <a:t> di un </a:t>
            </a:r>
            <a:r>
              <a:rPr lang="en-US" sz="2400" dirty="0" err="1"/>
              <a:t>sistema</a:t>
            </a:r>
            <a:r>
              <a:rPr lang="en-US" sz="2400" dirty="0"/>
              <a:t> </a:t>
            </a:r>
            <a:r>
              <a:rPr lang="en-US" sz="2400" dirty="0" err="1"/>
              <a:t>integrato</a:t>
            </a:r>
            <a:r>
              <a:rPr lang="en-US" sz="2400" dirty="0"/>
              <a:t> di </a:t>
            </a:r>
            <a:r>
              <a:rPr lang="en-US" sz="2400" dirty="0" err="1"/>
              <a:t>orientamento</a:t>
            </a:r>
            <a:r>
              <a:rPr lang="en-US" sz="2400" dirty="0"/>
              <a:t>. 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sz="2400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 PCTO, </a:t>
            </a:r>
            <a:r>
              <a:rPr lang="en-US" sz="2400" dirty="0" err="1"/>
              <a:t>che</a:t>
            </a:r>
            <a:r>
              <a:rPr lang="en-US" sz="2400" dirty="0"/>
              <a:t> le </a:t>
            </a:r>
            <a:r>
              <a:rPr lang="en-US" sz="2400" dirty="0" err="1"/>
              <a:t>istituzioni</a:t>
            </a:r>
            <a:r>
              <a:rPr lang="en-US" sz="2400" dirty="0"/>
              <a:t> </a:t>
            </a:r>
            <a:r>
              <a:rPr lang="en-US" sz="2400" dirty="0" err="1"/>
              <a:t>scolastiche</a:t>
            </a:r>
            <a:r>
              <a:rPr lang="en-US" sz="2400" dirty="0"/>
              <a:t> </a:t>
            </a:r>
            <a:r>
              <a:rPr lang="en-US" sz="2400" dirty="0" err="1"/>
              <a:t>promuovono</a:t>
            </a:r>
            <a:r>
              <a:rPr lang="en-US" sz="2400" dirty="0"/>
              <a:t> per </a:t>
            </a:r>
            <a:r>
              <a:rPr lang="en-US" sz="2400" dirty="0" err="1"/>
              <a:t>sviluppare</a:t>
            </a:r>
            <a:r>
              <a:rPr lang="en-US" sz="2400" dirty="0"/>
              <a:t> le </a:t>
            </a:r>
            <a:r>
              <a:rPr lang="en-US" sz="2400" dirty="0" err="1"/>
              <a:t>competenze</a:t>
            </a:r>
            <a:r>
              <a:rPr lang="en-US" sz="2400" dirty="0"/>
              <a:t> </a:t>
            </a:r>
            <a:r>
              <a:rPr lang="en-US" sz="2400" dirty="0" err="1"/>
              <a:t>trasversali</a:t>
            </a:r>
            <a:r>
              <a:rPr lang="en-US" sz="2400" dirty="0"/>
              <a:t>, </a:t>
            </a:r>
            <a:r>
              <a:rPr lang="en-US" sz="2400" dirty="0" err="1"/>
              <a:t>contribuiscono</a:t>
            </a:r>
            <a:r>
              <a:rPr lang="en-US" sz="2400" dirty="0"/>
              <a:t> ad </a:t>
            </a:r>
            <a:r>
              <a:rPr lang="en-US" sz="2400" dirty="0" err="1"/>
              <a:t>esaltare</a:t>
            </a:r>
            <a:r>
              <a:rPr lang="en-US" sz="2400" dirty="0"/>
              <a:t> la </a:t>
            </a:r>
            <a:r>
              <a:rPr lang="en-US" sz="2400" dirty="0" err="1"/>
              <a:t>valenza</a:t>
            </a:r>
            <a:r>
              <a:rPr lang="en-US" sz="2400" dirty="0"/>
              <a:t> </a:t>
            </a:r>
            <a:r>
              <a:rPr lang="en-US" sz="2400" dirty="0" err="1"/>
              <a:t>formativa</a:t>
            </a:r>
            <a:r>
              <a:rPr lang="en-US" sz="2400" dirty="0"/>
              <a:t> </a:t>
            </a:r>
            <a:r>
              <a:rPr lang="en-US" sz="2400" dirty="0" err="1"/>
              <a:t>dell’orientamento</a:t>
            </a:r>
            <a:r>
              <a:rPr lang="en-US" sz="2400" dirty="0"/>
              <a:t> in </a:t>
            </a:r>
            <a:r>
              <a:rPr lang="en-US" sz="2400" dirty="0" err="1"/>
              <a:t>itinere</a:t>
            </a:r>
            <a:r>
              <a:rPr lang="en-US" sz="2400" dirty="0"/>
              <a:t>, </a:t>
            </a:r>
            <a:r>
              <a:rPr lang="en-US" sz="2400" dirty="0" err="1"/>
              <a:t>laddove</a:t>
            </a:r>
            <a:r>
              <a:rPr lang="en-US" sz="2400" dirty="0"/>
              <a:t> </a:t>
            </a:r>
            <a:r>
              <a:rPr lang="en-US" sz="2400" dirty="0" err="1"/>
              <a:t>pongono</a:t>
            </a:r>
            <a:r>
              <a:rPr lang="en-US" sz="2400" dirty="0"/>
              <a:t> </a:t>
            </a:r>
            <a:r>
              <a:rPr lang="en-US" sz="2400" dirty="0" err="1"/>
              <a:t>gli</a:t>
            </a:r>
            <a:r>
              <a:rPr lang="en-US" sz="2400" dirty="0"/>
              <a:t> </a:t>
            </a:r>
            <a:r>
              <a:rPr lang="en-US" sz="2400" dirty="0" err="1"/>
              <a:t>studenti</a:t>
            </a:r>
            <a:r>
              <a:rPr lang="en-US" sz="2400" dirty="0"/>
              <a:t> </a:t>
            </a:r>
            <a:r>
              <a:rPr lang="en-US" sz="2400" dirty="0" err="1"/>
              <a:t>nella</a:t>
            </a:r>
            <a:r>
              <a:rPr lang="en-US" sz="2400" dirty="0"/>
              <a:t> </a:t>
            </a:r>
            <a:r>
              <a:rPr lang="en-US" sz="2400" dirty="0" err="1"/>
              <a:t>condizione</a:t>
            </a:r>
            <a:r>
              <a:rPr lang="en-US" sz="2400" dirty="0"/>
              <a:t> di </a:t>
            </a:r>
            <a:r>
              <a:rPr lang="en-US" sz="2400" dirty="0" err="1"/>
              <a:t>maturare</a:t>
            </a:r>
            <a:r>
              <a:rPr lang="en-US" sz="2400" dirty="0"/>
              <a:t> un </a:t>
            </a:r>
            <a:r>
              <a:rPr lang="en-US" sz="2400" dirty="0" err="1"/>
              <a:t>atteggiamento</a:t>
            </a:r>
            <a:r>
              <a:rPr lang="en-US" sz="2400" dirty="0"/>
              <a:t> di </a:t>
            </a:r>
            <a:r>
              <a:rPr lang="en-US" sz="2400" dirty="0" err="1"/>
              <a:t>graduale</a:t>
            </a:r>
            <a:r>
              <a:rPr lang="en-US" sz="2400" dirty="0"/>
              <a:t> e sempre </a:t>
            </a:r>
            <a:r>
              <a:rPr lang="en-US" sz="2400" dirty="0" err="1"/>
              <a:t>maggiore</a:t>
            </a:r>
            <a:r>
              <a:rPr lang="en-US" sz="2400" dirty="0"/>
              <a:t> </a:t>
            </a:r>
            <a:r>
              <a:rPr lang="en-US" sz="2400" dirty="0" err="1"/>
              <a:t>consapevolezza</a:t>
            </a:r>
            <a:r>
              <a:rPr lang="en-US" sz="2400" dirty="0"/>
              <a:t> </a:t>
            </a:r>
            <a:r>
              <a:rPr lang="en-US" sz="2400" dirty="0" err="1"/>
              <a:t>delle</a:t>
            </a:r>
            <a:r>
              <a:rPr lang="en-US" sz="2400" dirty="0"/>
              <a:t> </a:t>
            </a:r>
            <a:r>
              <a:rPr lang="en-US" sz="2400" dirty="0" err="1"/>
              <a:t>proprie</a:t>
            </a:r>
            <a:r>
              <a:rPr lang="en-US" sz="2400" dirty="0"/>
              <a:t> </a:t>
            </a:r>
            <a:r>
              <a:rPr lang="en-US" sz="2400" dirty="0" err="1"/>
              <a:t>vocazioni</a:t>
            </a:r>
            <a:r>
              <a:rPr lang="en-US" sz="2400" dirty="0"/>
              <a:t>, in </a:t>
            </a:r>
            <a:r>
              <a:rPr lang="en-US" sz="2400" dirty="0" err="1"/>
              <a:t>funzione</a:t>
            </a:r>
            <a:r>
              <a:rPr lang="en-US" sz="2400" dirty="0"/>
              <a:t> del </a:t>
            </a:r>
            <a:r>
              <a:rPr lang="en-US" sz="2400" dirty="0" err="1"/>
              <a:t>contesto</a:t>
            </a:r>
            <a:r>
              <a:rPr lang="en-US" sz="2400" dirty="0"/>
              <a:t> di </a:t>
            </a:r>
            <a:r>
              <a:rPr lang="en-US" sz="2400" dirty="0" err="1"/>
              <a:t>riferimento</a:t>
            </a:r>
            <a:r>
              <a:rPr lang="en-US" sz="2400" dirty="0"/>
              <a:t> e </a:t>
            </a:r>
            <a:r>
              <a:rPr lang="en-US" sz="2400" dirty="0" err="1"/>
              <a:t>della</a:t>
            </a:r>
            <a:r>
              <a:rPr lang="en-US" sz="2400" dirty="0"/>
              <a:t> </a:t>
            </a:r>
            <a:r>
              <a:rPr lang="en-US" sz="2400" dirty="0" err="1"/>
              <a:t>realizzazione</a:t>
            </a:r>
            <a:r>
              <a:rPr lang="en-US" sz="2400" dirty="0"/>
              <a:t> del proprio </a:t>
            </a:r>
            <a:r>
              <a:rPr lang="en-US" sz="2400" dirty="0" err="1"/>
              <a:t>progetto</a:t>
            </a:r>
            <a:r>
              <a:rPr lang="en-US" sz="2400" dirty="0"/>
              <a:t> </a:t>
            </a:r>
            <a:r>
              <a:rPr lang="en-US" sz="2400" dirty="0" err="1"/>
              <a:t>personale</a:t>
            </a:r>
            <a:r>
              <a:rPr lang="en-US" sz="2400" dirty="0"/>
              <a:t> e </a:t>
            </a:r>
            <a:r>
              <a:rPr lang="en-US" sz="2400" dirty="0" err="1"/>
              <a:t>sociale</a:t>
            </a:r>
            <a:r>
              <a:rPr lang="en-US" sz="2400" dirty="0"/>
              <a:t>, in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logica</a:t>
            </a:r>
            <a:r>
              <a:rPr lang="en-US" sz="2400" dirty="0"/>
              <a:t> </a:t>
            </a:r>
            <a:r>
              <a:rPr lang="en-US" sz="2400" dirty="0" err="1"/>
              <a:t>centrata</a:t>
            </a:r>
            <a:r>
              <a:rPr lang="en-US" sz="2400" dirty="0"/>
              <a:t> </a:t>
            </a:r>
            <a:r>
              <a:rPr lang="en-US" sz="2400" dirty="0" err="1"/>
              <a:t>sull’auto-orientamento</a:t>
            </a:r>
            <a:r>
              <a:rPr lang="en-US" sz="2400" dirty="0"/>
              <a:t>. 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033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65CDAFE1-059B-49EF-8E73-47DED29BD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4D324B2-672E-00AD-B1F7-D39552D0F0EA}"/>
              </a:ext>
            </a:extLst>
          </p:cNvPr>
          <p:cNvSpPr txBox="1"/>
          <p:nvPr/>
        </p:nvSpPr>
        <p:spPr>
          <a:xfrm>
            <a:off x="762000" y="1201480"/>
            <a:ext cx="9899904" cy="4894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Con </a:t>
            </a:r>
            <a:r>
              <a:rPr lang="en-US" dirty="0" err="1"/>
              <a:t>riferimento</a:t>
            </a:r>
            <a:r>
              <a:rPr lang="en-US" dirty="0"/>
              <a:t> ai PCTO, a </a:t>
            </a:r>
            <a:r>
              <a:rPr lang="en-US" dirty="0" err="1"/>
              <a:t>seconda</a:t>
            </a:r>
            <a:r>
              <a:rPr lang="en-US" dirty="0"/>
              <a:t>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indirizzi</a:t>
            </a:r>
            <a:r>
              <a:rPr lang="en-US" dirty="0"/>
              <a:t> di studio,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bisogni</a:t>
            </a:r>
            <a:r>
              <a:rPr lang="en-US" dirty="0"/>
              <a:t> </a:t>
            </a:r>
            <a:r>
              <a:rPr lang="en-US" dirty="0" err="1"/>
              <a:t>formativi</a:t>
            </a:r>
            <a:r>
              <a:rPr lang="en-US" dirty="0"/>
              <a:t> </a:t>
            </a:r>
            <a:r>
              <a:rPr lang="en-US" dirty="0" err="1"/>
              <a:t>dell’utenza</a:t>
            </a:r>
            <a:r>
              <a:rPr lang="en-US" dirty="0"/>
              <a:t> e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caratteristiche</a:t>
            </a:r>
            <a:r>
              <a:rPr lang="en-US" dirty="0"/>
              <a:t> del </a:t>
            </a:r>
            <a:r>
              <a:rPr lang="en-US" dirty="0" err="1"/>
              <a:t>contesto</a:t>
            </a:r>
            <a:r>
              <a:rPr lang="en-US" dirty="0"/>
              <a:t> socio-</a:t>
            </a:r>
            <a:r>
              <a:rPr lang="en-US" dirty="0" err="1"/>
              <a:t>economico</a:t>
            </a:r>
            <a:r>
              <a:rPr lang="en-US" dirty="0"/>
              <a:t> di </a:t>
            </a:r>
            <a:r>
              <a:rPr lang="en-US" dirty="0" err="1"/>
              <a:t>riferimento</a:t>
            </a:r>
            <a:r>
              <a:rPr lang="en-US" dirty="0"/>
              <a:t>, le </a:t>
            </a:r>
            <a:r>
              <a:rPr lang="en-US" dirty="0" err="1"/>
              <a:t>scelte</a:t>
            </a:r>
            <a:r>
              <a:rPr lang="en-US" dirty="0"/>
              <a:t> </a:t>
            </a:r>
            <a:r>
              <a:rPr lang="en-US" dirty="0" err="1"/>
              <a:t>progettuali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istituzioni</a:t>
            </a:r>
            <a:r>
              <a:rPr lang="en-US" dirty="0"/>
              <a:t> </a:t>
            </a:r>
            <a:r>
              <a:rPr lang="en-US" dirty="0" err="1"/>
              <a:t>scolastiche</a:t>
            </a:r>
            <a:r>
              <a:rPr lang="en-US" dirty="0"/>
              <a:t> </a:t>
            </a:r>
            <a:r>
              <a:rPr lang="en-US" dirty="0" err="1"/>
              <a:t>autonome</a:t>
            </a:r>
            <a:r>
              <a:rPr lang="en-US" dirty="0"/>
              <a:t> </a:t>
            </a:r>
            <a:r>
              <a:rPr lang="en-US" dirty="0" err="1"/>
              <a:t>potranno</a:t>
            </a:r>
            <a:r>
              <a:rPr lang="en-US" dirty="0"/>
              <a:t> </a:t>
            </a:r>
            <a:r>
              <a:rPr lang="en-US" dirty="0" err="1"/>
              <a:t>essere</a:t>
            </a:r>
            <a:r>
              <a:rPr lang="en-US" dirty="0"/>
              <a:t> diverse. 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istituzione</a:t>
            </a:r>
            <a:r>
              <a:rPr lang="en-US" dirty="0"/>
              <a:t> </a:t>
            </a:r>
            <a:r>
              <a:rPr lang="en-US" dirty="0" err="1"/>
              <a:t>scolastica</a:t>
            </a:r>
            <a:r>
              <a:rPr lang="en-US" dirty="0"/>
              <a:t>, </a:t>
            </a:r>
            <a:r>
              <a:rPr lang="en-US" dirty="0" err="1"/>
              <a:t>analizzati</a:t>
            </a:r>
            <a:r>
              <a:rPr lang="en-US" dirty="0"/>
              <a:t> il proprio </a:t>
            </a:r>
            <a:r>
              <a:rPr lang="en-US" dirty="0" err="1"/>
              <a:t>contesto</a:t>
            </a:r>
            <a:r>
              <a:rPr lang="en-US" dirty="0"/>
              <a:t> 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bisogni</a:t>
            </a:r>
            <a:r>
              <a:rPr lang="en-US" dirty="0"/>
              <a:t> </a:t>
            </a:r>
            <a:r>
              <a:rPr lang="en-US" dirty="0" err="1"/>
              <a:t>formativi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propri</a:t>
            </a:r>
            <a:r>
              <a:rPr lang="en-US" dirty="0"/>
              <a:t> </a:t>
            </a:r>
            <a:r>
              <a:rPr lang="en-US" dirty="0" err="1"/>
              <a:t>studenti</a:t>
            </a:r>
            <a:r>
              <a:rPr lang="en-US" dirty="0"/>
              <a:t> </a:t>
            </a:r>
            <a:r>
              <a:rPr lang="en-US" dirty="0" err="1"/>
              <a:t>ritiene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le </a:t>
            </a:r>
            <a:r>
              <a:rPr lang="en-US" dirty="0" err="1"/>
              <a:t>sfide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cambiamenti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società</a:t>
            </a:r>
            <a:r>
              <a:rPr lang="en-US" dirty="0"/>
              <a:t> e del mondo del </a:t>
            </a:r>
            <a:r>
              <a:rPr lang="en-US" dirty="0" err="1"/>
              <a:t>lavoro</a:t>
            </a:r>
            <a:r>
              <a:rPr lang="en-US" dirty="0"/>
              <a:t> </a:t>
            </a:r>
            <a:r>
              <a:rPr lang="en-US" dirty="0" err="1"/>
              <a:t>possano</a:t>
            </a:r>
            <a:r>
              <a:rPr lang="en-US" dirty="0"/>
              <a:t> </a:t>
            </a:r>
            <a:r>
              <a:rPr lang="en-US" dirty="0" err="1"/>
              <a:t>essere</a:t>
            </a:r>
            <a:r>
              <a:rPr lang="en-US" dirty="0"/>
              <a:t> </a:t>
            </a:r>
            <a:r>
              <a:rPr lang="en-US" dirty="0" err="1"/>
              <a:t>intercettate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tappa </a:t>
            </a:r>
            <a:r>
              <a:rPr lang="en-US" dirty="0" err="1"/>
              <a:t>formativa</a:t>
            </a:r>
            <a:r>
              <a:rPr lang="en-US" dirty="0"/>
              <a:t> </a:t>
            </a:r>
            <a:r>
              <a:rPr lang="en-US" dirty="0" err="1"/>
              <a:t>successiva</a:t>
            </a:r>
            <a:r>
              <a:rPr lang="en-US" dirty="0"/>
              <a:t>, </a:t>
            </a:r>
            <a:r>
              <a:rPr lang="en-US" dirty="0" err="1"/>
              <a:t>investirà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rafforzamento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dimensione</a:t>
            </a:r>
            <a:r>
              <a:rPr lang="en-US" dirty="0"/>
              <a:t> </a:t>
            </a:r>
            <a:r>
              <a:rPr lang="en-US" dirty="0" err="1"/>
              <a:t>formativa</a:t>
            </a:r>
            <a:r>
              <a:rPr lang="en-US" dirty="0"/>
              <a:t> </a:t>
            </a:r>
            <a:r>
              <a:rPr lang="en-US" dirty="0" err="1"/>
              <a:t>dell’orientamento</a:t>
            </a:r>
            <a:r>
              <a:rPr lang="en-US" dirty="0"/>
              <a:t>, </a:t>
            </a:r>
            <a:r>
              <a:rPr lang="en-US" dirty="0" err="1"/>
              <a:t>attraverso</a:t>
            </a:r>
            <a:r>
              <a:rPr lang="en-US" dirty="0"/>
              <a:t>, ad </a:t>
            </a:r>
            <a:r>
              <a:rPr lang="en-US" dirty="0" err="1"/>
              <a:t>esempio</a:t>
            </a:r>
            <a:r>
              <a:rPr lang="en-US" dirty="0"/>
              <a:t>, </a:t>
            </a:r>
            <a:r>
              <a:rPr lang="en-US" dirty="0" err="1"/>
              <a:t>percorsi</a:t>
            </a:r>
            <a:r>
              <a:rPr lang="en-US" dirty="0"/>
              <a:t> </a:t>
            </a:r>
            <a:r>
              <a:rPr lang="en-US" dirty="0" err="1"/>
              <a:t>centrati</a:t>
            </a:r>
            <a:r>
              <a:rPr lang="en-US" dirty="0"/>
              <a:t> </a:t>
            </a:r>
            <a:r>
              <a:rPr lang="en-US" dirty="0" err="1"/>
              <a:t>sull’apprendimento</a:t>
            </a:r>
            <a:r>
              <a:rPr lang="en-US" dirty="0"/>
              <a:t> </a:t>
            </a:r>
            <a:r>
              <a:rPr lang="en-US" dirty="0" err="1"/>
              <a:t>situato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museale</a:t>
            </a:r>
            <a:r>
              <a:rPr lang="en-US" dirty="0"/>
              <a:t> e </a:t>
            </a:r>
            <a:r>
              <a:rPr lang="en-US" dirty="0" err="1"/>
              <a:t>culturale</a:t>
            </a:r>
            <a:r>
              <a:rPr lang="en-US" dirty="0"/>
              <a:t>, il </a:t>
            </a:r>
            <a:r>
              <a:rPr lang="en-US" dirty="0" err="1"/>
              <a:t>potenziamento</a:t>
            </a:r>
            <a:r>
              <a:rPr lang="en-US" dirty="0"/>
              <a:t> </a:t>
            </a:r>
            <a:r>
              <a:rPr lang="en-US" dirty="0" err="1"/>
              <a:t>dell’interculturalità</a:t>
            </a:r>
            <a:r>
              <a:rPr lang="en-US" dirty="0"/>
              <a:t> e </a:t>
            </a:r>
            <a:r>
              <a:rPr lang="en-US" dirty="0" err="1"/>
              <a:t>dell’internazionalizzazione</a:t>
            </a:r>
            <a:r>
              <a:rPr lang="en-US" dirty="0"/>
              <a:t>,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strumenti</a:t>
            </a:r>
            <a:r>
              <a:rPr lang="en-US" dirty="0"/>
              <a:t> </a:t>
            </a:r>
            <a:r>
              <a:rPr lang="en-US" dirty="0" err="1"/>
              <a:t>scientifici</a:t>
            </a:r>
            <a:r>
              <a:rPr lang="en-US" dirty="0"/>
              <a:t> o di </a:t>
            </a:r>
            <a:r>
              <a:rPr lang="en-US" dirty="0" err="1"/>
              <a:t>situazioni</a:t>
            </a:r>
            <a:r>
              <a:rPr lang="en-US" dirty="0"/>
              <a:t>  immersive in lingua </a:t>
            </a:r>
            <a:r>
              <a:rPr lang="en-US" dirty="0" err="1"/>
              <a:t>straniera</a:t>
            </a:r>
            <a:r>
              <a:rPr lang="en-US" dirty="0"/>
              <a:t>, </a:t>
            </a:r>
            <a:r>
              <a:rPr lang="en-US" dirty="0" err="1"/>
              <a:t>anche</a:t>
            </a:r>
            <a:r>
              <a:rPr lang="en-US" dirty="0"/>
              <a:t> </a:t>
            </a:r>
            <a:r>
              <a:rPr lang="en-US" dirty="0" err="1"/>
              <a:t>all’estero</a:t>
            </a:r>
            <a:r>
              <a:rPr lang="en-US" dirty="0"/>
              <a:t>.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In </a:t>
            </a:r>
            <a:r>
              <a:rPr lang="en-US" dirty="0" err="1"/>
              <a:t>altri</a:t>
            </a:r>
            <a:r>
              <a:rPr lang="en-US" dirty="0"/>
              <a:t> </a:t>
            </a:r>
            <a:r>
              <a:rPr lang="en-US" dirty="0" err="1"/>
              <a:t>contesti</a:t>
            </a:r>
            <a:r>
              <a:rPr lang="en-US" dirty="0"/>
              <a:t> </a:t>
            </a:r>
            <a:r>
              <a:rPr lang="en-US" dirty="0" err="1"/>
              <a:t>diventa</a:t>
            </a:r>
            <a:r>
              <a:rPr lang="en-US" dirty="0"/>
              <a:t>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significativa</a:t>
            </a:r>
            <a:r>
              <a:rPr lang="en-US" dirty="0"/>
              <a:t> </a:t>
            </a:r>
            <a:r>
              <a:rPr lang="en-US" dirty="0" err="1"/>
              <a:t>l’esplorazione</a:t>
            </a:r>
            <a:r>
              <a:rPr lang="en-US" dirty="0"/>
              <a:t> del </a:t>
            </a:r>
            <a:r>
              <a:rPr lang="en-US" dirty="0" err="1"/>
              <a:t>raccordo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competenze</a:t>
            </a:r>
            <a:r>
              <a:rPr lang="en-US" dirty="0"/>
              <a:t> </a:t>
            </a:r>
            <a:r>
              <a:rPr lang="en-US" dirty="0" err="1"/>
              <a:t>trasversali</a:t>
            </a:r>
            <a:r>
              <a:rPr lang="en-US" dirty="0"/>
              <a:t> e </a:t>
            </a:r>
            <a:r>
              <a:rPr lang="en-US" dirty="0" err="1"/>
              <a:t>competenze</a:t>
            </a:r>
            <a:r>
              <a:rPr lang="en-US" dirty="0"/>
              <a:t> </a:t>
            </a:r>
            <a:r>
              <a:rPr lang="en-US" dirty="0" err="1"/>
              <a:t>tecnico-professionali</a:t>
            </a:r>
            <a:r>
              <a:rPr lang="en-US" dirty="0"/>
              <a:t>, </a:t>
            </a:r>
            <a:r>
              <a:rPr lang="en-US" dirty="0" err="1"/>
              <a:t>potendo</a:t>
            </a:r>
            <a:r>
              <a:rPr lang="en-US" dirty="0"/>
              <a:t> </a:t>
            </a:r>
            <a:r>
              <a:rPr lang="en-US" dirty="0" err="1"/>
              <a:t>offrire</a:t>
            </a:r>
            <a:r>
              <a:rPr lang="en-US" dirty="0"/>
              <a:t> </a:t>
            </a:r>
            <a:r>
              <a:rPr lang="en-US" dirty="0" err="1"/>
              <a:t>agli</a:t>
            </a:r>
            <a:r>
              <a:rPr lang="en-US" dirty="0"/>
              <a:t> </a:t>
            </a:r>
            <a:r>
              <a:rPr lang="en-US" dirty="0" err="1"/>
              <a:t>studenti</a:t>
            </a:r>
            <a:r>
              <a:rPr lang="en-US" dirty="0"/>
              <a:t> la </a:t>
            </a:r>
            <a:r>
              <a:rPr lang="en-US" dirty="0" err="1"/>
              <a:t>possibilità</a:t>
            </a:r>
            <a:r>
              <a:rPr lang="en-US" dirty="0"/>
              <a:t> di </a:t>
            </a:r>
            <a:r>
              <a:rPr lang="en-US" dirty="0" err="1"/>
              <a:t>sperimentare</a:t>
            </a:r>
            <a:r>
              <a:rPr lang="en-US" dirty="0"/>
              <a:t> </a:t>
            </a:r>
            <a:r>
              <a:rPr lang="en-US" dirty="0" err="1"/>
              <a:t>attività</a:t>
            </a:r>
            <a:r>
              <a:rPr lang="en-US" dirty="0"/>
              <a:t> di </a:t>
            </a:r>
            <a:r>
              <a:rPr lang="en-US" dirty="0" err="1"/>
              <a:t>inserimento</a:t>
            </a:r>
            <a:r>
              <a:rPr lang="en-US" dirty="0"/>
              <a:t> in </a:t>
            </a:r>
            <a:r>
              <a:rPr lang="en-US" dirty="0" err="1"/>
              <a:t>contesti</a:t>
            </a:r>
            <a:r>
              <a:rPr lang="en-US" dirty="0"/>
              <a:t> </a:t>
            </a:r>
            <a:r>
              <a:rPr lang="en-US" dirty="0" err="1"/>
              <a:t>extrascolastici</a:t>
            </a:r>
            <a:r>
              <a:rPr lang="en-US" dirty="0"/>
              <a:t> e </a:t>
            </a:r>
            <a:r>
              <a:rPr lang="en-US" dirty="0" err="1"/>
              <a:t>professionali</a:t>
            </a:r>
            <a:r>
              <a:rPr lang="en-US" dirty="0"/>
              <a:t>. Non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tratta</a:t>
            </a:r>
            <a:r>
              <a:rPr lang="en-US" dirty="0"/>
              <a:t> di un </a:t>
            </a:r>
            <a:r>
              <a:rPr lang="en-US" dirty="0" err="1"/>
              <a:t>addestramento</a:t>
            </a:r>
            <a:r>
              <a:rPr lang="en-US" dirty="0"/>
              <a:t> a </a:t>
            </a:r>
            <a:r>
              <a:rPr lang="en-US" dirty="0" err="1"/>
              <a:t>profili</a:t>
            </a:r>
            <a:r>
              <a:rPr lang="en-US" dirty="0"/>
              <a:t> </a:t>
            </a:r>
            <a:r>
              <a:rPr lang="en-US" dirty="0" err="1"/>
              <a:t>professionali</a:t>
            </a:r>
            <a:r>
              <a:rPr lang="en-US" dirty="0"/>
              <a:t> rigidi e </a:t>
            </a:r>
            <a:r>
              <a:rPr lang="en-US" dirty="0" err="1"/>
              <a:t>duraturi</a:t>
            </a:r>
            <a:r>
              <a:rPr lang="en-US" dirty="0"/>
              <a:t>, ma di un </a:t>
            </a:r>
            <a:r>
              <a:rPr lang="en-US" dirty="0" err="1"/>
              <a:t>approccio</a:t>
            </a:r>
            <a:r>
              <a:rPr lang="en-US" dirty="0"/>
              <a:t> </a:t>
            </a:r>
            <a:r>
              <a:rPr lang="en-US" dirty="0" err="1"/>
              <a:t>riflessivo</a:t>
            </a:r>
            <a:r>
              <a:rPr lang="en-US" dirty="0"/>
              <a:t> al mondo del </a:t>
            </a:r>
            <a:r>
              <a:rPr lang="en-US" dirty="0" err="1"/>
              <a:t>lavoro</a:t>
            </a:r>
            <a:r>
              <a:rPr lang="en-US" dirty="0"/>
              <a:t> e alle  </a:t>
            </a:r>
            <a:r>
              <a:rPr lang="en-US" dirty="0" err="1"/>
              <a:t>professionalità</a:t>
            </a:r>
            <a:r>
              <a:rPr lang="en-US" dirty="0"/>
              <a:t> </a:t>
            </a:r>
            <a:r>
              <a:rPr lang="en-US" dirty="0" err="1"/>
              <a:t>entro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prospettiva</a:t>
            </a:r>
            <a:r>
              <a:rPr lang="en-US" dirty="0"/>
              <a:t> a </a:t>
            </a:r>
            <a:r>
              <a:rPr lang="en-US" dirty="0" err="1"/>
              <a:t>lungo</a:t>
            </a:r>
            <a:r>
              <a:rPr lang="en-US" dirty="0"/>
              <a:t> </a:t>
            </a:r>
            <a:r>
              <a:rPr lang="en-US" dirty="0" err="1"/>
              <a:t>termine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1728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26D390C-9038-84D1-6FA0-F7A387F42127}"/>
              </a:ext>
            </a:extLst>
          </p:cNvPr>
          <p:cNvSpPr txBox="1"/>
          <p:nvPr/>
        </p:nvSpPr>
        <p:spPr>
          <a:xfrm>
            <a:off x="937845" y="1148861"/>
            <a:ext cx="10386645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Occorre, inoltre, che la scuola si faccia promotrice di  un raccordo integrato, attraverso il coinvolgimento attivo di molteplici soggetti, a vario titolo interessati e impegnati nella promozione della funzione orientativa della formazione, al fine di costruire una “comunità orientativa educante”. In assenza di questo coordinamento integrato, è problematico affrontare con successo gli ulteriori processi di transizione e di apprendimento nell’arco della vita. </a:t>
            </a:r>
          </a:p>
          <a:p>
            <a:endParaRPr lang="it-I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Il modello formativo implica, pertanto, periodi di apprendimento in contesto esperienziale e situato attraverso, ad esempio, le metodologie del learning-by-</a:t>
            </a:r>
            <a:r>
              <a:rPr lang="it-IT" sz="2000" dirty="0" err="1"/>
              <a:t>doing</a:t>
            </a:r>
            <a:r>
              <a:rPr lang="it-IT" sz="2000" dirty="0"/>
              <a:t> e del </a:t>
            </a:r>
            <a:r>
              <a:rPr lang="it-IT" sz="2000" dirty="0" err="1"/>
              <a:t>situated</a:t>
            </a:r>
            <a:r>
              <a:rPr lang="it-IT" sz="2000" dirty="0"/>
              <a:t>-learning, per valorizzare interessi e stili di apprendimento personalizzati e facilitare la partecipazione attiva, autonoma e responsabile, in funzione dello sviluppo di competenze trasversali, all’interno di esperienze formative e realtà dinamiche e innovative del mondo professionale.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6666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44B5F8-DCCF-DCD7-ECDF-687D0C954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943942"/>
          </a:xfrm>
        </p:spPr>
        <p:txBody>
          <a:bodyPr>
            <a:noAutofit/>
          </a:bodyPr>
          <a:lstStyle/>
          <a:p>
            <a:r>
              <a:rPr lang="it-IT" sz="3200" dirty="0"/>
              <a:t>Le competenze trasversali come traguardo formativo dei percorsi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517367-BEA8-9A29-A939-D59181E2A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461846"/>
            <a:ext cx="9144000" cy="4396154"/>
          </a:xfrm>
        </p:spPr>
        <p:txBody>
          <a:bodyPr>
            <a:normAutofit/>
          </a:bodyPr>
          <a:lstStyle/>
          <a:p>
            <a:r>
              <a:rPr lang="it-IT" sz="2000" dirty="0"/>
              <a:t>La richiesta di nuove competenze per rispondere alle esigenze individuali e a quelle di innovazione e competitività dei sistemi economici, pone il sistema d’istruzione nella condizione di adottare strategie mirate a migliorare le pratiche e gli interventi organizzativi atti ad agevolare il cambiamento</a:t>
            </a:r>
          </a:p>
          <a:p>
            <a:r>
              <a:rPr lang="it-IT" sz="2200" dirty="0"/>
              <a:t>Emerge, quindi, la necessità di potenziare la centralità dello studente nell’azione educativa, di incrementare la collaborazione con  il contesto territoriale e di predisporre  percorsi formativi efficaci, orientati a integrare i nuclei fondanti degli insegnamenti con lo sviluppo di competenze trasversali o personali, comunemente indicate nella scuola e nel mondo del lavoro come soft skill. </a:t>
            </a:r>
          </a:p>
        </p:txBody>
      </p:sp>
    </p:spTree>
    <p:extLst>
      <p:ext uri="{BB962C8B-B14F-4D97-AF65-F5344CB8AC3E}">
        <p14:creationId xmlns:p14="http://schemas.microsoft.com/office/powerpoint/2010/main" val="3109406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C38F84-C4A1-8CF6-602D-8D614E589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Ripensare la didattica in ottica orientativa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7E2747-A793-0599-8B89-36D5DEC3E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722" y="2643809"/>
            <a:ext cx="9310182" cy="34552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Il ruolo delle discipline </a:t>
            </a:r>
          </a:p>
          <a:p>
            <a:r>
              <a:rPr lang="it-IT" dirty="0"/>
              <a:t>Le discipline come una lente di ingrandimento: insegnano un approccio alla realtà come strumento, metodo e linguaggio. </a:t>
            </a:r>
          </a:p>
          <a:p>
            <a:r>
              <a:rPr lang="it-IT" dirty="0"/>
              <a:t>L’orientamento non è qualcosa di giustapposto al lavoro didattico operato da un singolo docente o da una singola disciplina</a:t>
            </a:r>
          </a:p>
          <a:p>
            <a:r>
              <a:rPr lang="it-IT" dirty="0"/>
              <a:t>Lavoro coordinato e sempre presente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7297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AEC2451-8E93-26BC-211D-B30BBB1A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responsabilità del docente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B2AEC414-AA1A-7AE5-EC9B-69B3B99A6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dirty="0"/>
              <a:t>Crescita degli studenti nella conoscenza, nelle competenze e nella scoperta di sé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Crescita e formazione personale nelle metodologie e in un approccio critico e rinnovato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Responsabilità verso la società nell’educazione dei cittadini e delle cittadine del futuro</a:t>
            </a:r>
          </a:p>
        </p:txBody>
      </p:sp>
    </p:spTree>
    <p:extLst>
      <p:ext uri="{BB962C8B-B14F-4D97-AF65-F5344CB8AC3E}">
        <p14:creationId xmlns:p14="http://schemas.microsoft.com/office/powerpoint/2010/main" val="2282251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5B020-D837-914C-C13A-1CE89A00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Didattica per la scoperta del mondo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B3C120-C088-F03C-EF22-19D50AAD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286000"/>
            <a:ext cx="9144000" cy="3813048"/>
          </a:xfrm>
        </p:spPr>
        <p:txBody>
          <a:bodyPr>
            <a:normAutofit/>
          </a:bodyPr>
          <a:lstStyle/>
          <a:p>
            <a:r>
              <a:rPr lang="it-IT" dirty="0"/>
              <a:t>L’importanza delle metodologie didattiche attive (classe capovolta, compito di realtà, cooperative learning), i/le giovani diventano protagonisti dell’apprendimento e assimilano il linguaggio e il metodo proprio della disciplina, non in modo compilativo, ma personale</a:t>
            </a:r>
          </a:p>
          <a:p>
            <a:r>
              <a:rPr lang="it-IT" dirty="0"/>
              <a:t>Ogni disciplina rappresenta una prospettiva per guardare alla complessità della realtà, apre «scenari cognitivi»</a:t>
            </a:r>
          </a:p>
        </p:txBody>
      </p:sp>
    </p:spTree>
    <p:extLst>
      <p:ext uri="{BB962C8B-B14F-4D97-AF65-F5344CB8AC3E}">
        <p14:creationId xmlns:p14="http://schemas.microsoft.com/office/powerpoint/2010/main" val="383581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C3F138-DB0B-C3B3-9661-2F4D54CD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Contenuto disciplinare per aprire al mondo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F3C941-D6C3-025D-6AE7-F431C2A3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862071"/>
            <a:ext cx="9144000" cy="35983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/>
              <a:t>I contenuti svolgono un ruolo fondamentale nel far scoprire il mondo alle giovani generazioni 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Ruolo dell’alfabetizzazione fornendo un apparato lessicale ed emotivo per entrare in relazione con il mondo circostante 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Ruolo di ispirazione e personalizzazione del metodo e della terminologia attraverso attività didattiche attive che esulano dal semplice ripetersi del programma manualistico </a:t>
            </a:r>
          </a:p>
        </p:txBody>
      </p:sp>
    </p:spTree>
    <p:extLst>
      <p:ext uri="{BB962C8B-B14F-4D97-AF65-F5344CB8AC3E}">
        <p14:creationId xmlns:p14="http://schemas.microsoft.com/office/powerpoint/2010/main" val="1132653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B37AAC-87A6-DEFF-5A0D-B092AEBB1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mondo nella scuola e la scuola nel mondo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8A506B-E21D-5D12-AFD0-85D32C916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971799"/>
            <a:ext cx="9144000" cy="3349487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È fondamentale riservare dei momenti nella programmazione didattica per l’attualizzazione delle conoscenze in relazione al mondo che abitiamo</a:t>
            </a:r>
          </a:p>
          <a:p>
            <a:r>
              <a:rPr lang="it-IT" dirty="0"/>
              <a:t>Il docente viene a delinearsi come facilitatore di un processo cognitivo</a:t>
            </a:r>
          </a:p>
          <a:p>
            <a:r>
              <a:rPr lang="it-IT" dirty="0"/>
              <a:t>Attraverso le metodologie attive, gli studenti diventano protagonisti dell’apprendimento e assimilano il linguaggio e il metodo proprio della disciplina, non in modo compilativo, ma personale</a:t>
            </a:r>
          </a:p>
        </p:txBody>
      </p:sp>
    </p:spTree>
    <p:extLst>
      <p:ext uri="{BB962C8B-B14F-4D97-AF65-F5344CB8AC3E}">
        <p14:creationId xmlns:p14="http://schemas.microsoft.com/office/powerpoint/2010/main" val="2452709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7F1D540-3753-D55B-39DC-FA85B6C1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it-IT" dirty="0"/>
              <a:t>Centrare le attività sul soggetto 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8DE4638F-7867-6621-CDC9-E17C9A446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212490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6663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11F69A7-CFA0-4B2D-B181-6801FF5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A4BB995-E25B-B986-7CB1-D650C8B8D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5467" y="2583188"/>
            <a:ext cx="4442183" cy="1682099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marL="373075" indent="-373075" defTabSz="932688">
              <a:spcBef>
                <a:spcPts val="918"/>
              </a:spcBef>
            </a:pPr>
            <a:r>
              <a:rPr lang="it-IT" sz="2652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Centralità dell’esperienza delle e degli studenti </a:t>
            </a:r>
            <a:endParaRPr lang="it-IT" b="1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EB06121-F6E3-2EB4-CBBB-369ED6255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4349" y="2583188"/>
            <a:ext cx="4442183" cy="1682099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373075" indent="-373075" defTabSz="932688">
              <a:spcBef>
                <a:spcPts val="918"/>
              </a:spcBef>
            </a:pPr>
            <a:r>
              <a:rPr lang="it-IT" sz="2652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Didattica laboratoriale </a:t>
            </a:r>
            <a:endParaRPr lang="it-IT" b="1"/>
          </a:p>
        </p:txBody>
      </p:sp>
    </p:spTree>
    <p:extLst>
      <p:ext uri="{BB962C8B-B14F-4D97-AF65-F5344CB8AC3E}">
        <p14:creationId xmlns:p14="http://schemas.microsoft.com/office/powerpoint/2010/main" val="1458677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410C12-769C-ABDF-580A-E0D007690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Gli insegnati sono chiamati nel delicato compito di accendere la curiosità degli allievi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5B0999-6DD5-D334-5CE0-3BB963E07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Rendere consapevoli della disciplina</a:t>
            </a:r>
          </a:p>
          <a:p>
            <a:r>
              <a:rPr lang="it-IT" dirty="0"/>
              <a:t>Rendere consapevoli dell’applicabilità della disciplina nel mondo del lavoro</a:t>
            </a:r>
          </a:p>
          <a:p>
            <a:r>
              <a:rPr lang="it-IT" dirty="0"/>
              <a:t>Potenziare le abilità e le attitudini </a:t>
            </a:r>
          </a:p>
          <a:p>
            <a:r>
              <a:rPr lang="it-IT" dirty="0"/>
              <a:t>Aumentare le conoscenze trasversali di ogni singolo individuo </a:t>
            </a:r>
          </a:p>
        </p:txBody>
      </p:sp>
    </p:spTree>
    <p:extLst>
      <p:ext uri="{BB962C8B-B14F-4D97-AF65-F5344CB8AC3E}">
        <p14:creationId xmlns:p14="http://schemas.microsoft.com/office/powerpoint/2010/main" val="371246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0A883B-DF3B-89EF-A656-B2BEBA756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Didattica laboratoriale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BB1F24-0AF9-CAFC-9E49-D83AEC78E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816" y="2471351"/>
            <a:ext cx="9352088" cy="3627697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Attività, contenuti e metodologie alternative rispetto alla lezione frontale</a:t>
            </a:r>
          </a:p>
          <a:p>
            <a:r>
              <a:rPr lang="it-IT" dirty="0"/>
              <a:t>Coinvolgere attivamente gli studenti in situazioni di costruzione delle conoscenze e di sviluppo delle competenze </a:t>
            </a:r>
          </a:p>
          <a:p>
            <a:r>
              <a:rPr lang="it-IT" dirty="0"/>
              <a:t>una didattica in cui metodi e strumenti siano connessi allo specifico ambito disciplinare e in cui agli studenti sia offerta l’occasione di ‘entrare’ nella disciplina materialmente e ‘mentalmente’, manipolando i contenuti anche con le opportunità offerte dalle tecnologie.</a:t>
            </a:r>
          </a:p>
        </p:txBody>
      </p:sp>
    </p:spTree>
    <p:extLst>
      <p:ext uri="{BB962C8B-B14F-4D97-AF65-F5344CB8AC3E}">
        <p14:creationId xmlns:p14="http://schemas.microsoft.com/office/powerpoint/2010/main" val="853508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A38B7E-ED7E-A06F-170C-7B0F06B7A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681599"/>
          </a:xfrm>
        </p:spPr>
        <p:txBody>
          <a:bodyPr>
            <a:normAutofit/>
          </a:bodyPr>
          <a:lstStyle/>
          <a:p>
            <a:r>
              <a:rPr lang="it-IT" sz="2800" dirty="0"/>
              <a:t>La metodologia del laboratorio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480989-108B-9532-7767-EDE565F75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103" y="2199503"/>
            <a:ext cx="9376801" cy="3899545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La metodologia del laboratorio, è un approccio che dà spazio ad un potenziamento dell’offerta formativa della scuola e nella quotidianità scolastica, incentiva un atteggiamento attivo nei confronti della conoscenza sulla base della curiosità e della sfida.</a:t>
            </a:r>
          </a:p>
          <a:p>
            <a:r>
              <a:rPr lang="it-IT" dirty="0"/>
              <a:t>La “didattica laboratoriale” comprende qualsiasi esperienza o attività nella quale lo studente riflette e lavora insieme agli altri, utilizzando molteplici modalità </a:t>
            </a:r>
            <a:r>
              <a:rPr lang="it-IT" dirty="0" err="1"/>
              <a:t>apprenditive</a:t>
            </a:r>
            <a:r>
              <a:rPr lang="it-IT" dirty="0"/>
              <a:t>, per la soluzione di una situazione problematica reale, l’assolvimento di un incarico o la realizzazione di un progetto.</a:t>
            </a:r>
          </a:p>
        </p:txBody>
      </p:sp>
    </p:spTree>
    <p:extLst>
      <p:ext uri="{BB962C8B-B14F-4D97-AF65-F5344CB8AC3E}">
        <p14:creationId xmlns:p14="http://schemas.microsoft.com/office/powerpoint/2010/main" val="1944003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AA6D87-5549-6A02-5BB6-50C571053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Lo sviluppo di competenze e l’apprendimento concreto sono risultati di un percorso pratico, di  riflessioni fatti sul proprio agire e in conseguenza di una interiorizzazione del processo di apprendimento sperimentato.</a:t>
            </a:r>
          </a:p>
        </p:txBody>
      </p:sp>
    </p:spTree>
    <p:extLst>
      <p:ext uri="{BB962C8B-B14F-4D97-AF65-F5344CB8AC3E}">
        <p14:creationId xmlns:p14="http://schemas.microsoft.com/office/powerpoint/2010/main" val="1616028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F3F14C-D0FF-D4AF-9AF7-3AA4F4A1E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928734"/>
          </a:xfrm>
        </p:spPr>
        <p:txBody>
          <a:bodyPr/>
          <a:lstStyle/>
          <a:p>
            <a:r>
              <a:rPr lang="it-IT" dirty="0"/>
              <a:t>La didattica in laboratorio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263A8A-5539-E5F2-0268-8CFF6391C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446638"/>
            <a:ext cx="9144000" cy="3652410"/>
          </a:xfrm>
        </p:spPr>
        <p:txBody>
          <a:bodyPr/>
          <a:lstStyle/>
          <a:p>
            <a:r>
              <a:rPr lang="it-IT" dirty="0"/>
              <a:t>Un ruolo attivo dello studente</a:t>
            </a:r>
          </a:p>
          <a:p>
            <a:r>
              <a:rPr lang="it-IT" dirty="0"/>
              <a:t>Lo svolgimento di un’attività di una certa durata finalizzata alla realizzazione di un prodotto</a:t>
            </a:r>
          </a:p>
          <a:p>
            <a:r>
              <a:rPr lang="it-IT" dirty="0"/>
              <a:t>Una certa autonomia nello svolgimento delle attività e l’assunzione di responsabilità per il risultato</a:t>
            </a:r>
          </a:p>
          <a:p>
            <a:r>
              <a:rPr lang="it-IT" dirty="0"/>
              <a:t>L’esercizio integrato di abilità operative e cognitive </a:t>
            </a:r>
          </a:p>
        </p:txBody>
      </p:sp>
    </p:spTree>
    <p:extLst>
      <p:ext uri="{BB962C8B-B14F-4D97-AF65-F5344CB8AC3E}">
        <p14:creationId xmlns:p14="http://schemas.microsoft.com/office/powerpoint/2010/main" val="3414574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0A43B2D-426F-E01B-7A04-A9C11076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apprendimento significativo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1B1661-39F0-1494-EE31-23F081A65C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/>
              <a:t>L’utilizzo contestualizzato di conoscenze teoriche per lo svolgimento di attività pratiche</a:t>
            </a:r>
          </a:p>
          <a:p>
            <a:r>
              <a:rPr lang="it-IT" dirty="0"/>
              <a:t>Il collaborare con altri compagni nelle diverse fasi di lavoro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2F059918-E160-B71B-BBEB-FCDEA7392A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rgbClr val="505759"/>
                </a:solidFill>
                <a:latin typeface="Open Sans" panose="020B0606030504020204" pitchFamily="34" charset="0"/>
              </a:rPr>
              <a:t>L</a:t>
            </a:r>
            <a:r>
              <a:rPr lang="it-IT" sz="3600" b="1" i="0" dirty="0">
                <a:solidFill>
                  <a:srgbClr val="505759"/>
                </a:solidFill>
                <a:effectLst/>
                <a:latin typeface="Open Sans" panose="020B0606030504020204" pitchFamily="34" charset="0"/>
              </a:rPr>
              <a:t>o studente si appropria della conoscenza nel contesto del suo utilizzo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883432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C6C303-8AD0-84D9-1D3A-13BD5438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L’organizzazione della didattica </a:t>
            </a:r>
            <a:br>
              <a:rPr lang="it-IT" dirty="0"/>
            </a:br>
            <a:r>
              <a:rPr lang="it-IT" dirty="0"/>
              <a:t>«fare esperienza di apprendimento»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774010C-5493-FBEA-AEA4-61B53FD7D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0" i="0" dirty="0">
                <a:solidFill>
                  <a:srgbClr val="505759"/>
                </a:solidFill>
                <a:effectLst/>
                <a:latin typeface="Open Sans" panose="020B0606030504020204" pitchFamily="34" charset="0"/>
              </a:rPr>
              <a:t>ideare, progettare e implementare le attività di apprendimento, alla ricerca e alla messa a disposizione delle risorse necessarie e a fornire il supporto agli studenti mentre lavorano e apprendono</a:t>
            </a:r>
          </a:p>
          <a:p>
            <a:r>
              <a:rPr lang="it-IT" b="0" i="0" dirty="0">
                <a:solidFill>
                  <a:srgbClr val="3D3935"/>
                </a:solidFill>
                <a:effectLst/>
                <a:latin typeface="Open Sans" panose="020B0606030504020204" pitchFamily="34" charset="0"/>
              </a:rPr>
              <a:t>Sollecitare un ruolo attivo degli allievi che non solo devono fare ciò che dice l'insegnante ma anche scegliere e decidere tra più opzioni</a:t>
            </a:r>
            <a:endParaRPr lang="it-IT" b="0" i="0" dirty="0">
              <a:solidFill>
                <a:srgbClr val="505759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01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A4F558-5BB0-F4CB-EA69-95FFDBA3B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249" y="988541"/>
            <a:ext cx="9475655" cy="5110507"/>
          </a:xfrm>
        </p:spPr>
        <p:txBody>
          <a:bodyPr>
            <a:normAutofit/>
          </a:bodyPr>
          <a:lstStyle/>
          <a:p>
            <a:r>
              <a:rPr lang="it-IT" b="0" i="0" dirty="0">
                <a:solidFill>
                  <a:srgbClr val="3D3935"/>
                </a:solidFill>
                <a:effectLst/>
                <a:latin typeface="Open Sans" panose="020B0606030504020204" pitchFamily="34" charset="0"/>
              </a:rPr>
              <a:t>Mettere, con opportuna gradualità, la responsabilità del risultato nelle loro mani affidando loro l'organizzazione e il monitoraggio delle attività</a:t>
            </a:r>
          </a:p>
          <a:p>
            <a:r>
              <a:rPr lang="it-IT" b="0" i="0" dirty="0">
                <a:solidFill>
                  <a:srgbClr val="3D3935"/>
                </a:solidFill>
                <a:effectLst/>
                <a:latin typeface="Open Sans" panose="020B0606030504020204" pitchFamily="34" charset="0"/>
              </a:rPr>
              <a:t>Sollecitare una continua riflessione su ciò che si sta facendo e si è fatto</a:t>
            </a:r>
            <a:endParaRPr lang="it-IT" dirty="0">
              <a:solidFill>
                <a:srgbClr val="3D3935"/>
              </a:solidFill>
              <a:latin typeface="Open Sans" panose="020B0606030504020204" pitchFamily="34" charset="0"/>
            </a:endParaRPr>
          </a:p>
          <a:p>
            <a:r>
              <a:rPr lang="it-IT" b="0" i="0" dirty="0">
                <a:solidFill>
                  <a:srgbClr val="3D3935"/>
                </a:solidFill>
                <a:effectLst/>
                <a:latin typeface="Open Sans" panose="020B0606030504020204" pitchFamily="34" charset="0"/>
              </a:rPr>
              <a:t>Far lavorare gli allievi come "gruppo al lavoro" (discutere, valutare opzioni, assumersi responsabilità, decidere, gestire conflitti…)</a:t>
            </a:r>
          </a:p>
          <a:p>
            <a:r>
              <a:rPr lang="it-IT" b="0" i="0" dirty="0">
                <a:solidFill>
                  <a:srgbClr val="3D3935"/>
                </a:solidFill>
                <a:effectLst/>
                <a:latin typeface="Open Sans" panose="020B0606030504020204" pitchFamily="34" charset="0"/>
              </a:rPr>
              <a:t>Ancorare le attività di apprendimento (macro o micro) all’esperienza corrente degli allievi (partire dalla realtà e non dalle discipline)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53292795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RegularSeedRightStep">
      <a:dk1>
        <a:srgbClr val="000000"/>
      </a:dk1>
      <a:lt1>
        <a:srgbClr val="FFFFFF"/>
      </a:lt1>
      <a:dk2>
        <a:srgbClr val="1B2F2F"/>
      </a:dk2>
      <a:lt2>
        <a:srgbClr val="F3F1F0"/>
      </a:lt2>
      <a:accent1>
        <a:srgbClr val="25AED1"/>
      </a:accent1>
      <a:accent2>
        <a:srgbClr val="1760D5"/>
      </a:accent2>
      <a:accent3>
        <a:srgbClr val="423CE9"/>
      </a:accent3>
      <a:accent4>
        <a:srgbClr val="711ED6"/>
      </a:accent4>
      <a:accent5>
        <a:srgbClr val="CE29E7"/>
      </a:accent5>
      <a:accent6>
        <a:srgbClr val="D5179F"/>
      </a:accent6>
      <a:hlink>
        <a:srgbClr val="BF593F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1757</Words>
  <Application>Microsoft Macintosh PowerPoint</Application>
  <PresentationFormat>Widescreen</PresentationFormat>
  <Paragraphs>88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Aharoni</vt:lpstr>
      <vt:lpstr>Arial</vt:lpstr>
      <vt:lpstr>Avenir Next LT Pro</vt:lpstr>
      <vt:lpstr>Open Sans</vt:lpstr>
      <vt:lpstr>PrismaticVTI</vt:lpstr>
      <vt:lpstr>Per una nuova didattica orientativa </vt:lpstr>
      <vt:lpstr>Introduzione</vt:lpstr>
      <vt:lpstr>La didattica orientativa  Allenare le competenze di auto orientamento CON le discipline </vt:lpstr>
      <vt:lpstr>Moduli di orientamento formativo  Una prescrizione per le scuole secondarie (30 ore/anno)</vt:lpstr>
      <vt:lpstr>Moduli di orientamento formativo</vt:lpstr>
      <vt:lpstr>La dimensione orientativa dei percorsi </vt:lpstr>
      <vt:lpstr>Quali strumenti Percorsi per le competenze trasversali e per l’orientamento PCTO   </vt:lpstr>
      <vt:lpstr>Presentazione standard di PowerPoint</vt:lpstr>
      <vt:lpstr>Presentazione standard di PowerPoint</vt:lpstr>
      <vt:lpstr>Presentazione standard di PowerPoint</vt:lpstr>
      <vt:lpstr>Le competenze trasversali come traguardo formativo dei percorsi </vt:lpstr>
      <vt:lpstr>Ripensare la didattica in ottica orientativa </vt:lpstr>
      <vt:lpstr>Le responsabilità del docente</vt:lpstr>
      <vt:lpstr>Didattica per la scoperta del mondo </vt:lpstr>
      <vt:lpstr>Contenuto disciplinare per aprire al mondo </vt:lpstr>
      <vt:lpstr>Il mondo nella scuola e la scuola nel mondo </vt:lpstr>
      <vt:lpstr>Centrare le attività sul soggetto </vt:lpstr>
      <vt:lpstr>Presentazione standard di PowerPoint</vt:lpstr>
      <vt:lpstr>Gli insegnati sono chiamati nel delicato compito di accendere la curiosità degli allievi </vt:lpstr>
      <vt:lpstr>Didattica laboratoriale</vt:lpstr>
      <vt:lpstr>La metodologia del laboratorio</vt:lpstr>
      <vt:lpstr>Presentazione standard di PowerPoint</vt:lpstr>
      <vt:lpstr>La didattica in laboratorio</vt:lpstr>
      <vt:lpstr>Un apprendimento significativo</vt:lpstr>
      <vt:lpstr>L’organizzazione della didattica  «fare esperienza di apprendimento»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 una nuova didattica orientativa </dc:title>
  <dc:creator>Rosanna GIUDICE</dc:creator>
  <cp:lastModifiedBy>Rosanna GIUDICE</cp:lastModifiedBy>
  <cp:revision>3</cp:revision>
  <dcterms:created xsi:type="dcterms:W3CDTF">2023-06-12T08:44:38Z</dcterms:created>
  <dcterms:modified xsi:type="dcterms:W3CDTF">2023-06-13T13:10:51Z</dcterms:modified>
</cp:coreProperties>
</file>