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3" r:id="rId20"/>
    <p:sldId id="272" r:id="rId21"/>
    <p:sldId id="274"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09" autoAdjust="0"/>
    <p:restoredTop sz="94660"/>
  </p:normalViewPr>
  <p:slideViewPr>
    <p:cSldViewPr snapToGrid="0">
      <p:cViewPr varScale="1">
        <p:scale>
          <a:sx n="109" d="100"/>
          <a:sy n="109" d="100"/>
        </p:scale>
        <p:origin x="28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D2E5A8-7D77-4AA3-963E-F73D75538FA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6708B62-F82A-408E-ACE6-CB6257028DEA}">
      <dgm:prSet/>
      <dgm:spPr/>
      <dgm:t>
        <a:bodyPr/>
        <a:lstStyle/>
        <a:p>
          <a:r>
            <a:rPr lang="it-IT" b="0" i="0"/>
            <a:t>FASE 1Momento di sensibilizzazione  2 ore</a:t>
          </a:r>
          <a:endParaRPr lang="en-US"/>
        </a:p>
      </dgm:t>
    </dgm:pt>
    <dgm:pt modelId="{EFD4BA40-1836-442B-A1E5-C7BCC59E159F}" type="parTrans" cxnId="{A5F027A2-45DF-4C6B-976C-2B90E9B70E7E}">
      <dgm:prSet/>
      <dgm:spPr/>
      <dgm:t>
        <a:bodyPr/>
        <a:lstStyle/>
        <a:p>
          <a:endParaRPr lang="en-US"/>
        </a:p>
      </dgm:t>
    </dgm:pt>
    <dgm:pt modelId="{A81A4A7F-8911-4777-9F5E-A7F43053ADF7}" type="sibTrans" cxnId="{A5F027A2-45DF-4C6B-976C-2B90E9B70E7E}">
      <dgm:prSet/>
      <dgm:spPr/>
      <dgm:t>
        <a:bodyPr/>
        <a:lstStyle/>
        <a:p>
          <a:endParaRPr lang="en-US"/>
        </a:p>
      </dgm:t>
    </dgm:pt>
    <dgm:pt modelId="{E93EDD8E-F2E3-4D76-9598-4CD77B3B7AFE}">
      <dgm:prSet/>
      <dgm:spPr/>
      <dgm:t>
        <a:bodyPr/>
        <a:lstStyle/>
        <a:p>
          <a:r>
            <a:rPr lang="it-IT" b="0" i="0" dirty="0"/>
            <a:t>FASE 2•Presentazione e illustrazione di un testo base di riferimento e sua discussione 2 ore</a:t>
          </a:r>
          <a:endParaRPr lang="en-US" dirty="0"/>
        </a:p>
      </dgm:t>
    </dgm:pt>
    <dgm:pt modelId="{8D5E5290-E389-4832-BDF8-78E6C02B66BA}" type="parTrans" cxnId="{31457C27-6373-4124-825A-00C710FCC31B}">
      <dgm:prSet/>
      <dgm:spPr/>
      <dgm:t>
        <a:bodyPr/>
        <a:lstStyle/>
        <a:p>
          <a:endParaRPr lang="en-US"/>
        </a:p>
      </dgm:t>
    </dgm:pt>
    <dgm:pt modelId="{29D5B8BC-0847-4957-B062-1C12D4FD84A0}" type="sibTrans" cxnId="{31457C27-6373-4124-825A-00C710FCC31B}">
      <dgm:prSet/>
      <dgm:spPr/>
      <dgm:t>
        <a:bodyPr/>
        <a:lstStyle/>
        <a:p>
          <a:endParaRPr lang="en-US"/>
        </a:p>
      </dgm:t>
    </dgm:pt>
    <dgm:pt modelId="{F75EE55A-D0A2-40DE-A745-7795DAA85BB8}">
      <dgm:prSet/>
      <dgm:spPr/>
      <dgm:t>
        <a:bodyPr/>
        <a:lstStyle/>
        <a:p>
          <a:r>
            <a:rPr lang="it-IT" b="0" i="0" dirty="0"/>
            <a:t>FASE 3•Presentazione e illustrazione dei Documenti e delle Attività previste e loro discussione 4 ore</a:t>
          </a:r>
          <a:endParaRPr lang="en-US" dirty="0"/>
        </a:p>
      </dgm:t>
    </dgm:pt>
    <dgm:pt modelId="{28020D8C-6CA4-4AFB-B60D-E8473D8026DC}" type="parTrans" cxnId="{136C7BCE-A046-4F5A-915B-15875A99BA5B}">
      <dgm:prSet/>
      <dgm:spPr/>
      <dgm:t>
        <a:bodyPr/>
        <a:lstStyle/>
        <a:p>
          <a:endParaRPr lang="en-US"/>
        </a:p>
      </dgm:t>
    </dgm:pt>
    <dgm:pt modelId="{3AB5568F-1F1B-435D-94FB-EE41C3834F10}" type="sibTrans" cxnId="{136C7BCE-A046-4F5A-915B-15875A99BA5B}">
      <dgm:prSet/>
      <dgm:spPr/>
      <dgm:t>
        <a:bodyPr/>
        <a:lstStyle/>
        <a:p>
          <a:endParaRPr lang="en-US"/>
        </a:p>
      </dgm:t>
    </dgm:pt>
    <dgm:pt modelId="{6322C14F-7B44-49E5-B08E-DB1CCA08F3C7}">
      <dgm:prSet/>
      <dgm:spPr/>
      <dgm:t>
        <a:bodyPr/>
        <a:lstStyle/>
        <a:p>
          <a:r>
            <a:rPr lang="it-IT" b="0" i="0" dirty="0"/>
            <a:t>FASE 4•Laboratorio: compito di realtà 4 ore</a:t>
          </a:r>
          <a:endParaRPr lang="en-US" dirty="0"/>
        </a:p>
      </dgm:t>
    </dgm:pt>
    <dgm:pt modelId="{42D817BA-C68F-45A3-9991-94AE5D368141}" type="parTrans" cxnId="{621212CE-38DC-4BCA-B525-D8B977673E3E}">
      <dgm:prSet/>
      <dgm:spPr/>
      <dgm:t>
        <a:bodyPr/>
        <a:lstStyle/>
        <a:p>
          <a:endParaRPr lang="en-US"/>
        </a:p>
      </dgm:t>
    </dgm:pt>
    <dgm:pt modelId="{DE94BAE1-4489-453B-80A2-20853E8461DA}" type="sibTrans" cxnId="{621212CE-38DC-4BCA-B525-D8B977673E3E}">
      <dgm:prSet/>
      <dgm:spPr/>
      <dgm:t>
        <a:bodyPr/>
        <a:lstStyle/>
        <a:p>
          <a:endParaRPr lang="en-US"/>
        </a:p>
      </dgm:t>
    </dgm:pt>
    <dgm:pt modelId="{997F8530-60AB-4539-8E24-D0EB6A29683D}" type="pres">
      <dgm:prSet presAssocID="{17D2E5A8-7D77-4AA3-963E-F73D75538FAA}" presName="root" presStyleCnt="0">
        <dgm:presLayoutVars>
          <dgm:dir/>
          <dgm:resizeHandles val="exact"/>
        </dgm:presLayoutVars>
      </dgm:prSet>
      <dgm:spPr/>
    </dgm:pt>
    <dgm:pt modelId="{680FFDC7-B90C-4619-BD16-70463268C2BB}" type="pres">
      <dgm:prSet presAssocID="{F6708B62-F82A-408E-ACE6-CB6257028DEA}" presName="compNode" presStyleCnt="0"/>
      <dgm:spPr/>
    </dgm:pt>
    <dgm:pt modelId="{4501D2A3-13FF-46CC-A6F7-29EBA8F70333}" type="pres">
      <dgm:prSet presAssocID="{F6708B62-F82A-408E-ACE6-CB6257028DEA}" presName="bgRect" presStyleLbl="bgShp" presStyleIdx="0" presStyleCnt="4"/>
      <dgm:spPr/>
    </dgm:pt>
    <dgm:pt modelId="{D437359B-77AE-47EA-B868-EA27B43E3223}" type="pres">
      <dgm:prSet presAssocID="{F6708B62-F82A-408E-ACE6-CB6257028DE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ronometro"/>
        </a:ext>
      </dgm:extLst>
    </dgm:pt>
    <dgm:pt modelId="{524EE64F-CC01-4FC8-906E-96334E5FF26E}" type="pres">
      <dgm:prSet presAssocID="{F6708B62-F82A-408E-ACE6-CB6257028DEA}" presName="spaceRect" presStyleCnt="0"/>
      <dgm:spPr/>
    </dgm:pt>
    <dgm:pt modelId="{59BD30E8-D539-4CCA-8708-BD15855B0916}" type="pres">
      <dgm:prSet presAssocID="{F6708B62-F82A-408E-ACE6-CB6257028DEA}" presName="parTx" presStyleLbl="revTx" presStyleIdx="0" presStyleCnt="4">
        <dgm:presLayoutVars>
          <dgm:chMax val="0"/>
          <dgm:chPref val="0"/>
        </dgm:presLayoutVars>
      </dgm:prSet>
      <dgm:spPr/>
    </dgm:pt>
    <dgm:pt modelId="{F862B81D-DE4C-471A-8A8F-FCCB7F18711C}" type="pres">
      <dgm:prSet presAssocID="{A81A4A7F-8911-4777-9F5E-A7F43053ADF7}" presName="sibTrans" presStyleCnt="0"/>
      <dgm:spPr/>
    </dgm:pt>
    <dgm:pt modelId="{D52F09D0-7FC9-4D95-BA4D-B518046CA34C}" type="pres">
      <dgm:prSet presAssocID="{E93EDD8E-F2E3-4D76-9598-4CD77B3B7AFE}" presName="compNode" presStyleCnt="0"/>
      <dgm:spPr/>
    </dgm:pt>
    <dgm:pt modelId="{2D16A15E-F8D7-4569-B3D1-76E07D12BDE7}" type="pres">
      <dgm:prSet presAssocID="{E93EDD8E-F2E3-4D76-9598-4CD77B3B7AFE}" presName="bgRect" presStyleLbl="bgShp" presStyleIdx="1" presStyleCnt="4"/>
      <dgm:spPr/>
    </dgm:pt>
    <dgm:pt modelId="{62DE1BE6-EE58-411F-B18A-9A870E768677}" type="pres">
      <dgm:prSet presAssocID="{E93EDD8E-F2E3-4D76-9598-4CD77B3B7AF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bri"/>
        </a:ext>
      </dgm:extLst>
    </dgm:pt>
    <dgm:pt modelId="{FFB1D800-D152-4620-AADD-498BD62AAE06}" type="pres">
      <dgm:prSet presAssocID="{E93EDD8E-F2E3-4D76-9598-4CD77B3B7AFE}" presName="spaceRect" presStyleCnt="0"/>
      <dgm:spPr/>
    </dgm:pt>
    <dgm:pt modelId="{E0FE8B04-F9A0-4133-A940-2A3ADA48EF37}" type="pres">
      <dgm:prSet presAssocID="{E93EDD8E-F2E3-4D76-9598-4CD77B3B7AFE}" presName="parTx" presStyleLbl="revTx" presStyleIdx="1" presStyleCnt="4">
        <dgm:presLayoutVars>
          <dgm:chMax val="0"/>
          <dgm:chPref val="0"/>
        </dgm:presLayoutVars>
      </dgm:prSet>
      <dgm:spPr/>
    </dgm:pt>
    <dgm:pt modelId="{1FCDCCB1-92FF-4AAC-BFED-6197C6DE871D}" type="pres">
      <dgm:prSet presAssocID="{29D5B8BC-0847-4957-B062-1C12D4FD84A0}" presName="sibTrans" presStyleCnt="0"/>
      <dgm:spPr/>
    </dgm:pt>
    <dgm:pt modelId="{2964C249-B008-43D9-A11C-4463A659EECB}" type="pres">
      <dgm:prSet presAssocID="{F75EE55A-D0A2-40DE-A745-7795DAA85BB8}" presName="compNode" presStyleCnt="0"/>
      <dgm:spPr/>
    </dgm:pt>
    <dgm:pt modelId="{9DAA2156-EE77-4244-945D-3451983D9A8C}" type="pres">
      <dgm:prSet presAssocID="{F75EE55A-D0A2-40DE-A745-7795DAA85BB8}" presName="bgRect" presStyleLbl="bgShp" presStyleIdx="2" presStyleCnt="4"/>
      <dgm:spPr/>
    </dgm:pt>
    <dgm:pt modelId="{869FA4A1-3DB9-4B84-AF52-AF0CCFC001EB}" type="pres">
      <dgm:prSet presAssocID="{F75EE55A-D0A2-40DE-A745-7795DAA85BB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472362D2-D37D-404E-8B1B-ECD29B7B22D5}" type="pres">
      <dgm:prSet presAssocID="{F75EE55A-D0A2-40DE-A745-7795DAA85BB8}" presName="spaceRect" presStyleCnt="0"/>
      <dgm:spPr/>
    </dgm:pt>
    <dgm:pt modelId="{6972D624-BF10-4612-B577-BB4AA62DE606}" type="pres">
      <dgm:prSet presAssocID="{F75EE55A-D0A2-40DE-A745-7795DAA85BB8}" presName="parTx" presStyleLbl="revTx" presStyleIdx="2" presStyleCnt="4">
        <dgm:presLayoutVars>
          <dgm:chMax val="0"/>
          <dgm:chPref val="0"/>
        </dgm:presLayoutVars>
      </dgm:prSet>
      <dgm:spPr/>
    </dgm:pt>
    <dgm:pt modelId="{132CD7D2-B358-49A0-93C0-73E10EDC5DD2}" type="pres">
      <dgm:prSet presAssocID="{3AB5568F-1F1B-435D-94FB-EE41C3834F10}" presName="sibTrans" presStyleCnt="0"/>
      <dgm:spPr/>
    </dgm:pt>
    <dgm:pt modelId="{131B76B0-E814-4853-AEF3-A2AB3A60F9BA}" type="pres">
      <dgm:prSet presAssocID="{6322C14F-7B44-49E5-B08E-DB1CCA08F3C7}" presName="compNode" presStyleCnt="0"/>
      <dgm:spPr/>
    </dgm:pt>
    <dgm:pt modelId="{3C87932B-360C-49E1-BF1E-8149B6E46B63}" type="pres">
      <dgm:prSet presAssocID="{6322C14F-7B44-49E5-B08E-DB1CCA08F3C7}" presName="bgRect" presStyleLbl="bgShp" presStyleIdx="3" presStyleCnt="4"/>
      <dgm:spPr/>
    </dgm:pt>
    <dgm:pt modelId="{CAFC45E6-CA08-466A-B742-78FE8340EC24}" type="pres">
      <dgm:prSet presAssocID="{6322C14F-7B44-49E5-B08E-DB1CCA08F3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ienziato"/>
        </a:ext>
      </dgm:extLst>
    </dgm:pt>
    <dgm:pt modelId="{58CFC0D9-0DEC-4220-9561-E952BE9F17AA}" type="pres">
      <dgm:prSet presAssocID="{6322C14F-7B44-49E5-B08E-DB1CCA08F3C7}" presName="spaceRect" presStyleCnt="0"/>
      <dgm:spPr/>
    </dgm:pt>
    <dgm:pt modelId="{D448F160-48A5-43D1-917A-1C015178E230}" type="pres">
      <dgm:prSet presAssocID="{6322C14F-7B44-49E5-B08E-DB1CCA08F3C7}" presName="parTx" presStyleLbl="revTx" presStyleIdx="3" presStyleCnt="4">
        <dgm:presLayoutVars>
          <dgm:chMax val="0"/>
          <dgm:chPref val="0"/>
        </dgm:presLayoutVars>
      </dgm:prSet>
      <dgm:spPr/>
    </dgm:pt>
  </dgm:ptLst>
  <dgm:cxnLst>
    <dgm:cxn modelId="{5DB3480C-1A9D-432A-91D1-1ECC96212402}" type="presOf" srcId="{F6708B62-F82A-408E-ACE6-CB6257028DEA}" destId="{59BD30E8-D539-4CCA-8708-BD15855B0916}" srcOrd="0" destOrd="0" presId="urn:microsoft.com/office/officeart/2018/2/layout/IconVerticalSolidList"/>
    <dgm:cxn modelId="{31457C27-6373-4124-825A-00C710FCC31B}" srcId="{17D2E5A8-7D77-4AA3-963E-F73D75538FAA}" destId="{E93EDD8E-F2E3-4D76-9598-4CD77B3B7AFE}" srcOrd="1" destOrd="0" parTransId="{8D5E5290-E389-4832-BDF8-78E6C02B66BA}" sibTransId="{29D5B8BC-0847-4957-B062-1C12D4FD84A0}"/>
    <dgm:cxn modelId="{3CF9B336-AE0F-4245-BC80-9997C4C5E49C}" type="presOf" srcId="{6322C14F-7B44-49E5-B08E-DB1CCA08F3C7}" destId="{D448F160-48A5-43D1-917A-1C015178E230}" srcOrd="0" destOrd="0" presId="urn:microsoft.com/office/officeart/2018/2/layout/IconVerticalSolidList"/>
    <dgm:cxn modelId="{4775626D-6B37-48EF-B2C6-3BDD4F3E5B91}" type="presOf" srcId="{F75EE55A-D0A2-40DE-A745-7795DAA85BB8}" destId="{6972D624-BF10-4612-B577-BB4AA62DE606}" srcOrd="0" destOrd="0" presId="urn:microsoft.com/office/officeart/2018/2/layout/IconVerticalSolidList"/>
    <dgm:cxn modelId="{A5F027A2-45DF-4C6B-976C-2B90E9B70E7E}" srcId="{17D2E5A8-7D77-4AA3-963E-F73D75538FAA}" destId="{F6708B62-F82A-408E-ACE6-CB6257028DEA}" srcOrd="0" destOrd="0" parTransId="{EFD4BA40-1836-442B-A1E5-C7BCC59E159F}" sibTransId="{A81A4A7F-8911-4777-9F5E-A7F43053ADF7}"/>
    <dgm:cxn modelId="{48368CA5-92E4-4C1B-A975-843FFC91485C}" type="presOf" srcId="{17D2E5A8-7D77-4AA3-963E-F73D75538FAA}" destId="{997F8530-60AB-4539-8E24-D0EB6A29683D}" srcOrd="0" destOrd="0" presId="urn:microsoft.com/office/officeart/2018/2/layout/IconVerticalSolidList"/>
    <dgm:cxn modelId="{621212CE-38DC-4BCA-B525-D8B977673E3E}" srcId="{17D2E5A8-7D77-4AA3-963E-F73D75538FAA}" destId="{6322C14F-7B44-49E5-B08E-DB1CCA08F3C7}" srcOrd="3" destOrd="0" parTransId="{42D817BA-C68F-45A3-9991-94AE5D368141}" sibTransId="{DE94BAE1-4489-453B-80A2-20853E8461DA}"/>
    <dgm:cxn modelId="{136C7BCE-A046-4F5A-915B-15875A99BA5B}" srcId="{17D2E5A8-7D77-4AA3-963E-F73D75538FAA}" destId="{F75EE55A-D0A2-40DE-A745-7795DAA85BB8}" srcOrd="2" destOrd="0" parTransId="{28020D8C-6CA4-4AFB-B60D-E8473D8026DC}" sibTransId="{3AB5568F-1F1B-435D-94FB-EE41C3834F10}"/>
    <dgm:cxn modelId="{BCF5A9D0-E3B3-4F4B-B901-FF0E4EFC24BF}" type="presOf" srcId="{E93EDD8E-F2E3-4D76-9598-4CD77B3B7AFE}" destId="{E0FE8B04-F9A0-4133-A940-2A3ADA48EF37}" srcOrd="0" destOrd="0" presId="urn:microsoft.com/office/officeart/2018/2/layout/IconVerticalSolidList"/>
    <dgm:cxn modelId="{0D7C1B22-32AD-431C-BB95-DE7F70F1B177}" type="presParOf" srcId="{997F8530-60AB-4539-8E24-D0EB6A29683D}" destId="{680FFDC7-B90C-4619-BD16-70463268C2BB}" srcOrd="0" destOrd="0" presId="urn:microsoft.com/office/officeart/2018/2/layout/IconVerticalSolidList"/>
    <dgm:cxn modelId="{904BB333-2137-4D28-A046-9A7300448E48}" type="presParOf" srcId="{680FFDC7-B90C-4619-BD16-70463268C2BB}" destId="{4501D2A3-13FF-46CC-A6F7-29EBA8F70333}" srcOrd="0" destOrd="0" presId="urn:microsoft.com/office/officeart/2018/2/layout/IconVerticalSolidList"/>
    <dgm:cxn modelId="{20F7B73E-A352-41A6-8C3D-15904AA55B23}" type="presParOf" srcId="{680FFDC7-B90C-4619-BD16-70463268C2BB}" destId="{D437359B-77AE-47EA-B868-EA27B43E3223}" srcOrd="1" destOrd="0" presId="urn:microsoft.com/office/officeart/2018/2/layout/IconVerticalSolidList"/>
    <dgm:cxn modelId="{CB2CA5B6-52D1-4048-8C0B-E1AB0E00D859}" type="presParOf" srcId="{680FFDC7-B90C-4619-BD16-70463268C2BB}" destId="{524EE64F-CC01-4FC8-906E-96334E5FF26E}" srcOrd="2" destOrd="0" presId="urn:microsoft.com/office/officeart/2018/2/layout/IconVerticalSolidList"/>
    <dgm:cxn modelId="{829B14A2-3D47-495A-B5DC-2116D994248C}" type="presParOf" srcId="{680FFDC7-B90C-4619-BD16-70463268C2BB}" destId="{59BD30E8-D539-4CCA-8708-BD15855B0916}" srcOrd="3" destOrd="0" presId="urn:microsoft.com/office/officeart/2018/2/layout/IconVerticalSolidList"/>
    <dgm:cxn modelId="{C01FA60F-7E8D-46ED-9388-7319B510502A}" type="presParOf" srcId="{997F8530-60AB-4539-8E24-D0EB6A29683D}" destId="{F862B81D-DE4C-471A-8A8F-FCCB7F18711C}" srcOrd="1" destOrd="0" presId="urn:microsoft.com/office/officeart/2018/2/layout/IconVerticalSolidList"/>
    <dgm:cxn modelId="{92C35618-052E-4908-B968-84BC93CD19E6}" type="presParOf" srcId="{997F8530-60AB-4539-8E24-D0EB6A29683D}" destId="{D52F09D0-7FC9-4D95-BA4D-B518046CA34C}" srcOrd="2" destOrd="0" presId="urn:microsoft.com/office/officeart/2018/2/layout/IconVerticalSolidList"/>
    <dgm:cxn modelId="{E9F43307-5F70-43A9-96A9-8C7CCEFE55AA}" type="presParOf" srcId="{D52F09D0-7FC9-4D95-BA4D-B518046CA34C}" destId="{2D16A15E-F8D7-4569-B3D1-76E07D12BDE7}" srcOrd="0" destOrd="0" presId="urn:microsoft.com/office/officeart/2018/2/layout/IconVerticalSolidList"/>
    <dgm:cxn modelId="{06B92C06-DE49-4F0B-954F-133D4E4ECB79}" type="presParOf" srcId="{D52F09D0-7FC9-4D95-BA4D-B518046CA34C}" destId="{62DE1BE6-EE58-411F-B18A-9A870E768677}" srcOrd="1" destOrd="0" presId="urn:microsoft.com/office/officeart/2018/2/layout/IconVerticalSolidList"/>
    <dgm:cxn modelId="{9BCA29F1-D657-4126-BCA5-EE4BEC455B8D}" type="presParOf" srcId="{D52F09D0-7FC9-4D95-BA4D-B518046CA34C}" destId="{FFB1D800-D152-4620-AADD-498BD62AAE06}" srcOrd="2" destOrd="0" presId="urn:microsoft.com/office/officeart/2018/2/layout/IconVerticalSolidList"/>
    <dgm:cxn modelId="{F1962226-83D8-4432-95DC-52D9895BCD04}" type="presParOf" srcId="{D52F09D0-7FC9-4D95-BA4D-B518046CA34C}" destId="{E0FE8B04-F9A0-4133-A940-2A3ADA48EF37}" srcOrd="3" destOrd="0" presId="urn:microsoft.com/office/officeart/2018/2/layout/IconVerticalSolidList"/>
    <dgm:cxn modelId="{AA01D8FF-13FB-454F-A019-DDE72A0D49F4}" type="presParOf" srcId="{997F8530-60AB-4539-8E24-D0EB6A29683D}" destId="{1FCDCCB1-92FF-4AAC-BFED-6197C6DE871D}" srcOrd="3" destOrd="0" presId="urn:microsoft.com/office/officeart/2018/2/layout/IconVerticalSolidList"/>
    <dgm:cxn modelId="{DF844F2A-6B8F-448F-8C25-6F8CCCF386F0}" type="presParOf" srcId="{997F8530-60AB-4539-8E24-D0EB6A29683D}" destId="{2964C249-B008-43D9-A11C-4463A659EECB}" srcOrd="4" destOrd="0" presId="urn:microsoft.com/office/officeart/2018/2/layout/IconVerticalSolidList"/>
    <dgm:cxn modelId="{B6BC33E8-1C03-4F9C-AAE1-6AC9C705F7E7}" type="presParOf" srcId="{2964C249-B008-43D9-A11C-4463A659EECB}" destId="{9DAA2156-EE77-4244-945D-3451983D9A8C}" srcOrd="0" destOrd="0" presId="urn:microsoft.com/office/officeart/2018/2/layout/IconVerticalSolidList"/>
    <dgm:cxn modelId="{60058E80-7D00-4457-9EC0-0F0DC84DB121}" type="presParOf" srcId="{2964C249-B008-43D9-A11C-4463A659EECB}" destId="{869FA4A1-3DB9-4B84-AF52-AF0CCFC001EB}" srcOrd="1" destOrd="0" presId="urn:microsoft.com/office/officeart/2018/2/layout/IconVerticalSolidList"/>
    <dgm:cxn modelId="{967E6500-A518-474D-8082-AF9A8025C353}" type="presParOf" srcId="{2964C249-B008-43D9-A11C-4463A659EECB}" destId="{472362D2-D37D-404E-8B1B-ECD29B7B22D5}" srcOrd="2" destOrd="0" presId="urn:microsoft.com/office/officeart/2018/2/layout/IconVerticalSolidList"/>
    <dgm:cxn modelId="{E415C69B-2D3C-4AF6-8E1A-745777757CA2}" type="presParOf" srcId="{2964C249-B008-43D9-A11C-4463A659EECB}" destId="{6972D624-BF10-4612-B577-BB4AA62DE606}" srcOrd="3" destOrd="0" presId="urn:microsoft.com/office/officeart/2018/2/layout/IconVerticalSolidList"/>
    <dgm:cxn modelId="{8C48DB9A-F9C1-416C-B2E0-7425B1901EAB}" type="presParOf" srcId="{997F8530-60AB-4539-8E24-D0EB6A29683D}" destId="{132CD7D2-B358-49A0-93C0-73E10EDC5DD2}" srcOrd="5" destOrd="0" presId="urn:microsoft.com/office/officeart/2018/2/layout/IconVerticalSolidList"/>
    <dgm:cxn modelId="{768F8AA1-4335-4139-8362-253E376094CD}" type="presParOf" srcId="{997F8530-60AB-4539-8E24-D0EB6A29683D}" destId="{131B76B0-E814-4853-AEF3-A2AB3A60F9BA}" srcOrd="6" destOrd="0" presId="urn:microsoft.com/office/officeart/2018/2/layout/IconVerticalSolidList"/>
    <dgm:cxn modelId="{711EA6B8-5918-4867-8066-BF74ADDFAF84}" type="presParOf" srcId="{131B76B0-E814-4853-AEF3-A2AB3A60F9BA}" destId="{3C87932B-360C-49E1-BF1E-8149B6E46B63}" srcOrd="0" destOrd="0" presId="urn:microsoft.com/office/officeart/2018/2/layout/IconVerticalSolidList"/>
    <dgm:cxn modelId="{2E44BF1A-7151-4CEF-B8BE-840C54C02343}" type="presParOf" srcId="{131B76B0-E814-4853-AEF3-A2AB3A60F9BA}" destId="{CAFC45E6-CA08-466A-B742-78FE8340EC24}" srcOrd="1" destOrd="0" presId="urn:microsoft.com/office/officeart/2018/2/layout/IconVerticalSolidList"/>
    <dgm:cxn modelId="{87AD4C34-D6F1-4817-8BE2-FB868E1C080B}" type="presParOf" srcId="{131B76B0-E814-4853-AEF3-A2AB3A60F9BA}" destId="{58CFC0D9-0DEC-4220-9561-E952BE9F17AA}" srcOrd="2" destOrd="0" presId="urn:microsoft.com/office/officeart/2018/2/layout/IconVerticalSolidList"/>
    <dgm:cxn modelId="{2A60CDE4-3CF2-4320-B698-E4BF30B3A704}" type="presParOf" srcId="{131B76B0-E814-4853-AEF3-A2AB3A60F9BA}" destId="{D448F160-48A5-43D1-917A-1C015178E23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4A2D06-900E-4949-8D77-9CA8D19AABB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D3AFFF8F-D2E2-4FC6-AAA9-BE0DFABFE07F}">
      <dgm:prSet/>
      <dgm:spPr/>
      <dgm:t>
        <a:bodyPr/>
        <a:lstStyle/>
        <a:p>
          <a:r>
            <a:rPr lang="it-IT" b="0" i="0" dirty="0"/>
            <a:t>•</a:t>
          </a:r>
          <a:r>
            <a:rPr lang="it-IT" b="1" i="0" dirty="0"/>
            <a:t>A1-PROGRAMMAZIONE</a:t>
          </a:r>
          <a:r>
            <a:rPr lang="it-IT" b="0" i="0" dirty="0"/>
            <a:t> È RIVOLTA AI DOCENTI E PRESENTA GLI OBIETTIVI E LE FASI DI ESECUZIONE DELL’ATTIVITÀ DIDATTICA, CON INDICAZIONE SPECIFICA DEI TEMPI DI REALIZZAZIONE PER POTER PROGRAMMARE AL MEGLIO. </a:t>
          </a:r>
          <a:endParaRPr lang="en-US" dirty="0"/>
        </a:p>
      </dgm:t>
    </dgm:pt>
    <dgm:pt modelId="{897F1261-DBF0-45EC-A040-807DABB73A32}" type="parTrans" cxnId="{897F7FB6-1B2C-498B-A083-42C9683CB312}">
      <dgm:prSet/>
      <dgm:spPr/>
      <dgm:t>
        <a:bodyPr/>
        <a:lstStyle/>
        <a:p>
          <a:endParaRPr lang="en-US"/>
        </a:p>
      </dgm:t>
    </dgm:pt>
    <dgm:pt modelId="{E32E3D2F-9C0C-4FF2-9D02-9A8C5ACB25B2}" type="sibTrans" cxnId="{897F7FB6-1B2C-498B-A083-42C9683CB312}">
      <dgm:prSet/>
      <dgm:spPr/>
      <dgm:t>
        <a:bodyPr/>
        <a:lstStyle/>
        <a:p>
          <a:endParaRPr lang="en-US"/>
        </a:p>
      </dgm:t>
    </dgm:pt>
    <dgm:pt modelId="{7330DAD7-6B1A-4E5E-B365-A0DFB92D0F80}">
      <dgm:prSet/>
      <dgm:spPr/>
      <dgm:t>
        <a:bodyPr/>
        <a:lstStyle/>
        <a:p>
          <a:r>
            <a:rPr lang="it-IT" b="0" i="0" dirty="0"/>
            <a:t>•</a:t>
          </a:r>
          <a:r>
            <a:rPr lang="it-IT" b="1" i="0" dirty="0"/>
            <a:t>A2 -TESTO BASE </a:t>
          </a:r>
          <a:r>
            <a:rPr lang="it-IT" b="0" i="0" dirty="0"/>
            <a:t>È IL DOCUMENTO CHE DÀ UNA VISIONE GENERALE E COMPLETA DELL’ARGOMENTO SCELTO. IL DOCENTE LO CONSEGNA AGLI STUDENTI E, COME SPECIFICATO NELLA PARTE DI PROGRAMMAZIONE, LO DISCUTE IN CLASSE DOPO UN BREVE MOMENTO DI SENSIBILIZZAZIONE (FASE 1). COSTITUISCE QUINDI LA FASE 2.</a:t>
          </a:r>
          <a:endParaRPr lang="en-US" dirty="0"/>
        </a:p>
      </dgm:t>
    </dgm:pt>
    <dgm:pt modelId="{6958ABA5-0F28-40BB-9654-C857ED5DF096}" type="parTrans" cxnId="{A70C378A-6FF5-406A-BA02-157E5F70E60E}">
      <dgm:prSet/>
      <dgm:spPr/>
      <dgm:t>
        <a:bodyPr/>
        <a:lstStyle/>
        <a:p>
          <a:endParaRPr lang="en-US"/>
        </a:p>
      </dgm:t>
    </dgm:pt>
    <dgm:pt modelId="{F7C59EE2-7159-4088-86C6-39F47772BC24}" type="sibTrans" cxnId="{A70C378A-6FF5-406A-BA02-157E5F70E60E}">
      <dgm:prSet/>
      <dgm:spPr/>
      <dgm:t>
        <a:bodyPr/>
        <a:lstStyle/>
        <a:p>
          <a:endParaRPr lang="en-US"/>
        </a:p>
      </dgm:t>
    </dgm:pt>
    <dgm:pt modelId="{697ACE53-8C04-4DEF-94B1-86F445342D12}">
      <dgm:prSet/>
      <dgm:spPr/>
      <dgm:t>
        <a:bodyPr/>
        <a:lstStyle/>
        <a:p>
          <a:r>
            <a:rPr lang="it-IT" b="0" i="0" dirty="0"/>
            <a:t>•</a:t>
          </a:r>
          <a:r>
            <a:rPr lang="it-IT" b="1" i="0" dirty="0"/>
            <a:t>A3 -DOCUMENTI E ATTIVITÀ </a:t>
          </a:r>
          <a:r>
            <a:rPr lang="it-IT" b="0" i="0" dirty="0"/>
            <a:t>LA PRESENTAZIONE E LA DISCUSSIONE DI QUESTA RACCOLTA DI DOCUMENTI COSTITUISCE LA FASE 3 DELL’UNITÀ DIDATTICA. SI TRATTA DI ARTICOLI, GRAFICI E IMMAGINI CHE POSSONOESSERE SELEZIONATI AD HOC DAL DOCENTE, IN FUNZIONE DELL’ITER DIDATTICO SEGUITO. PER OGNI DOCUMENTO SONO PRESENTI ALCUNE DOMANDE (ATTIVITÀ) CON LO SCOPO DI STIMOLARE LA RIFLESSIONE E LA DISCUSSIONE.</a:t>
          </a:r>
          <a:endParaRPr lang="en-US" dirty="0"/>
        </a:p>
      </dgm:t>
    </dgm:pt>
    <dgm:pt modelId="{FB1D94E4-3F44-4366-A4F2-106EB86255F9}" type="parTrans" cxnId="{6AAC3328-CEC8-40BC-9EE0-FF7CC9EF6B58}">
      <dgm:prSet/>
      <dgm:spPr/>
      <dgm:t>
        <a:bodyPr/>
        <a:lstStyle/>
        <a:p>
          <a:endParaRPr lang="en-US"/>
        </a:p>
      </dgm:t>
    </dgm:pt>
    <dgm:pt modelId="{64334458-A14D-4E21-91A1-878E0F818EA5}" type="sibTrans" cxnId="{6AAC3328-CEC8-40BC-9EE0-FF7CC9EF6B58}">
      <dgm:prSet/>
      <dgm:spPr/>
      <dgm:t>
        <a:bodyPr/>
        <a:lstStyle/>
        <a:p>
          <a:endParaRPr lang="en-US"/>
        </a:p>
      </dgm:t>
    </dgm:pt>
    <dgm:pt modelId="{B7BFD581-3984-408C-9536-57711821EDE4}">
      <dgm:prSet/>
      <dgm:spPr/>
      <dgm:t>
        <a:bodyPr/>
        <a:lstStyle/>
        <a:p>
          <a:r>
            <a:rPr lang="it-IT" b="0" i="0" dirty="0"/>
            <a:t>•</a:t>
          </a:r>
          <a:r>
            <a:rPr lang="it-IT" b="1" i="0" dirty="0"/>
            <a:t>A4 -LABORATORIO (COMPITO DI REALTÀ) </a:t>
          </a:r>
          <a:r>
            <a:rPr lang="it-IT" b="0" i="0" dirty="0"/>
            <a:t>AL TERMINE DEL LAVORO DIDATTICO, È POSSIBILE CONCLUDERE L’UNITÀ AFFIDANDO AGLI STUDENTI UN “COMPITO DI REALTÀ”. QUESTA ATTIVITÀ CONSENTE, PIÙ DI ALTRE PRATICHE, DI ATTIVARE COMPETENZE SIA DISCIPLINARI SIA TRASVERSALI E DI VERIFICARNE L’ACQUISIZIONE. IN PARTICOLARE, VOGLIAMO RICORDARE COME FAVORISCA IL COLLEGAMENTO CON IL VISSUTO QUOTIDIANO DEGLI STUDENTI E FACILITI IL CONFRONTO E IL DIALOGO FRA DI LORO,CHIAMANDOLI A SVILUPPARE CAPACITÀ DI COLLABORAZIONE E AD ASSUMERE AUTONOMIA E RESPONSABILITÀ.</a:t>
          </a:r>
          <a:endParaRPr lang="en-US" dirty="0"/>
        </a:p>
      </dgm:t>
    </dgm:pt>
    <dgm:pt modelId="{55FCDB6F-D35C-4934-80CC-80434302BDE5}" type="parTrans" cxnId="{9F1611D3-62D6-4C00-BEB3-6B76A4D61256}">
      <dgm:prSet/>
      <dgm:spPr/>
      <dgm:t>
        <a:bodyPr/>
        <a:lstStyle/>
        <a:p>
          <a:endParaRPr lang="en-US"/>
        </a:p>
      </dgm:t>
    </dgm:pt>
    <dgm:pt modelId="{55ADEE15-987D-46BD-B253-C1DAFD92AE13}" type="sibTrans" cxnId="{9F1611D3-62D6-4C00-BEB3-6B76A4D61256}">
      <dgm:prSet/>
      <dgm:spPr/>
      <dgm:t>
        <a:bodyPr/>
        <a:lstStyle/>
        <a:p>
          <a:endParaRPr lang="en-US"/>
        </a:p>
      </dgm:t>
    </dgm:pt>
    <dgm:pt modelId="{158446E2-7DDB-6D43-B990-C5E7072D21E4}" type="pres">
      <dgm:prSet presAssocID="{104A2D06-900E-4949-8D77-9CA8D19AABBF}" presName="linear" presStyleCnt="0">
        <dgm:presLayoutVars>
          <dgm:animLvl val="lvl"/>
          <dgm:resizeHandles val="exact"/>
        </dgm:presLayoutVars>
      </dgm:prSet>
      <dgm:spPr/>
    </dgm:pt>
    <dgm:pt modelId="{B06F0B51-B781-D94F-840C-6F56A9003EA3}" type="pres">
      <dgm:prSet presAssocID="{D3AFFF8F-D2E2-4FC6-AAA9-BE0DFABFE07F}" presName="parentText" presStyleLbl="node1" presStyleIdx="0" presStyleCnt="4">
        <dgm:presLayoutVars>
          <dgm:chMax val="0"/>
          <dgm:bulletEnabled val="1"/>
        </dgm:presLayoutVars>
      </dgm:prSet>
      <dgm:spPr/>
    </dgm:pt>
    <dgm:pt modelId="{BC43FE52-A112-8D49-88BC-83DBDAB4640D}" type="pres">
      <dgm:prSet presAssocID="{E32E3D2F-9C0C-4FF2-9D02-9A8C5ACB25B2}" presName="spacer" presStyleCnt="0"/>
      <dgm:spPr/>
    </dgm:pt>
    <dgm:pt modelId="{54A34A0B-9292-F04C-B207-C011B535C433}" type="pres">
      <dgm:prSet presAssocID="{7330DAD7-6B1A-4E5E-B365-A0DFB92D0F80}" presName="parentText" presStyleLbl="node1" presStyleIdx="1" presStyleCnt="4">
        <dgm:presLayoutVars>
          <dgm:chMax val="0"/>
          <dgm:bulletEnabled val="1"/>
        </dgm:presLayoutVars>
      </dgm:prSet>
      <dgm:spPr/>
    </dgm:pt>
    <dgm:pt modelId="{46263727-0CC9-FE49-90CE-C51300492B48}" type="pres">
      <dgm:prSet presAssocID="{F7C59EE2-7159-4088-86C6-39F47772BC24}" presName="spacer" presStyleCnt="0"/>
      <dgm:spPr/>
    </dgm:pt>
    <dgm:pt modelId="{D0803776-184F-ED42-B08A-163D1E918BFC}" type="pres">
      <dgm:prSet presAssocID="{697ACE53-8C04-4DEF-94B1-86F445342D12}" presName="parentText" presStyleLbl="node1" presStyleIdx="2" presStyleCnt="4">
        <dgm:presLayoutVars>
          <dgm:chMax val="0"/>
          <dgm:bulletEnabled val="1"/>
        </dgm:presLayoutVars>
      </dgm:prSet>
      <dgm:spPr/>
    </dgm:pt>
    <dgm:pt modelId="{EEB459C3-4E59-EE44-93CD-072CF77118DE}" type="pres">
      <dgm:prSet presAssocID="{64334458-A14D-4E21-91A1-878E0F818EA5}" presName="spacer" presStyleCnt="0"/>
      <dgm:spPr/>
    </dgm:pt>
    <dgm:pt modelId="{345DC81E-E9E6-7E49-AA32-7DCD9E43F7C3}" type="pres">
      <dgm:prSet presAssocID="{B7BFD581-3984-408C-9536-57711821EDE4}" presName="parentText" presStyleLbl="node1" presStyleIdx="3" presStyleCnt="4">
        <dgm:presLayoutVars>
          <dgm:chMax val="0"/>
          <dgm:bulletEnabled val="1"/>
        </dgm:presLayoutVars>
      </dgm:prSet>
      <dgm:spPr/>
    </dgm:pt>
  </dgm:ptLst>
  <dgm:cxnLst>
    <dgm:cxn modelId="{2FA7D510-EE2E-2A44-AF56-4FEE79D65651}" type="presOf" srcId="{B7BFD581-3984-408C-9536-57711821EDE4}" destId="{345DC81E-E9E6-7E49-AA32-7DCD9E43F7C3}" srcOrd="0" destOrd="0" presId="urn:microsoft.com/office/officeart/2005/8/layout/vList2"/>
    <dgm:cxn modelId="{7D5FDF1E-80BC-8E4D-8DF5-AB8562F91FAB}" type="presOf" srcId="{697ACE53-8C04-4DEF-94B1-86F445342D12}" destId="{D0803776-184F-ED42-B08A-163D1E918BFC}" srcOrd="0" destOrd="0" presId="urn:microsoft.com/office/officeart/2005/8/layout/vList2"/>
    <dgm:cxn modelId="{6AAC3328-CEC8-40BC-9EE0-FF7CC9EF6B58}" srcId="{104A2D06-900E-4949-8D77-9CA8D19AABBF}" destId="{697ACE53-8C04-4DEF-94B1-86F445342D12}" srcOrd="2" destOrd="0" parTransId="{FB1D94E4-3F44-4366-A4F2-106EB86255F9}" sibTransId="{64334458-A14D-4E21-91A1-878E0F818EA5}"/>
    <dgm:cxn modelId="{89792239-81B8-FC4D-99E5-70EF1A69727F}" type="presOf" srcId="{7330DAD7-6B1A-4E5E-B365-A0DFB92D0F80}" destId="{54A34A0B-9292-F04C-B207-C011B535C433}" srcOrd="0" destOrd="0" presId="urn:microsoft.com/office/officeart/2005/8/layout/vList2"/>
    <dgm:cxn modelId="{A70C378A-6FF5-406A-BA02-157E5F70E60E}" srcId="{104A2D06-900E-4949-8D77-9CA8D19AABBF}" destId="{7330DAD7-6B1A-4E5E-B365-A0DFB92D0F80}" srcOrd="1" destOrd="0" parTransId="{6958ABA5-0F28-40BB-9654-C857ED5DF096}" sibTransId="{F7C59EE2-7159-4088-86C6-39F47772BC24}"/>
    <dgm:cxn modelId="{9E3D76A3-2163-9446-9442-615113DFAEFD}" type="presOf" srcId="{104A2D06-900E-4949-8D77-9CA8D19AABBF}" destId="{158446E2-7DDB-6D43-B990-C5E7072D21E4}" srcOrd="0" destOrd="0" presId="urn:microsoft.com/office/officeart/2005/8/layout/vList2"/>
    <dgm:cxn modelId="{897F7FB6-1B2C-498B-A083-42C9683CB312}" srcId="{104A2D06-900E-4949-8D77-9CA8D19AABBF}" destId="{D3AFFF8F-D2E2-4FC6-AAA9-BE0DFABFE07F}" srcOrd="0" destOrd="0" parTransId="{897F1261-DBF0-45EC-A040-807DABB73A32}" sibTransId="{E32E3D2F-9C0C-4FF2-9D02-9A8C5ACB25B2}"/>
    <dgm:cxn modelId="{9F1611D3-62D6-4C00-BEB3-6B76A4D61256}" srcId="{104A2D06-900E-4949-8D77-9CA8D19AABBF}" destId="{B7BFD581-3984-408C-9536-57711821EDE4}" srcOrd="3" destOrd="0" parTransId="{55FCDB6F-D35C-4934-80CC-80434302BDE5}" sibTransId="{55ADEE15-987D-46BD-B253-C1DAFD92AE13}"/>
    <dgm:cxn modelId="{9D7A60F7-E329-184F-B333-0F4F8474C572}" type="presOf" srcId="{D3AFFF8F-D2E2-4FC6-AAA9-BE0DFABFE07F}" destId="{B06F0B51-B781-D94F-840C-6F56A9003EA3}" srcOrd="0" destOrd="0" presId="urn:microsoft.com/office/officeart/2005/8/layout/vList2"/>
    <dgm:cxn modelId="{68AEF324-4CB1-7246-BCC6-30A4243FB9F7}" type="presParOf" srcId="{158446E2-7DDB-6D43-B990-C5E7072D21E4}" destId="{B06F0B51-B781-D94F-840C-6F56A9003EA3}" srcOrd="0" destOrd="0" presId="urn:microsoft.com/office/officeart/2005/8/layout/vList2"/>
    <dgm:cxn modelId="{CEB1AF4F-DF0D-904C-8A65-840E8FB9CBB5}" type="presParOf" srcId="{158446E2-7DDB-6D43-B990-C5E7072D21E4}" destId="{BC43FE52-A112-8D49-88BC-83DBDAB4640D}" srcOrd="1" destOrd="0" presId="urn:microsoft.com/office/officeart/2005/8/layout/vList2"/>
    <dgm:cxn modelId="{1FC5F93C-0578-FF49-B2E4-C409F68A187D}" type="presParOf" srcId="{158446E2-7DDB-6D43-B990-C5E7072D21E4}" destId="{54A34A0B-9292-F04C-B207-C011B535C433}" srcOrd="2" destOrd="0" presId="urn:microsoft.com/office/officeart/2005/8/layout/vList2"/>
    <dgm:cxn modelId="{14B4E824-DDBC-0E4C-B011-9C0B6F1DA96C}" type="presParOf" srcId="{158446E2-7DDB-6D43-B990-C5E7072D21E4}" destId="{46263727-0CC9-FE49-90CE-C51300492B48}" srcOrd="3" destOrd="0" presId="urn:microsoft.com/office/officeart/2005/8/layout/vList2"/>
    <dgm:cxn modelId="{042BF6C2-C36A-9949-8D06-E59CA1CD5285}" type="presParOf" srcId="{158446E2-7DDB-6D43-B990-C5E7072D21E4}" destId="{D0803776-184F-ED42-B08A-163D1E918BFC}" srcOrd="4" destOrd="0" presId="urn:microsoft.com/office/officeart/2005/8/layout/vList2"/>
    <dgm:cxn modelId="{02066D8B-C5B4-9D43-B1D7-3BA6B3C81BCC}" type="presParOf" srcId="{158446E2-7DDB-6D43-B990-C5E7072D21E4}" destId="{EEB459C3-4E59-EE44-93CD-072CF77118DE}" srcOrd="5" destOrd="0" presId="urn:microsoft.com/office/officeart/2005/8/layout/vList2"/>
    <dgm:cxn modelId="{8ADE5006-4852-404E-BF50-010EAC6BE1E7}" type="presParOf" srcId="{158446E2-7DDB-6D43-B990-C5E7072D21E4}" destId="{345DC81E-E9E6-7E49-AA32-7DCD9E43F7C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1D2A3-13FF-46CC-A6F7-29EBA8F70333}">
      <dsp:nvSpPr>
        <dsp:cNvPr id="0" name=""/>
        <dsp:cNvSpPr/>
      </dsp:nvSpPr>
      <dsp:spPr>
        <a:xfrm>
          <a:off x="0" y="2447"/>
          <a:ext cx="6588691" cy="124038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37359B-77AE-47EA-B868-EA27B43E3223}">
      <dsp:nvSpPr>
        <dsp:cNvPr id="0" name=""/>
        <dsp:cNvSpPr/>
      </dsp:nvSpPr>
      <dsp:spPr>
        <a:xfrm>
          <a:off x="375217" y="281534"/>
          <a:ext cx="682214" cy="6822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BD30E8-D539-4CCA-8708-BD15855B0916}">
      <dsp:nvSpPr>
        <dsp:cNvPr id="0" name=""/>
        <dsp:cNvSpPr/>
      </dsp:nvSpPr>
      <dsp:spPr>
        <a:xfrm>
          <a:off x="1432649" y="2447"/>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it-IT" sz="2200" b="0" i="0" kern="1200"/>
            <a:t>FASE 1Momento di sensibilizzazione  2 ore</a:t>
          </a:r>
          <a:endParaRPr lang="en-US" sz="2200" kern="1200"/>
        </a:p>
      </dsp:txBody>
      <dsp:txXfrm>
        <a:off x="1432649" y="2447"/>
        <a:ext cx="5156041" cy="1240389"/>
      </dsp:txXfrm>
    </dsp:sp>
    <dsp:sp modelId="{2D16A15E-F8D7-4569-B3D1-76E07D12BDE7}">
      <dsp:nvSpPr>
        <dsp:cNvPr id="0" name=""/>
        <dsp:cNvSpPr/>
      </dsp:nvSpPr>
      <dsp:spPr>
        <a:xfrm>
          <a:off x="0" y="1552933"/>
          <a:ext cx="6588691" cy="124038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DE1BE6-EE58-411F-B18A-9A870E768677}">
      <dsp:nvSpPr>
        <dsp:cNvPr id="0" name=""/>
        <dsp:cNvSpPr/>
      </dsp:nvSpPr>
      <dsp:spPr>
        <a:xfrm>
          <a:off x="375217" y="1832021"/>
          <a:ext cx="682214" cy="6822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FE8B04-F9A0-4133-A940-2A3ADA48EF37}">
      <dsp:nvSpPr>
        <dsp:cNvPr id="0" name=""/>
        <dsp:cNvSpPr/>
      </dsp:nvSpPr>
      <dsp:spPr>
        <a:xfrm>
          <a:off x="1432649" y="1552933"/>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it-IT" sz="2200" b="0" i="0" kern="1200" dirty="0"/>
            <a:t>FASE 2•Presentazione e illustrazione di un testo base di riferimento e sua discussione 2 ore</a:t>
          </a:r>
          <a:endParaRPr lang="en-US" sz="2200" kern="1200" dirty="0"/>
        </a:p>
      </dsp:txBody>
      <dsp:txXfrm>
        <a:off x="1432649" y="1552933"/>
        <a:ext cx="5156041" cy="1240389"/>
      </dsp:txXfrm>
    </dsp:sp>
    <dsp:sp modelId="{9DAA2156-EE77-4244-945D-3451983D9A8C}">
      <dsp:nvSpPr>
        <dsp:cNvPr id="0" name=""/>
        <dsp:cNvSpPr/>
      </dsp:nvSpPr>
      <dsp:spPr>
        <a:xfrm>
          <a:off x="0" y="3103420"/>
          <a:ext cx="6588691" cy="124038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9FA4A1-3DB9-4B84-AF52-AF0CCFC001EB}">
      <dsp:nvSpPr>
        <dsp:cNvPr id="0" name=""/>
        <dsp:cNvSpPr/>
      </dsp:nvSpPr>
      <dsp:spPr>
        <a:xfrm>
          <a:off x="375217" y="3382507"/>
          <a:ext cx="682214" cy="6822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72D624-BF10-4612-B577-BB4AA62DE606}">
      <dsp:nvSpPr>
        <dsp:cNvPr id="0" name=""/>
        <dsp:cNvSpPr/>
      </dsp:nvSpPr>
      <dsp:spPr>
        <a:xfrm>
          <a:off x="1432649" y="3103420"/>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it-IT" sz="2200" b="0" i="0" kern="1200" dirty="0"/>
            <a:t>FASE 3•Presentazione e illustrazione dei Documenti e delle Attività previste e loro discussione 4 ore</a:t>
          </a:r>
          <a:endParaRPr lang="en-US" sz="2200" kern="1200" dirty="0"/>
        </a:p>
      </dsp:txBody>
      <dsp:txXfrm>
        <a:off x="1432649" y="3103420"/>
        <a:ext cx="5156041" cy="1240389"/>
      </dsp:txXfrm>
    </dsp:sp>
    <dsp:sp modelId="{3C87932B-360C-49E1-BF1E-8149B6E46B63}">
      <dsp:nvSpPr>
        <dsp:cNvPr id="0" name=""/>
        <dsp:cNvSpPr/>
      </dsp:nvSpPr>
      <dsp:spPr>
        <a:xfrm>
          <a:off x="0" y="4653906"/>
          <a:ext cx="6588691" cy="124038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FC45E6-CA08-466A-B742-78FE8340EC24}">
      <dsp:nvSpPr>
        <dsp:cNvPr id="0" name=""/>
        <dsp:cNvSpPr/>
      </dsp:nvSpPr>
      <dsp:spPr>
        <a:xfrm>
          <a:off x="375217" y="4932994"/>
          <a:ext cx="682214" cy="6822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48F160-48A5-43D1-917A-1C015178E230}">
      <dsp:nvSpPr>
        <dsp:cNvPr id="0" name=""/>
        <dsp:cNvSpPr/>
      </dsp:nvSpPr>
      <dsp:spPr>
        <a:xfrm>
          <a:off x="1432649" y="4653906"/>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it-IT" sz="2200" b="0" i="0" kern="1200" dirty="0"/>
            <a:t>FASE 4•Laboratorio: compito di realtà 4 ore</a:t>
          </a:r>
          <a:endParaRPr lang="en-US" sz="2200" kern="1200" dirty="0"/>
        </a:p>
      </dsp:txBody>
      <dsp:txXfrm>
        <a:off x="1432649" y="4653906"/>
        <a:ext cx="5156041" cy="12403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F0B51-B781-D94F-840C-6F56A9003EA3}">
      <dsp:nvSpPr>
        <dsp:cNvPr id="0" name=""/>
        <dsp:cNvSpPr/>
      </dsp:nvSpPr>
      <dsp:spPr>
        <a:xfrm>
          <a:off x="0" y="143034"/>
          <a:ext cx="10723863" cy="131028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it-IT" sz="1500" b="0" i="0" kern="1200" dirty="0"/>
            <a:t>•</a:t>
          </a:r>
          <a:r>
            <a:rPr lang="it-IT" sz="1500" b="1" i="0" kern="1200" dirty="0"/>
            <a:t>A1-PROGRAMMAZIONE</a:t>
          </a:r>
          <a:r>
            <a:rPr lang="it-IT" sz="1500" b="0" i="0" kern="1200" dirty="0"/>
            <a:t> È RIVOLTA AI DOCENTI E PRESENTA GLI OBIETTIVI E LE FASI DI ESECUZIONE DELL’ATTIVITÀ DIDATTICA, CON INDICAZIONE SPECIFICA DEI TEMPI DI REALIZZAZIONE PER POTER PROGRAMMARE AL MEGLIO. </a:t>
          </a:r>
          <a:endParaRPr lang="en-US" sz="1500" kern="1200" dirty="0"/>
        </a:p>
      </dsp:txBody>
      <dsp:txXfrm>
        <a:off x="63963" y="206997"/>
        <a:ext cx="10595937" cy="1182362"/>
      </dsp:txXfrm>
    </dsp:sp>
    <dsp:sp modelId="{54A34A0B-9292-F04C-B207-C011B535C433}">
      <dsp:nvSpPr>
        <dsp:cNvPr id="0" name=""/>
        <dsp:cNvSpPr/>
      </dsp:nvSpPr>
      <dsp:spPr>
        <a:xfrm>
          <a:off x="0" y="1496523"/>
          <a:ext cx="10723863" cy="1310288"/>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it-IT" sz="1500" b="0" i="0" kern="1200" dirty="0"/>
            <a:t>•</a:t>
          </a:r>
          <a:r>
            <a:rPr lang="it-IT" sz="1500" b="1" i="0" kern="1200" dirty="0"/>
            <a:t>A2 -TESTO BASE </a:t>
          </a:r>
          <a:r>
            <a:rPr lang="it-IT" sz="1500" b="0" i="0" kern="1200" dirty="0"/>
            <a:t>È IL DOCUMENTO CHE DÀ UNA VISIONE GENERALE E COMPLETA DELL’ARGOMENTO SCELTO. IL DOCENTE LO CONSEGNA AGLI STUDENTI E, COME SPECIFICATO NELLA PARTE DI PROGRAMMAZIONE, LO DISCUTE IN CLASSE DOPO UN BREVE MOMENTO DI SENSIBILIZZAZIONE (FASE 1). COSTITUISCE QUINDI LA FASE 2.</a:t>
          </a:r>
          <a:endParaRPr lang="en-US" sz="1500" kern="1200" dirty="0"/>
        </a:p>
      </dsp:txBody>
      <dsp:txXfrm>
        <a:off x="63963" y="1560486"/>
        <a:ext cx="10595937" cy="1182362"/>
      </dsp:txXfrm>
    </dsp:sp>
    <dsp:sp modelId="{D0803776-184F-ED42-B08A-163D1E918BFC}">
      <dsp:nvSpPr>
        <dsp:cNvPr id="0" name=""/>
        <dsp:cNvSpPr/>
      </dsp:nvSpPr>
      <dsp:spPr>
        <a:xfrm>
          <a:off x="0" y="2850012"/>
          <a:ext cx="10723863" cy="1310288"/>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it-IT" sz="1500" b="0" i="0" kern="1200" dirty="0"/>
            <a:t>•</a:t>
          </a:r>
          <a:r>
            <a:rPr lang="it-IT" sz="1500" b="1" i="0" kern="1200" dirty="0"/>
            <a:t>A3 -DOCUMENTI E ATTIVITÀ </a:t>
          </a:r>
          <a:r>
            <a:rPr lang="it-IT" sz="1500" b="0" i="0" kern="1200" dirty="0"/>
            <a:t>LA PRESENTAZIONE E LA DISCUSSIONE DI QUESTA RACCOLTA DI DOCUMENTI COSTITUISCE LA FASE 3 DELL’UNITÀ DIDATTICA. SI TRATTA DI ARTICOLI, GRAFICI E IMMAGINI CHE POSSONOESSERE SELEZIONATI AD HOC DAL DOCENTE, IN FUNZIONE DELL’ITER DIDATTICO SEGUITO. PER OGNI DOCUMENTO SONO PRESENTI ALCUNE DOMANDE (ATTIVITÀ) CON LO SCOPO DI STIMOLARE LA RIFLESSIONE E LA DISCUSSIONE.</a:t>
          </a:r>
          <a:endParaRPr lang="en-US" sz="1500" kern="1200" dirty="0"/>
        </a:p>
      </dsp:txBody>
      <dsp:txXfrm>
        <a:off x="63963" y="2913975"/>
        <a:ext cx="10595937" cy="1182362"/>
      </dsp:txXfrm>
    </dsp:sp>
    <dsp:sp modelId="{345DC81E-E9E6-7E49-AA32-7DCD9E43F7C3}">
      <dsp:nvSpPr>
        <dsp:cNvPr id="0" name=""/>
        <dsp:cNvSpPr/>
      </dsp:nvSpPr>
      <dsp:spPr>
        <a:xfrm>
          <a:off x="0" y="4203501"/>
          <a:ext cx="10723863" cy="1310288"/>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it-IT" sz="1500" b="0" i="0" kern="1200" dirty="0"/>
            <a:t>•</a:t>
          </a:r>
          <a:r>
            <a:rPr lang="it-IT" sz="1500" b="1" i="0" kern="1200" dirty="0"/>
            <a:t>A4 -LABORATORIO (COMPITO DI REALTÀ) </a:t>
          </a:r>
          <a:r>
            <a:rPr lang="it-IT" sz="1500" b="0" i="0" kern="1200" dirty="0"/>
            <a:t>AL TERMINE DEL LAVORO DIDATTICO, È POSSIBILE CONCLUDERE L’UNITÀ AFFIDANDO AGLI STUDENTI UN “COMPITO DI REALTÀ”. QUESTA ATTIVITÀ CONSENTE, PIÙ DI ALTRE PRATICHE, DI ATTIVARE COMPETENZE SIA DISCIPLINARI SIA TRASVERSALI E DI VERIFICARNE L’ACQUISIZIONE. IN PARTICOLARE, VOGLIAMO RICORDARE COME FAVORISCA IL COLLEGAMENTO CON IL VISSUTO QUOTIDIANO DEGLI STUDENTI E FACILITI IL CONFRONTO E IL DIALOGO FRA DI LORO,CHIAMANDOLI A SVILUPPARE CAPACITÀ DI COLLABORAZIONE E AD ASSUMERE AUTONOMIA E RESPONSABILITÀ.</a:t>
          </a:r>
          <a:endParaRPr lang="en-US" sz="1500" kern="1200" dirty="0"/>
        </a:p>
      </dsp:txBody>
      <dsp:txXfrm>
        <a:off x="63963" y="4267464"/>
        <a:ext cx="10595937" cy="118236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FD8E04-EEA6-C9FC-4E7E-1C98F499157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7C12B0D-7837-418B-3BD9-28903B397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387A3FB-DFDF-8964-FF03-347579B0396A}"/>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5" name="Segnaposto piè di pagina 4">
            <a:extLst>
              <a:ext uri="{FF2B5EF4-FFF2-40B4-BE49-F238E27FC236}">
                <a16:creationId xmlns:a16="http://schemas.microsoft.com/office/drawing/2014/main" id="{77FF1001-A9E3-8628-C18A-BBC84959054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0075027-EBCC-E0EC-6EA3-A9122B5EDF40}"/>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1853591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0349F8-C66B-81B5-0BA6-B5EF26A6543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5572CF1-1A4D-9D8A-D99A-7DBDFE930A5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1104096-6235-2DD4-E9E5-720FC981F567}"/>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5" name="Segnaposto piè di pagina 4">
            <a:extLst>
              <a:ext uri="{FF2B5EF4-FFF2-40B4-BE49-F238E27FC236}">
                <a16:creationId xmlns:a16="http://schemas.microsoft.com/office/drawing/2014/main" id="{8744C14E-81DF-C142-3FF0-6A4B3E99328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4DF7684-3CEB-F0DB-2A13-4F10BD9CA119}"/>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2641334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9CFAF-F0A4-C624-B083-E9641D6C5FA0}"/>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6F969E4-5FAB-BC4D-D65F-99C5D6441A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E86FFD1C-8B8F-878F-2AD9-60842E951B34}"/>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5" name="Segnaposto piè di pagina 4">
            <a:extLst>
              <a:ext uri="{FF2B5EF4-FFF2-40B4-BE49-F238E27FC236}">
                <a16:creationId xmlns:a16="http://schemas.microsoft.com/office/drawing/2014/main" id="{046BF2F1-865D-9D69-D0E1-D481BBFB189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EC05D83-88CC-29E4-CECA-C5352924B1F9}"/>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402114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9CE1B2-9811-3804-F929-C6BD5199554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60A8491-5769-3FFC-66F3-ADC9795BB5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9CAAF875-E414-AA99-B226-6BAE591C0094}"/>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397FBFCB-39EC-5769-42B1-7B415DA85C82}"/>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6" name="Segnaposto piè di pagina 5">
            <a:extLst>
              <a:ext uri="{FF2B5EF4-FFF2-40B4-BE49-F238E27FC236}">
                <a16:creationId xmlns:a16="http://schemas.microsoft.com/office/drawing/2014/main" id="{17C3686A-616E-3BA4-1B02-D69ABF727B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19214CF-0D8A-6CE3-FB65-968466A3C71F}"/>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1440403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309DD8-CB43-D233-0026-3DF422A5383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A949410-BA1F-BB30-8EAA-596942A4AD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662088C-B58E-E57D-2A34-905D6C89219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856B7DA4-C4D0-A499-FA9C-78C966F56A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CC89B0F1-39A7-FB88-E9EE-289DCDB081F5}"/>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B7F53EE7-B45B-FADC-1D1C-BD5BDB0E7AC7}"/>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8" name="Segnaposto piè di pagina 7">
            <a:extLst>
              <a:ext uri="{FF2B5EF4-FFF2-40B4-BE49-F238E27FC236}">
                <a16:creationId xmlns:a16="http://schemas.microsoft.com/office/drawing/2014/main" id="{A138A893-DEC2-4D7C-22C3-01F637A1109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C16B101-E488-1B1A-B71E-39DE8C194E77}"/>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127286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D34853-3877-12B0-098B-FCAD41B7BE08}"/>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CEF18DF-BD65-52DA-2154-C139BCD6ED03}"/>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4" name="Segnaposto piè di pagina 3">
            <a:extLst>
              <a:ext uri="{FF2B5EF4-FFF2-40B4-BE49-F238E27FC236}">
                <a16:creationId xmlns:a16="http://schemas.microsoft.com/office/drawing/2014/main" id="{5F248692-08B5-A086-1F6B-1B178DB4CA17}"/>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FDC4D52-29CA-7B7F-BFB6-0B4AB54BFD04}"/>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4082055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07C9291-174A-D1ED-69AA-3D5F157C3477}"/>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3" name="Segnaposto piè di pagina 2">
            <a:extLst>
              <a:ext uri="{FF2B5EF4-FFF2-40B4-BE49-F238E27FC236}">
                <a16:creationId xmlns:a16="http://schemas.microsoft.com/office/drawing/2014/main" id="{5C34CEC5-3293-B000-CEEE-7D119F4C94D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D721F94-B178-09D7-733D-B53730CBF8C5}"/>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3115203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3DC933-4E57-BD65-6811-DB56412920B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9B18504-1D99-CE90-E2D4-E3EADCB43C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A3C19BD-3D80-B3B5-BBE6-05E94900EF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1A94731-2BC7-86BB-AFD0-D5053B366D1F}"/>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6" name="Segnaposto piè di pagina 5">
            <a:extLst>
              <a:ext uri="{FF2B5EF4-FFF2-40B4-BE49-F238E27FC236}">
                <a16:creationId xmlns:a16="http://schemas.microsoft.com/office/drawing/2014/main" id="{C2D744A2-675F-0E65-CAF5-10114EA364A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E9F7D56-F37E-981A-C0F5-D358F4D58675}"/>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3943745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2ADE89-15D2-09A2-BDE9-FC3C689076B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EA99253-3626-F963-5C3A-D4B9D484E4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C344FE7-2348-BD61-7205-C95F80099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95374B6-34C9-2A13-5CD4-6E82B40D253C}"/>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6" name="Segnaposto piè di pagina 5">
            <a:extLst>
              <a:ext uri="{FF2B5EF4-FFF2-40B4-BE49-F238E27FC236}">
                <a16:creationId xmlns:a16="http://schemas.microsoft.com/office/drawing/2014/main" id="{CA907451-0B7F-DA7F-39EF-D393D7A171D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CE57CAA-1E69-B283-7824-D65D8DAE83DD}"/>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94781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D99B10-752B-F2EF-7FED-E386861B448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DE5229C-06F1-0332-46FE-F920A48C9CE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8C3C6A0-B687-8FEE-37DB-85D2EA0D22C4}"/>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5" name="Segnaposto piè di pagina 4">
            <a:extLst>
              <a:ext uri="{FF2B5EF4-FFF2-40B4-BE49-F238E27FC236}">
                <a16:creationId xmlns:a16="http://schemas.microsoft.com/office/drawing/2014/main" id="{EF517AE1-6E21-225F-143D-53AEB8DDFF9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6485D45-C0FF-39F4-7EC3-6E11AAB14F70}"/>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3093195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F78605D-A12E-27C9-121A-DEB9401FBCA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86075A0-0894-AA46-0504-893ECC9A998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41739B2-46AA-6F59-6BEF-C7D7E20B5E5A}"/>
              </a:ext>
            </a:extLst>
          </p:cNvPr>
          <p:cNvSpPr>
            <a:spLocks noGrp="1"/>
          </p:cNvSpPr>
          <p:nvPr>
            <p:ph type="dt" sz="half" idx="10"/>
          </p:nvPr>
        </p:nvSpPr>
        <p:spPr/>
        <p:txBody>
          <a:bodyPr/>
          <a:lstStyle/>
          <a:p>
            <a:fld id="{AE887E81-D231-46B7-8B54-F6B3E4EF4EE6}" type="datetimeFigureOut">
              <a:rPr lang="it-IT" smtClean="0"/>
              <a:t>14/06/23</a:t>
            </a:fld>
            <a:endParaRPr lang="it-IT"/>
          </a:p>
        </p:txBody>
      </p:sp>
      <p:sp>
        <p:nvSpPr>
          <p:cNvPr id="5" name="Segnaposto piè di pagina 4">
            <a:extLst>
              <a:ext uri="{FF2B5EF4-FFF2-40B4-BE49-F238E27FC236}">
                <a16:creationId xmlns:a16="http://schemas.microsoft.com/office/drawing/2014/main" id="{B87C522B-31C9-9120-5AC8-02C656EF55E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46448D-8ABC-E616-28A0-58E72A102750}"/>
              </a:ext>
            </a:extLst>
          </p:cNvPr>
          <p:cNvSpPr>
            <a:spLocks noGrp="1"/>
          </p:cNvSpPr>
          <p:nvPr>
            <p:ph type="sldNum" sz="quarter" idx="12"/>
          </p:nvPr>
        </p:nvSpPr>
        <p:spPr/>
        <p:txBody>
          <a:bodyPr/>
          <a:lstStyle/>
          <a:p>
            <a:fld id="{ACFA42C5-10D0-4C37-B990-9269985D6A2B}" type="slidenum">
              <a:rPr lang="it-IT" smtClean="0"/>
              <a:t>‹N›</a:t>
            </a:fld>
            <a:endParaRPr lang="it-IT"/>
          </a:p>
        </p:txBody>
      </p:sp>
    </p:spTree>
    <p:extLst>
      <p:ext uri="{BB962C8B-B14F-4D97-AF65-F5344CB8AC3E}">
        <p14:creationId xmlns:p14="http://schemas.microsoft.com/office/powerpoint/2010/main" val="243756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57D51D7-4595-1CB5-E4AE-9C16CC90B3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367D8DD-F556-1146-6D4F-40599D360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B8921C9-B7E7-65FE-FB12-4553AA8866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87E81-D231-46B7-8B54-F6B3E4EF4EE6}" type="datetimeFigureOut">
              <a:rPr lang="it-IT" smtClean="0"/>
              <a:t>14/06/23</a:t>
            </a:fld>
            <a:endParaRPr lang="it-IT"/>
          </a:p>
        </p:txBody>
      </p:sp>
      <p:sp>
        <p:nvSpPr>
          <p:cNvPr id="5" name="Segnaposto piè di pagina 4">
            <a:extLst>
              <a:ext uri="{FF2B5EF4-FFF2-40B4-BE49-F238E27FC236}">
                <a16:creationId xmlns:a16="http://schemas.microsoft.com/office/drawing/2014/main" id="{24F154DC-2C6A-D630-3B0D-479B035547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F8BC4DE-3C11-AF52-2B43-A430162640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A42C5-10D0-4C37-B990-9269985D6A2B}" type="slidenum">
              <a:rPr lang="it-IT" smtClean="0"/>
              <a:t>‹N›</a:t>
            </a:fld>
            <a:endParaRPr lang="it-IT"/>
          </a:p>
        </p:txBody>
      </p:sp>
    </p:spTree>
    <p:extLst>
      <p:ext uri="{BB962C8B-B14F-4D97-AF65-F5344CB8AC3E}">
        <p14:creationId xmlns:p14="http://schemas.microsoft.com/office/powerpoint/2010/main" val="1136820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CB355A-184A-79E4-19F4-0D471CA0D120}"/>
              </a:ext>
            </a:extLst>
          </p:cNvPr>
          <p:cNvSpPr>
            <a:spLocks noGrp="1"/>
          </p:cNvSpPr>
          <p:nvPr>
            <p:ph type="ctrTitle"/>
          </p:nvPr>
        </p:nvSpPr>
        <p:spPr>
          <a:xfrm>
            <a:off x="4965430" y="629268"/>
            <a:ext cx="6978920" cy="1286160"/>
          </a:xfrm>
        </p:spPr>
        <p:txBody>
          <a:bodyPr vert="horz" lIns="91440" tIns="45720" rIns="91440" bIns="45720" rtlCol="0" anchor="b">
            <a:normAutofit fontScale="90000"/>
          </a:bodyPr>
          <a:lstStyle/>
          <a:p>
            <a:pPr algn="l"/>
            <a:r>
              <a:rPr lang="en-US" sz="3200" b="1" dirty="0"/>
              <a:t>1. </a:t>
            </a:r>
            <a:r>
              <a:rPr lang="en-US" sz="3200" b="1" dirty="0" err="1"/>
              <a:t>Titolo</a:t>
            </a:r>
            <a:r>
              <a:rPr lang="en-US" sz="3200" b="1" dirty="0"/>
              <a:t> </a:t>
            </a:r>
            <a:br>
              <a:rPr lang="en-US" sz="3200" b="1" dirty="0"/>
            </a:br>
            <a:r>
              <a:rPr lang="en-US" sz="3200" b="1" dirty="0"/>
              <a:t>La </a:t>
            </a:r>
            <a:r>
              <a:rPr lang="en-US" sz="3200" b="1" dirty="0" err="1"/>
              <a:t>sostenibilità</a:t>
            </a:r>
            <a:r>
              <a:rPr lang="en-US" sz="3200" b="1" dirty="0"/>
              <a:t> </a:t>
            </a:r>
            <a:r>
              <a:rPr lang="en-US" sz="3200" b="1" dirty="0" err="1"/>
              <a:t>ambientale</a:t>
            </a:r>
            <a:r>
              <a:rPr lang="en-US" sz="3200" dirty="0"/>
              <a:t>.</a:t>
            </a:r>
            <a:br>
              <a:rPr lang="en-US" sz="2800" dirty="0"/>
            </a:br>
            <a:r>
              <a:rPr lang="en-US" sz="2400" dirty="0" err="1"/>
              <a:t>L’inquinamento</a:t>
            </a:r>
            <a:r>
              <a:rPr lang="en-US" sz="2400" dirty="0"/>
              <a:t> da </a:t>
            </a:r>
            <a:r>
              <a:rPr lang="en-US" sz="2400" dirty="0" err="1"/>
              <a:t>plastica</a:t>
            </a:r>
            <a:endParaRPr lang="en-US" sz="2400" dirty="0"/>
          </a:p>
        </p:txBody>
      </p:sp>
      <p:sp>
        <p:nvSpPr>
          <p:cNvPr id="3" name="Sottotitolo 2">
            <a:extLst>
              <a:ext uri="{FF2B5EF4-FFF2-40B4-BE49-F238E27FC236}">
                <a16:creationId xmlns:a16="http://schemas.microsoft.com/office/drawing/2014/main" id="{BFBEE4C7-9950-BF07-429C-856A7F1CA654}"/>
              </a:ext>
            </a:extLst>
          </p:cNvPr>
          <p:cNvSpPr>
            <a:spLocks noGrp="1"/>
          </p:cNvSpPr>
          <p:nvPr>
            <p:ph type="subTitle" idx="1"/>
          </p:nvPr>
        </p:nvSpPr>
        <p:spPr>
          <a:xfrm>
            <a:off x="4965430" y="2314807"/>
            <a:ext cx="6978920" cy="4166187"/>
          </a:xfrm>
        </p:spPr>
        <p:txBody>
          <a:bodyPr vert="horz" lIns="91440" tIns="45720" rIns="91440" bIns="45720" rtlCol="0">
            <a:normAutofit lnSpcReduction="10000"/>
          </a:bodyPr>
          <a:lstStyle/>
          <a:p>
            <a:pPr indent="-228600" algn="just">
              <a:buFont typeface="Arial" panose="020B0604020202020204" pitchFamily="34" charset="0"/>
              <a:buChar char="•"/>
            </a:pPr>
            <a:r>
              <a:rPr lang="en-US" sz="2000" b="0" i="0" dirty="0">
                <a:effectLst/>
              </a:rPr>
              <a:t>Un </a:t>
            </a:r>
            <a:r>
              <a:rPr lang="en-US" sz="2000" b="0" i="0" dirty="0" err="1">
                <a:effectLst/>
              </a:rPr>
              <a:t>percorso</a:t>
            </a:r>
            <a:r>
              <a:rPr lang="en-US" sz="2000" b="0" i="0" dirty="0">
                <a:effectLst/>
              </a:rPr>
              <a:t> </a:t>
            </a:r>
            <a:r>
              <a:rPr lang="en-US" sz="2000" b="0" i="0" dirty="0" err="1">
                <a:effectLst/>
              </a:rPr>
              <a:t>didattico</a:t>
            </a:r>
            <a:r>
              <a:rPr lang="en-US" sz="2000" b="0" i="0" dirty="0">
                <a:effectLst/>
              </a:rPr>
              <a:t> </a:t>
            </a:r>
            <a:r>
              <a:rPr lang="en-US" sz="2000" b="0" i="0" dirty="0" err="1">
                <a:effectLst/>
              </a:rPr>
              <a:t>interdisciplinare</a:t>
            </a:r>
            <a:r>
              <a:rPr lang="en-US" sz="2000" b="0" i="0" dirty="0">
                <a:effectLst/>
              </a:rPr>
              <a:t> e </a:t>
            </a:r>
            <a:r>
              <a:rPr lang="en-US" sz="2000" b="0" i="0" dirty="0" err="1">
                <a:effectLst/>
              </a:rPr>
              <a:t>modulare</a:t>
            </a:r>
            <a:r>
              <a:rPr lang="en-US" sz="2000" b="0" i="0" dirty="0">
                <a:effectLst/>
              </a:rPr>
              <a:t> </a:t>
            </a:r>
            <a:r>
              <a:rPr lang="en-US" sz="2000" b="0" i="0" dirty="0" err="1">
                <a:effectLst/>
              </a:rPr>
              <a:t>sulla</a:t>
            </a:r>
            <a:r>
              <a:rPr lang="en-US" sz="2000" b="0" i="0" dirty="0">
                <a:effectLst/>
              </a:rPr>
              <a:t> </a:t>
            </a:r>
            <a:r>
              <a:rPr lang="en-US" sz="2000" b="0" i="0" dirty="0" err="1">
                <a:effectLst/>
              </a:rPr>
              <a:t>sostenibilità</a:t>
            </a:r>
            <a:r>
              <a:rPr lang="en-US" sz="2000" b="0" i="0" dirty="0">
                <a:effectLst/>
              </a:rPr>
              <a:t> </a:t>
            </a:r>
            <a:r>
              <a:rPr lang="en-US" sz="2000" b="0" i="0" dirty="0" err="1">
                <a:effectLst/>
              </a:rPr>
              <a:t>ambientale</a:t>
            </a:r>
            <a:r>
              <a:rPr lang="en-US" sz="2000" b="0" i="0" dirty="0">
                <a:effectLst/>
              </a:rPr>
              <a:t>  e </a:t>
            </a:r>
            <a:r>
              <a:rPr lang="en-US" sz="2000" b="0" i="0" dirty="0" err="1">
                <a:effectLst/>
              </a:rPr>
              <a:t>l’inquinamento</a:t>
            </a:r>
            <a:r>
              <a:rPr lang="en-US" sz="2000" b="0" i="0" dirty="0">
                <a:effectLst/>
              </a:rPr>
              <a:t> </a:t>
            </a:r>
            <a:r>
              <a:rPr lang="en-US" sz="2000" b="0" i="0" dirty="0" err="1">
                <a:effectLst/>
              </a:rPr>
              <a:t>delle</a:t>
            </a:r>
            <a:r>
              <a:rPr lang="en-US" sz="2000" b="0" i="0" dirty="0">
                <a:effectLst/>
              </a:rPr>
              <a:t> </a:t>
            </a:r>
            <a:r>
              <a:rPr lang="en-US" sz="2000" b="0" i="0" dirty="0" err="1">
                <a:effectLst/>
              </a:rPr>
              <a:t>acque</a:t>
            </a:r>
            <a:r>
              <a:rPr lang="en-US" sz="2000" b="0" i="0" dirty="0">
                <a:effectLst/>
              </a:rPr>
              <a:t> </a:t>
            </a:r>
            <a:r>
              <a:rPr lang="en-US" sz="2000" b="0" i="0" dirty="0" err="1">
                <a:effectLst/>
              </a:rPr>
              <a:t>nel</a:t>
            </a:r>
            <a:r>
              <a:rPr lang="en-US" sz="2000" b="0" i="0" dirty="0">
                <a:effectLst/>
              </a:rPr>
              <a:t> mondo e in Italia. </a:t>
            </a:r>
          </a:p>
          <a:p>
            <a:pPr algn="just"/>
            <a:r>
              <a:rPr lang="en-US" sz="2000" b="0" i="0" dirty="0">
                <a:effectLst/>
              </a:rPr>
              <a:t>Il </a:t>
            </a:r>
            <a:r>
              <a:rPr lang="en-US" sz="2000" b="0" i="0" dirty="0" err="1">
                <a:effectLst/>
              </a:rPr>
              <a:t>tema</a:t>
            </a:r>
            <a:r>
              <a:rPr lang="en-US" sz="2000" b="0" i="0" dirty="0">
                <a:effectLst/>
              </a:rPr>
              <a:t> </a:t>
            </a:r>
            <a:r>
              <a:rPr lang="en-US" sz="2000" b="0" i="0" dirty="0" err="1">
                <a:effectLst/>
              </a:rPr>
              <a:t>è</a:t>
            </a:r>
            <a:r>
              <a:rPr lang="en-US" sz="2000" b="0" i="0" dirty="0">
                <a:effectLst/>
              </a:rPr>
              <a:t> </a:t>
            </a:r>
            <a:r>
              <a:rPr lang="en-US" sz="2000" b="0" i="0" dirty="0" err="1">
                <a:effectLst/>
              </a:rPr>
              <a:t>strutturato</a:t>
            </a:r>
            <a:r>
              <a:rPr lang="en-US" sz="2000" b="0" i="0" dirty="0">
                <a:effectLst/>
              </a:rPr>
              <a:t> sotto forma di </a:t>
            </a:r>
            <a:r>
              <a:rPr lang="en-US" sz="2000" b="0" i="0" dirty="0" err="1">
                <a:effectLst/>
              </a:rPr>
              <a:t>lezione</a:t>
            </a:r>
            <a:r>
              <a:rPr lang="en-US" sz="2000" b="0" i="0" dirty="0">
                <a:effectLst/>
              </a:rPr>
              <a:t> </a:t>
            </a:r>
            <a:r>
              <a:rPr lang="en-US" sz="2000" b="0" i="0" dirty="0" err="1">
                <a:effectLst/>
              </a:rPr>
              <a:t>partecipata</a:t>
            </a:r>
            <a:r>
              <a:rPr lang="en-US" sz="2000" b="0" i="0" dirty="0">
                <a:effectLst/>
              </a:rPr>
              <a:t> e </a:t>
            </a:r>
            <a:r>
              <a:rPr lang="en-US" sz="2000" b="0" i="0" dirty="0" err="1">
                <a:effectLst/>
              </a:rPr>
              <a:t>si</a:t>
            </a:r>
            <a:r>
              <a:rPr lang="en-US" sz="2000" b="0" i="0" dirty="0">
                <a:effectLst/>
              </a:rPr>
              <a:t> conclude con un </a:t>
            </a:r>
            <a:r>
              <a:rPr lang="en-US" sz="2000" b="0" i="0" dirty="0" err="1">
                <a:effectLst/>
              </a:rPr>
              <a:t>laboratorio</a:t>
            </a:r>
            <a:r>
              <a:rPr lang="en-US" sz="2000" b="0" i="0" dirty="0">
                <a:effectLst/>
              </a:rPr>
              <a:t> (</a:t>
            </a:r>
            <a:r>
              <a:rPr lang="en-US" sz="2000" b="0" i="0" dirty="0" err="1">
                <a:effectLst/>
              </a:rPr>
              <a:t>compito</a:t>
            </a:r>
            <a:r>
              <a:rPr lang="en-US" sz="2000" b="0" i="0" dirty="0">
                <a:effectLst/>
              </a:rPr>
              <a:t> di </a:t>
            </a:r>
            <a:r>
              <a:rPr lang="en-US" sz="2000" b="0" i="0" dirty="0" err="1">
                <a:effectLst/>
              </a:rPr>
              <a:t>realtà</a:t>
            </a:r>
            <a:r>
              <a:rPr lang="en-US" sz="2000" b="0" i="0" dirty="0">
                <a:effectLst/>
              </a:rPr>
              <a:t> o </a:t>
            </a:r>
            <a:r>
              <a:rPr lang="en-US" sz="2000" b="0" i="0" dirty="0" err="1">
                <a:effectLst/>
              </a:rPr>
              <a:t>approfondimento</a:t>
            </a:r>
            <a:r>
              <a:rPr lang="en-US" sz="2000" b="0" i="0" dirty="0">
                <a:effectLst/>
              </a:rPr>
              <a:t> </a:t>
            </a:r>
            <a:r>
              <a:rPr lang="en-US" sz="2000" b="0" i="0" dirty="0" err="1">
                <a:effectLst/>
              </a:rPr>
              <a:t>interdisciplinare</a:t>
            </a:r>
            <a:r>
              <a:rPr lang="en-US" sz="2000" b="0" i="0" dirty="0">
                <a:effectLst/>
              </a:rPr>
              <a:t>), </a:t>
            </a:r>
            <a:r>
              <a:rPr lang="en-US" sz="2000" b="0" i="0" dirty="0" err="1">
                <a:effectLst/>
              </a:rPr>
              <a:t>che</a:t>
            </a:r>
            <a:r>
              <a:rPr lang="en-US" sz="2000" b="0" i="0" dirty="0">
                <a:effectLst/>
              </a:rPr>
              <a:t> </a:t>
            </a:r>
            <a:r>
              <a:rPr lang="en-US" sz="2000" b="0" i="0" dirty="0" err="1">
                <a:effectLst/>
              </a:rPr>
              <a:t>consente</a:t>
            </a:r>
            <a:r>
              <a:rPr lang="en-US" sz="2000" b="0" i="0" dirty="0">
                <a:effectLst/>
              </a:rPr>
              <a:t> di </a:t>
            </a:r>
            <a:r>
              <a:rPr lang="en-US" sz="2000" b="0" i="0" dirty="0" err="1">
                <a:effectLst/>
              </a:rPr>
              <a:t>attivare</a:t>
            </a:r>
            <a:r>
              <a:rPr lang="en-US" sz="2000" b="0" i="0" dirty="0">
                <a:effectLst/>
              </a:rPr>
              <a:t> </a:t>
            </a:r>
            <a:r>
              <a:rPr lang="en-US" sz="2000" b="0" i="0" dirty="0" err="1">
                <a:effectLst/>
              </a:rPr>
              <a:t>competenze</a:t>
            </a:r>
            <a:r>
              <a:rPr lang="en-US" sz="2000" b="0" i="0" dirty="0">
                <a:effectLst/>
              </a:rPr>
              <a:t> </a:t>
            </a:r>
            <a:r>
              <a:rPr lang="en-US" sz="2000" b="0" i="0" dirty="0" err="1">
                <a:effectLst/>
              </a:rPr>
              <a:t>disciplinari</a:t>
            </a:r>
            <a:r>
              <a:rPr lang="en-US" sz="2000" b="0" i="0" dirty="0">
                <a:effectLst/>
              </a:rPr>
              <a:t> e </a:t>
            </a:r>
            <a:r>
              <a:rPr lang="en-US" sz="2000" b="0" i="0" dirty="0" err="1">
                <a:effectLst/>
              </a:rPr>
              <a:t>trasversali</a:t>
            </a:r>
            <a:r>
              <a:rPr lang="en-US" sz="2000" b="0" i="0" dirty="0">
                <a:effectLst/>
              </a:rPr>
              <a:t> e di </a:t>
            </a:r>
            <a:r>
              <a:rPr lang="en-US" sz="2000" b="0" i="0" dirty="0" err="1">
                <a:effectLst/>
              </a:rPr>
              <a:t>verificarne</a:t>
            </a:r>
            <a:r>
              <a:rPr lang="en-US" sz="2000" b="0" i="0" dirty="0">
                <a:effectLst/>
              </a:rPr>
              <a:t> </a:t>
            </a:r>
            <a:r>
              <a:rPr lang="en-US" sz="2000" b="0" i="0" dirty="0" err="1">
                <a:effectLst/>
              </a:rPr>
              <a:t>l’acquisizione</a:t>
            </a:r>
            <a:r>
              <a:rPr lang="en-US" sz="2000" b="0" i="0" dirty="0">
                <a:effectLst/>
              </a:rPr>
              <a:t> </a:t>
            </a:r>
          </a:p>
          <a:p>
            <a:pPr indent="-228600" algn="l">
              <a:buFont typeface="Arial" panose="020B0604020202020204" pitchFamily="34" charset="0"/>
              <a:buChar char="•"/>
            </a:pPr>
            <a:endParaRPr lang="en-US" sz="2000" dirty="0"/>
          </a:p>
          <a:p>
            <a:pPr algn="l"/>
            <a:r>
              <a:rPr lang="en-US" sz="2000" dirty="0"/>
              <a:t>2. INDICAZIONE DEI SOGGETTI IMPEGNATI.</a:t>
            </a:r>
          </a:p>
          <a:p>
            <a:pPr indent="-228600" algn="l">
              <a:buFont typeface="Arial" panose="020B0604020202020204" pitchFamily="34" charset="0"/>
              <a:buChar char="•"/>
            </a:pPr>
            <a:r>
              <a:rPr lang="en-US" sz="2000" dirty="0" err="1"/>
              <a:t>Studenti</a:t>
            </a:r>
            <a:r>
              <a:rPr lang="en-US" sz="2000" dirty="0"/>
              <a:t> </a:t>
            </a:r>
            <a:r>
              <a:rPr lang="en-US" sz="2000" dirty="0" err="1"/>
              <a:t>della</a:t>
            </a:r>
            <a:r>
              <a:rPr lang="en-US" sz="2000" dirty="0"/>
              <a:t> </a:t>
            </a:r>
            <a:r>
              <a:rPr lang="en-US" sz="2000" dirty="0" err="1"/>
              <a:t>classe</a:t>
            </a:r>
            <a:r>
              <a:rPr lang="en-US" sz="2000" dirty="0"/>
              <a:t> terza (</a:t>
            </a:r>
            <a:r>
              <a:rPr lang="en-US" sz="2000" dirty="0" err="1"/>
              <a:t>scuola</a:t>
            </a:r>
            <a:r>
              <a:rPr lang="en-US" sz="2000" dirty="0"/>
              <a:t> </a:t>
            </a:r>
            <a:r>
              <a:rPr lang="en-US" sz="2000" dirty="0" err="1"/>
              <a:t>secondaria</a:t>
            </a:r>
            <a:r>
              <a:rPr lang="en-US" sz="2000" dirty="0"/>
              <a:t> di primo </a:t>
            </a:r>
            <a:r>
              <a:rPr lang="en-US" sz="2000" dirty="0" err="1"/>
              <a:t>grado</a:t>
            </a:r>
            <a:r>
              <a:rPr lang="en-US" sz="2000" dirty="0"/>
              <a:t>).</a:t>
            </a:r>
          </a:p>
          <a:p>
            <a:pPr indent="-228600" algn="l">
              <a:buFont typeface="Arial" panose="020B0604020202020204" pitchFamily="34" charset="0"/>
              <a:buChar char="•"/>
            </a:pPr>
            <a:r>
              <a:rPr lang="en-US" sz="2000" dirty="0" err="1"/>
              <a:t>Docente</a:t>
            </a:r>
            <a:r>
              <a:rPr lang="en-US" sz="2000" dirty="0"/>
              <a:t> di </a:t>
            </a:r>
            <a:r>
              <a:rPr lang="en-US" sz="2000" dirty="0" err="1"/>
              <a:t>geografia</a:t>
            </a:r>
            <a:r>
              <a:rPr lang="en-US" sz="2000" dirty="0"/>
              <a:t> e </a:t>
            </a:r>
            <a:r>
              <a:rPr lang="en-US" sz="2000" dirty="0" err="1"/>
              <a:t>scienze</a:t>
            </a:r>
            <a:r>
              <a:rPr lang="en-US" sz="2000" dirty="0"/>
              <a:t> </a:t>
            </a:r>
          </a:p>
          <a:p>
            <a:pPr algn="l"/>
            <a:r>
              <a:rPr lang="en-US" sz="2000" dirty="0"/>
              <a:t>3. DISCIPLINE COINVOLTE</a:t>
            </a:r>
          </a:p>
          <a:p>
            <a:pPr indent="-228600" algn="l">
              <a:buFont typeface="Arial" panose="020B0604020202020204" pitchFamily="34" charset="0"/>
              <a:buChar char="•"/>
            </a:pPr>
            <a:r>
              <a:rPr lang="en-US" sz="2000" dirty="0"/>
              <a:t>Geografia e </a:t>
            </a:r>
            <a:r>
              <a:rPr lang="en-US" sz="2000" dirty="0" err="1"/>
              <a:t>Scienze</a:t>
            </a:r>
            <a:r>
              <a:rPr lang="en-US" sz="2000" dirty="0"/>
              <a:t>.</a:t>
            </a:r>
          </a:p>
          <a:p>
            <a:pPr indent="-228600" algn="l">
              <a:buFont typeface="Arial" panose="020B0604020202020204" pitchFamily="34" charset="0"/>
              <a:buChar char="•"/>
            </a:pPr>
            <a:endParaRPr lang="en-US" sz="1700" dirty="0"/>
          </a:p>
        </p:txBody>
      </p:sp>
      <p:pic>
        <p:nvPicPr>
          <p:cNvPr id="5" name="Picture 4" descr="Tappi di bottiglia colorati">
            <a:extLst>
              <a:ext uri="{FF2B5EF4-FFF2-40B4-BE49-F238E27FC236}">
                <a16:creationId xmlns:a16="http://schemas.microsoft.com/office/drawing/2014/main" id="{5F9C3BB2-4DC2-D1BE-A234-B4E795C08F50}"/>
              </a:ext>
            </a:extLst>
          </p:cNvPr>
          <p:cNvPicPr>
            <a:picLocks noChangeAspect="1"/>
          </p:cNvPicPr>
          <p:nvPr/>
        </p:nvPicPr>
        <p:blipFill rotWithShape="1">
          <a:blip r:embed="rId2"/>
          <a:srcRect l="19491" r="35389"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C35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16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394CB2C5-3709-A035-DFC1-DA2D9642845D}"/>
              </a:ext>
            </a:extLst>
          </p:cNvPr>
          <p:cNvSpPr>
            <a:spLocks noGrp="1"/>
          </p:cNvSpPr>
          <p:nvPr>
            <p:ph type="title"/>
          </p:nvPr>
        </p:nvSpPr>
        <p:spPr>
          <a:xfrm>
            <a:off x="594360" y="637125"/>
            <a:ext cx="3802276" cy="5256371"/>
          </a:xfrm>
        </p:spPr>
        <p:txBody>
          <a:bodyPr>
            <a:normAutofit/>
          </a:bodyPr>
          <a:lstStyle/>
          <a:p>
            <a:r>
              <a:rPr lang="it-IT" sz="4800">
                <a:solidFill>
                  <a:schemeClr val="bg1"/>
                </a:solidFill>
              </a:rPr>
              <a:t>4. Tempi di svolgimento / A</a:t>
            </a:r>
          </a:p>
        </p:txBody>
      </p:sp>
      <p:graphicFrame>
        <p:nvGraphicFramePr>
          <p:cNvPr id="5" name="Segnaposto contenuto 2">
            <a:extLst>
              <a:ext uri="{FF2B5EF4-FFF2-40B4-BE49-F238E27FC236}">
                <a16:creationId xmlns:a16="http://schemas.microsoft.com/office/drawing/2014/main" id="{C05003AD-C6B4-F399-771F-3D2336603A18}"/>
              </a:ext>
            </a:extLst>
          </p:cNvPr>
          <p:cNvGraphicFramePr>
            <a:graphicFrameLocks noGrp="1"/>
          </p:cNvGraphicFramePr>
          <p:nvPr>
            <p:ph idx="1"/>
            <p:extLst>
              <p:ext uri="{D42A27DB-BD31-4B8C-83A1-F6EECF244321}">
                <p14:modId xmlns:p14="http://schemas.microsoft.com/office/powerpoint/2010/main" val="3569050471"/>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00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Isosceles Triangle 4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ED34E23B-0E02-237A-C22E-1C0E0443D8F7}"/>
              </a:ext>
            </a:extLst>
          </p:cNvPr>
          <p:cNvSpPr>
            <a:spLocks noGrp="1"/>
          </p:cNvSpPr>
          <p:nvPr>
            <p:ph type="title"/>
          </p:nvPr>
        </p:nvSpPr>
        <p:spPr>
          <a:xfrm>
            <a:off x="572493" y="238539"/>
            <a:ext cx="11018520" cy="969877"/>
          </a:xfrm>
        </p:spPr>
        <p:txBody>
          <a:bodyPr anchor="b">
            <a:normAutofit/>
          </a:bodyPr>
          <a:lstStyle/>
          <a:p>
            <a:r>
              <a:rPr lang="it-IT" sz="5400" dirty="0"/>
              <a:t>4. TEMPI DI SVOLGIMENTO / B</a:t>
            </a:r>
          </a:p>
        </p:txBody>
      </p:sp>
      <p:graphicFrame>
        <p:nvGraphicFramePr>
          <p:cNvPr id="5" name="Segnaposto contenuto 2">
            <a:extLst>
              <a:ext uri="{FF2B5EF4-FFF2-40B4-BE49-F238E27FC236}">
                <a16:creationId xmlns:a16="http://schemas.microsoft.com/office/drawing/2014/main" id="{F14717FB-830C-50F3-442E-0C210C173730}"/>
              </a:ext>
            </a:extLst>
          </p:cNvPr>
          <p:cNvGraphicFramePr>
            <a:graphicFrameLocks noGrp="1"/>
          </p:cNvGraphicFramePr>
          <p:nvPr>
            <p:ph idx="1"/>
            <p:extLst>
              <p:ext uri="{D42A27DB-BD31-4B8C-83A1-F6EECF244321}">
                <p14:modId xmlns:p14="http://schemas.microsoft.com/office/powerpoint/2010/main" val="294146969"/>
              </p:ext>
            </p:extLst>
          </p:nvPr>
        </p:nvGraphicFramePr>
        <p:xfrm>
          <a:off x="572493" y="1201175"/>
          <a:ext cx="10723864" cy="565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4007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05887CED-0A51-FD2E-07F7-354ADFD4F9AE}"/>
              </a:ext>
            </a:extLst>
          </p:cNvPr>
          <p:cNvSpPr>
            <a:spLocks noGrp="1"/>
          </p:cNvSpPr>
          <p:nvPr>
            <p:ph type="title"/>
          </p:nvPr>
        </p:nvSpPr>
        <p:spPr>
          <a:xfrm>
            <a:off x="841248" y="548640"/>
            <a:ext cx="3600860" cy="5431536"/>
          </a:xfrm>
        </p:spPr>
        <p:txBody>
          <a:bodyPr>
            <a:normAutofit/>
          </a:bodyPr>
          <a:lstStyle/>
          <a:p>
            <a:r>
              <a:rPr lang="it-IT" sz="5400" dirty="0"/>
              <a:t>5. SPAZI E MATERIALI NECESSARI</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E68E2D2-0548-1934-04C0-B819854E7727}"/>
              </a:ext>
            </a:extLst>
          </p:cNvPr>
          <p:cNvSpPr>
            <a:spLocks noGrp="1"/>
          </p:cNvSpPr>
          <p:nvPr>
            <p:ph idx="1"/>
          </p:nvPr>
        </p:nvSpPr>
        <p:spPr>
          <a:xfrm>
            <a:off x="5126418" y="552091"/>
            <a:ext cx="6224335" cy="5431536"/>
          </a:xfrm>
        </p:spPr>
        <p:txBody>
          <a:bodyPr anchor="ctr">
            <a:normAutofit/>
          </a:bodyPr>
          <a:lstStyle/>
          <a:p>
            <a:r>
              <a:rPr lang="it-IT" b="0" i="0" dirty="0">
                <a:effectLst/>
                <a:latin typeface="Arial" panose="020B0604020202020204" pitchFamily="34" charset="0"/>
              </a:rPr>
              <a:t>AULA </a:t>
            </a:r>
          </a:p>
          <a:p>
            <a:r>
              <a:rPr lang="it-IT" b="0" i="0" dirty="0">
                <a:effectLst/>
                <a:latin typeface="Arial" panose="020B0604020202020204" pitchFamily="34" charset="0"/>
              </a:rPr>
              <a:t>LIM</a:t>
            </a:r>
          </a:p>
          <a:p>
            <a:r>
              <a:rPr lang="it-IT" b="0" i="0" dirty="0">
                <a:effectLst/>
                <a:latin typeface="Arial" panose="020B0604020202020204" pitchFamily="34" charset="0"/>
              </a:rPr>
              <a:t>COMPUTER O TABLET CON ACCESSO A INTERNET</a:t>
            </a:r>
          </a:p>
          <a:p>
            <a:r>
              <a:rPr lang="it-IT" b="0" i="0" dirty="0">
                <a:effectLst/>
                <a:latin typeface="Arial" panose="020B0604020202020204" pitchFamily="34" charset="0"/>
              </a:rPr>
              <a:t>PROIETTORE</a:t>
            </a:r>
          </a:p>
          <a:p>
            <a:r>
              <a:rPr lang="it-IT" b="0" i="0" dirty="0">
                <a:effectLst/>
                <a:latin typeface="Arial" panose="020B0604020202020204" pitchFamily="34" charset="0"/>
              </a:rPr>
              <a:t>FOTOCOPIE</a:t>
            </a:r>
          </a:p>
          <a:p>
            <a:r>
              <a:rPr lang="it-IT" dirty="0">
                <a:latin typeface="Arial" panose="020B0604020202020204" pitchFamily="34" charset="0"/>
              </a:rPr>
              <a:t>LUOGHI NATURALISTICI ESPOSTI ALL’INQUINAMENTO </a:t>
            </a:r>
            <a:endParaRPr lang="it-IT" dirty="0"/>
          </a:p>
        </p:txBody>
      </p:sp>
    </p:spTree>
    <p:extLst>
      <p:ext uri="{BB962C8B-B14F-4D97-AF65-F5344CB8AC3E}">
        <p14:creationId xmlns:p14="http://schemas.microsoft.com/office/powerpoint/2010/main" val="2749025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olo 1">
            <a:extLst>
              <a:ext uri="{FF2B5EF4-FFF2-40B4-BE49-F238E27FC236}">
                <a16:creationId xmlns:a16="http://schemas.microsoft.com/office/drawing/2014/main" id="{BF0A0729-A9E5-54B4-4E3C-5CFE519200F4}"/>
              </a:ext>
            </a:extLst>
          </p:cNvPr>
          <p:cNvSpPr>
            <a:spLocks noGrp="1"/>
          </p:cNvSpPr>
          <p:nvPr>
            <p:ph type="title"/>
          </p:nvPr>
        </p:nvSpPr>
        <p:spPr>
          <a:xfrm>
            <a:off x="838200" y="401221"/>
            <a:ext cx="10515600" cy="1348065"/>
          </a:xfrm>
        </p:spPr>
        <p:txBody>
          <a:bodyPr>
            <a:normAutofit/>
          </a:bodyPr>
          <a:lstStyle/>
          <a:p>
            <a:r>
              <a:rPr lang="it-IT" sz="5400" dirty="0">
                <a:solidFill>
                  <a:srgbClr val="FFFFFF"/>
                </a:solidFill>
              </a:rPr>
              <a:t>6. COMPETENZE DA VALUTARE</a:t>
            </a:r>
          </a:p>
        </p:txBody>
      </p:sp>
      <p:sp>
        <p:nvSpPr>
          <p:cNvPr id="7" name="Segnaposto contenuto 2">
            <a:extLst>
              <a:ext uri="{FF2B5EF4-FFF2-40B4-BE49-F238E27FC236}">
                <a16:creationId xmlns:a16="http://schemas.microsoft.com/office/drawing/2014/main" id="{B07D9E4B-6229-7B83-8BC9-4770CA3B47CA}"/>
              </a:ext>
            </a:extLst>
          </p:cNvPr>
          <p:cNvSpPr>
            <a:spLocks noGrp="1"/>
          </p:cNvSpPr>
          <p:nvPr>
            <p:ph idx="1"/>
          </p:nvPr>
        </p:nvSpPr>
        <p:spPr>
          <a:xfrm>
            <a:off x="838200" y="2347414"/>
            <a:ext cx="10515600" cy="5029200"/>
          </a:xfrm>
        </p:spPr>
        <p:txBody>
          <a:bodyPr>
            <a:noAutofit/>
          </a:bodyPr>
          <a:lstStyle/>
          <a:p>
            <a:pPr marL="0" indent="0" algn="just">
              <a:lnSpc>
                <a:spcPct val="150000"/>
              </a:lnSpc>
              <a:buNone/>
            </a:pPr>
            <a:r>
              <a:rPr lang="it-IT" sz="2200" b="0" i="0" dirty="0">
                <a:effectLst/>
                <a:latin typeface="Arial" panose="020B0604020202020204" pitchFamily="34" charset="0"/>
              </a:rPr>
              <a:t>1.COMPETENZE DISCIPLINARI (CONOSCENZE, ABILITÀ E COMPETENZE)</a:t>
            </a:r>
          </a:p>
          <a:p>
            <a:pPr algn="just">
              <a:lnSpc>
                <a:spcPct val="150000"/>
              </a:lnSpc>
            </a:pPr>
            <a:r>
              <a:rPr lang="it-IT" sz="2200" b="0" i="0" dirty="0">
                <a:effectLst/>
                <a:latin typeface="Arial" panose="020B0604020202020204" pitchFamily="34" charset="0"/>
              </a:rPr>
              <a:t>CONOSCENZA DEL TEMA DELLA SOSTENIBILITA’ AMBIENTALE E DELLE CONSEGUENZE DELL’INQUINAMENTO IN AMBITO GEOGRAFICO E DELLA SCIENZA </a:t>
            </a:r>
          </a:p>
          <a:p>
            <a:pPr algn="just">
              <a:lnSpc>
                <a:spcPct val="150000"/>
              </a:lnSpc>
            </a:pPr>
            <a:r>
              <a:rPr lang="it-IT" sz="2200" b="0" i="0" dirty="0">
                <a:effectLst/>
                <a:latin typeface="Arial" panose="020B0604020202020204" pitchFamily="34" charset="0"/>
              </a:rPr>
              <a:t>ABILITÀ DI LETTURA ED ELABORAZIONE DI DATI </a:t>
            </a:r>
          </a:p>
          <a:p>
            <a:pPr algn="just">
              <a:lnSpc>
                <a:spcPct val="150000"/>
              </a:lnSpc>
            </a:pPr>
            <a:r>
              <a:rPr lang="it-IT" sz="2200" b="0" i="0" dirty="0">
                <a:effectLst/>
                <a:latin typeface="Arial" panose="020B0604020202020204" pitchFamily="34" charset="0"/>
              </a:rPr>
              <a:t>COMPETENZA NELL’USO DEI CONCETTI GEOGRAFICI</a:t>
            </a:r>
          </a:p>
          <a:p>
            <a:pPr marL="0" indent="0" algn="just">
              <a:lnSpc>
                <a:spcPct val="150000"/>
              </a:lnSpc>
              <a:buNone/>
            </a:pPr>
            <a:r>
              <a:rPr lang="it-IT" sz="2200" b="0" i="0" dirty="0">
                <a:effectLst/>
                <a:latin typeface="Arial" panose="020B0604020202020204" pitchFamily="34" charset="0"/>
              </a:rPr>
              <a:t>2.COMPETENZE TRASVERSALI (8 COMPETENZE CHIAVE DELLA UE)</a:t>
            </a:r>
            <a:endParaRPr lang="it-IT" sz="2200" dirty="0"/>
          </a:p>
        </p:txBody>
      </p:sp>
    </p:spTree>
    <p:extLst>
      <p:ext uri="{BB962C8B-B14F-4D97-AF65-F5344CB8AC3E}">
        <p14:creationId xmlns:p14="http://schemas.microsoft.com/office/powerpoint/2010/main" val="396053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E3EB691-BC07-BC98-DBE8-C06B104E8A86}"/>
              </a:ext>
            </a:extLst>
          </p:cNvPr>
          <p:cNvSpPr>
            <a:spLocks noGrp="1"/>
          </p:cNvSpPr>
          <p:nvPr>
            <p:ph type="title"/>
          </p:nvPr>
        </p:nvSpPr>
        <p:spPr>
          <a:xfrm>
            <a:off x="238540" y="670559"/>
            <a:ext cx="5307496" cy="2148841"/>
          </a:xfrm>
        </p:spPr>
        <p:txBody>
          <a:bodyPr anchor="t">
            <a:normAutofit/>
          </a:bodyPr>
          <a:lstStyle/>
          <a:p>
            <a:r>
              <a:rPr lang="it-IT" sz="4000" dirty="0"/>
              <a:t>COMPETENZE CHIAVE DELL’UNIONE EUROPEA</a:t>
            </a:r>
            <a:br>
              <a:rPr lang="it-IT" sz="3700" dirty="0"/>
            </a:br>
            <a:r>
              <a:rPr lang="it-IT" sz="2000" b="1" dirty="0"/>
              <a:t>*In grassetto gli obiettivi dell’Uda </a:t>
            </a:r>
          </a:p>
        </p:txBody>
      </p:sp>
      <p:pic>
        <p:nvPicPr>
          <p:cNvPr id="6" name="Immagine 5" descr="Immagine che contiene testo, veivolo&#10;&#10;Descrizione generata automaticamente">
            <a:extLst>
              <a:ext uri="{FF2B5EF4-FFF2-40B4-BE49-F238E27FC236}">
                <a16:creationId xmlns:a16="http://schemas.microsoft.com/office/drawing/2014/main" id="{E48C8266-9C77-29AF-FAB8-8775D0BC5CBF}"/>
              </a:ext>
            </a:extLst>
          </p:cNvPr>
          <p:cNvPicPr>
            <a:picLocks noChangeAspect="1"/>
          </p:cNvPicPr>
          <p:nvPr/>
        </p:nvPicPr>
        <p:blipFill rotWithShape="1">
          <a:blip r:embed="rId2">
            <a:extLst>
              <a:ext uri="{28A0092B-C50C-407E-A947-70E740481C1C}">
                <a14:useLocalDpi xmlns:a14="http://schemas.microsoft.com/office/drawing/2010/main" val="0"/>
              </a:ext>
            </a:extLst>
          </a:blip>
          <a:srcRect t="6272" r="1" b="6273"/>
          <a:stretch/>
        </p:blipFill>
        <p:spPr>
          <a:xfrm>
            <a:off x="1" y="3850129"/>
            <a:ext cx="5168347" cy="3007871"/>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Segnaposto contenuto 2">
            <a:extLst>
              <a:ext uri="{FF2B5EF4-FFF2-40B4-BE49-F238E27FC236}">
                <a16:creationId xmlns:a16="http://schemas.microsoft.com/office/drawing/2014/main" id="{D07D9ACC-6E38-036F-5FE5-874B4AC95DA8}"/>
              </a:ext>
            </a:extLst>
          </p:cNvPr>
          <p:cNvSpPr>
            <a:spLocks noGrp="1"/>
          </p:cNvSpPr>
          <p:nvPr>
            <p:ph idx="1"/>
          </p:nvPr>
        </p:nvSpPr>
        <p:spPr>
          <a:xfrm>
            <a:off x="5820354" y="218660"/>
            <a:ext cx="5927698" cy="6460435"/>
          </a:xfrm>
        </p:spPr>
        <p:txBody>
          <a:bodyPr anchor="t">
            <a:noAutofit/>
          </a:bodyPr>
          <a:lstStyle/>
          <a:p>
            <a:r>
              <a:rPr lang="it-IT" b="1" i="0" dirty="0">
                <a:effectLst/>
                <a:latin typeface="Arial" panose="020B0604020202020204" pitchFamily="34" charset="0"/>
              </a:rPr>
              <a:t>1.Comunicazione nella madrelingua </a:t>
            </a:r>
          </a:p>
          <a:p>
            <a:r>
              <a:rPr lang="it-IT" b="0" i="0" dirty="0">
                <a:effectLst/>
                <a:latin typeface="Arial" panose="020B0604020202020204" pitchFamily="34" charset="0"/>
              </a:rPr>
              <a:t>2.Comunicazione nelle lingue straniere</a:t>
            </a:r>
          </a:p>
          <a:p>
            <a:r>
              <a:rPr lang="it-IT" b="1" i="0" dirty="0">
                <a:effectLst/>
                <a:latin typeface="Arial" panose="020B0604020202020204" pitchFamily="34" charset="0"/>
              </a:rPr>
              <a:t>3.Competenza matematica e competenze di base in scienze e tecnologia</a:t>
            </a:r>
          </a:p>
          <a:p>
            <a:r>
              <a:rPr lang="it-IT" b="1" i="0" dirty="0">
                <a:effectLst/>
                <a:latin typeface="Arial" panose="020B0604020202020204" pitchFamily="34" charset="0"/>
              </a:rPr>
              <a:t>4.Competenza digitale</a:t>
            </a:r>
          </a:p>
          <a:p>
            <a:r>
              <a:rPr lang="it-IT" b="0" i="0" dirty="0">
                <a:effectLst/>
                <a:latin typeface="Arial" panose="020B0604020202020204" pitchFamily="34" charset="0"/>
              </a:rPr>
              <a:t>5.Imparare a imparare</a:t>
            </a:r>
          </a:p>
          <a:p>
            <a:r>
              <a:rPr lang="it-IT" b="1" i="0" dirty="0">
                <a:effectLst/>
                <a:latin typeface="Arial" panose="020B0604020202020204" pitchFamily="34" charset="0"/>
              </a:rPr>
              <a:t>6.Competenza sociale e civica</a:t>
            </a:r>
          </a:p>
          <a:p>
            <a:r>
              <a:rPr lang="it-IT" b="0" i="0" dirty="0">
                <a:effectLst/>
                <a:latin typeface="Arial" panose="020B0604020202020204" pitchFamily="34" charset="0"/>
              </a:rPr>
              <a:t>7.Spirito d'iniziativa e imprenditorialità </a:t>
            </a:r>
          </a:p>
          <a:p>
            <a:r>
              <a:rPr lang="it-IT" b="1" i="0" dirty="0">
                <a:effectLst/>
                <a:latin typeface="Arial" panose="020B0604020202020204" pitchFamily="34" charset="0"/>
              </a:rPr>
              <a:t>8.Consapevolezza ed espressione culturale</a:t>
            </a:r>
            <a:endParaRPr lang="it-IT" b="1" dirty="0"/>
          </a:p>
        </p:txBody>
      </p:sp>
    </p:spTree>
    <p:extLst>
      <p:ext uri="{BB962C8B-B14F-4D97-AF65-F5344CB8AC3E}">
        <p14:creationId xmlns:p14="http://schemas.microsoft.com/office/powerpoint/2010/main" val="1545782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magine 6" descr="Immagine che contiene montagna, natura, circondato, collina&#10;&#10;Descrizione generata automaticamente">
            <a:extLst>
              <a:ext uri="{FF2B5EF4-FFF2-40B4-BE49-F238E27FC236}">
                <a16:creationId xmlns:a16="http://schemas.microsoft.com/office/drawing/2014/main" id="{305AEE63-6635-4CAE-7B93-CBB0350A3084}"/>
              </a:ext>
            </a:extLst>
          </p:cNvPr>
          <p:cNvPicPr>
            <a:picLocks noChangeAspect="1"/>
          </p:cNvPicPr>
          <p:nvPr/>
        </p:nvPicPr>
        <p:blipFill rotWithShape="1">
          <a:blip r:embed="rId2">
            <a:extLst>
              <a:ext uri="{28A0092B-C50C-407E-A947-70E740481C1C}">
                <a14:useLocalDpi xmlns:a14="http://schemas.microsoft.com/office/drawing/2010/main" val="0"/>
              </a:ext>
            </a:extLst>
          </a:blip>
          <a:srcRect l="22226" r="8706" b="2"/>
          <a:stretch/>
        </p:blipFill>
        <p:spPr>
          <a:xfrm>
            <a:off x="20" y="584909"/>
            <a:ext cx="5718616" cy="5509675"/>
          </a:xfrm>
          <a:custGeom>
            <a:avLst/>
            <a:gdLst/>
            <a:ahLst/>
            <a:cxnLst/>
            <a:rect l="l" t="t" r="r" b="b"/>
            <a:pathLst>
              <a:path w="5718636" h="5509675">
                <a:moveTo>
                  <a:pt x="0" y="0"/>
                </a:moveTo>
                <a:lnTo>
                  <a:pt x="2672821" y="0"/>
                </a:lnTo>
                <a:lnTo>
                  <a:pt x="2673116" y="639"/>
                </a:lnTo>
                <a:lnTo>
                  <a:pt x="3175662" y="639"/>
                </a:lnTo>
                <a:lnTo>
                  <a:pt x="5718636" y="5509675"/>
                </a:lnTo>
                <a:lnTo>
                  <a:pt x="502842" y="5509675"/>
                </a:lnTo>
                <a:lnTo>
                  <a:pt x="502842" y="5509036"/>
                </a:lnTo>
                <a:lnTo>
                  <a:pt x="0" y="5509036"/>
                </a:lnTo>
                <a:close/>
              </a:path>
            </a:pathLst>
          </a:custGeom>
        </p:spPr>
      </p:pic>
      <p:sp>
        <p:nvSpPr>
          <p:cNvPr id="15" name="Freeform: Shape 14">
            <a:extLst>
              <a:ext uri="{FF2B5EF4-FFF2-40B4-BE49-F238E27FC236}">
                <a16:creationId xmlns:a16="http://schemas.microsoft.com/office/drawing/2014/main" id="{17CDB40A-75BB-4498-A20B-59C3984A3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2619" y="585526"/>
            <a:ext cx="8349381" cy="5509038"/>
          </a:xfrm>
          <a:custGeom>
            <a:avLst/>
            <a:gdLst>
              <a:gd name="connsiteX0" fmla="*/ 0 w 8349381"/>
              <a:gd name="connsiteY0" fmla="*/ 0 h 5509038"/>
              <a:gd name="connsiteX1" fmla="*/ 8349381 w 8349381"/>
              <a:gd name="connsiteY1" fmla="*/ 0 h 5509038"/>
              <a:gd name="connsiteX2" fmla="*/ 5806407 w 8349381"/>
              <a:gd name="connsiteY2" fmla="*/ 5509038 h 5509038"/>
              <a:gd name="connsiteX3" fmla="*/ 0 w 8349381"/>
              <a:gd name="connsiteY3" fmla="*/ 5509038 h 5509038"/>
            </a:gdLst>
            <a:ahLst/>
            <a:cxnLst>
              <a:cxn ang="0">
                <a:pos x="connsiteX0" y="connsiteY0"/>
              </a:cxn>
              <a:cxn ang="0">
                <a:pos x="connsiteX1" y="connsiteY1"/>
              </a:cxn>
              <a:cxn ang="0">
                <a:pos x="connsiteX2" y="connsiteY2"/>
              </a:cxn>
              <a:cxn ang="0">
                <a:pos x="connsiteX3" y="connsiteY3"/>
              </a:cxn>
            </a:cxnLst>
            <a:rect l="l" t="t" r="r" b="b"/>
            <a:pathLst>
              <a:path w="8349381" h="5509038">
                <a:moveTo>
                  <a:pt x="0" y="0"/>
                </a:moveTo>
                <a:lnTo>
                  <a:pt x="8349381" y="0"/>
                </a:lnTo>
                <a:lnTo>
                  <a:pt x="5806407" y="5509038"/>
                </a:lnTo>
                <a:lnTo>
                  <a:pt x="0" y="5509038"/>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3" name="Sottotitolo 2">
            <a:extLst>
              <a:ext uri="{FF2B5EF4-FFF2-40B4-BE49-F238E27FC236}">
                <a16:creationId xmlns:a16="http://schemas.microsoft.com/office/drawing/2014/main" id="{45E050CA-26F4-8997-9448-531986F4036E}"/>
              </a:ext>
            </a:extLst>
          </p:cNvPr>
          <p:cNvSpPr>
            <a:spLocks noGrp="1"/>
          </p:cNvSpPr>
          <p:nvPr>
            <p:ph type="subTitle" idx="1"/>
          </p:nvPr>
        </p:nvSpPr>
        <p:spPr>
          <a:xfrm>
            <a:off x="5986272" y="1496643"/>
            <a:ext cx="6048846" cy="4312486"/>
          </a:xfrm>
        </p:spPr>
        <p:txBody>
          <a:bodyPr vert="horz" lIns="91440" tIns="45720" rIns="91440" bIns="45720" rtlCol="0">
            <a:normAutofit fontScale="32500" lnSpcReduction="20000"/>
          </a:bodyPr>
          <a:lstStyle/>
          <a:p>
            <a:pPr algn="l">
              <a:spcAft>
                <a:spcPts val="800"/>
              </a:spcAft>
            </a:pPr>
            <a:r>
              <a:rPr lang="en-US" sz="5900" dirty="0">
                <a:solidFill>
                  <a:srgbClr val="FFFFFF"/>
                </a:solidFill>
                <a:effectLst/>
              </a:rPr>
              <a:t>OBIETTIVI FORMATIVI</a:t>
            </a:r>
          </a:p>
          <a:p>
            <a:pPr marL="342900" lvl="0" indent="-228600" algn="l">
              <a:buFont typeface="Arial" panose="020B0604020202020204" pitchFamily="34" charset="0"/>
              <a:buChar char="•"/>
            </a:pPr>
            <a:r>
              <a:rPr lang="en-US" sz="6700" dirty="0" err="1">
                <a:solidFill>
                  <a:srgbClr val="FFFFFF"/>
                </a:solidFill>
                <a:effectLst/>
              </a:rPr>
              <a:t>Comprendere</a:t>
            </a:r>
            <a:r>
              <a:rPr lang="en-US" sz="6700" dirty="0">
                <a:solidFill>
                  <a:srgbClr val="FFFFFF"/>
                </a:solidFill>
                <a:effectLst/>
              </a:rPr>
              <a:t> la </a:t>
            </a:r>
            <a:r>
              <a:rPr lang="en-US" sz="6700" dirty="0" err="1">
                <a:solidFill>
                  <a:srgbClr val="FFFFFF"/>
                </a:solidFill>
                <a:effectLst/>
              </a:rPr>
              <a:t>sostenibilità</a:t>
            </a:r>
            <a:r>
              <a:rPr lang="en-US" sz="6700" dirty="0">
                <a:solidFill>
                  <a:srgbClr val="FFFFFF"/>
                </a:solidFill>
                <a:effectLst/>
              </a:rPr>
              <a:t> </a:t>
            </a:r>
            <a:r>
              <a:rPr lang="en-US" sz="6700" dirty="0" err="1">
                <a:solidFill>
                  <a:srgbClr val="FFFFFF"/>
                </a:solidFill>
                <a:effectLst/>
              </a:rPr>
              <a:t>ambientale</a:t>
            </a:r>
            <a:r>
              <a:rPr lang="en-US" sz="6700" dirty="0">
                <a:solidFill>
                  <a:srgbClr val="FFFFFF"/>
                </a:solidFill>
                <a:effectLst/>
              </a:rPr>
              <a:t> in </a:t>
            </a:r>
            <a:r>
              <a:rPr lang="en-US" sz="6700" dirty="0" err="1">
                <a:solidFill>
                  <a:srgbClr val="FFFFFF"/>
                </a:solidFill>
                <a:effectLst/>
              </a:rPr>
              <a:t>quanto</a:t>
            </a:r>
            <a:r>
              <a:rPr lang="en-US" sz="6700" dirty="0">
                <a:solidFill>
                  <a:srgbClr val="FFFFFF"/>
                </a:solidFill>
                <a:effectLst/>
              </a:rPr>
              <a:t> </a:t>
            </a:r>
            <a:r>
              <a:rPr lang="en-US" sz="6700" dirty="0" err="1">
                <a:solidFill>
                  <a:srgbClr val="FFFFFF"/>
                </a:solidFill>
                <a:effectLst/>
              </a:rPr>
              <a:t>fenomeno</a:t>
            </a:r>
            <a:r>
              <a:rPr lang="en-US" sz="6700" dirty="0">
                <a:solidFill>
                  <a:srgbClr val="FFFFFF"/>
                </a:solidFill>
                <a:effectLst/>
              </a:rPr>
              <a:t> </a:t>
            </a:r>
            <a:r>
              <a:rPr lang="en-US" sz="6700" dirty="0" err="1">
                <a:solidFill>
                  <a:srgbClr val="FFFFFF"/>
                </a:solidFill>
                <a:effectLst/>
              </a:rPr>
              <a:t>attuale</a:t>
            </a:r>
            <a:r>
              <a:rPr lang="en-US" sz="6700" dirty="0">
                <a:solidFill>
                  <a:srgbClr val="FFFFFF"/>
                </a:solidFill>
                <a:effectLst/>
              </a:rPr>
              <a:t> </a:t>
            </a:r>
            <a:r>
              <a:rPr lang="en-US" sz="6700" dirty="0" err="1">
                <a:solidFill>
                  <a:srgbClr val="FFFFFF"/>
                </a:solidFill>
                <a:effectLst/>
              </a:rPr>
              <a:t>che</a:t>
            </a:r>
            <a:r>
              <a:rPr lang="en-US" sz="6700" dirty="0">
                <a:solidFill>
                  <a:srgbClr val="FFFFFF"/>
                </a:solidFill>
                <a:effectLst/>
              </a:rPr>
              <a:t> opera </a:t>
            </a:r>
            <a:r>
              <a:rPr lang="en-US" sz="6700" dirty="0" err="1">
                <a:solidFill>
                  <a:srgbClr val="FFFFFF"/>
                </a:solidFill>
                <a:effectLst/>
              </a:rPr>
              <a:t>nella</a:t>
            </a:r>
            <a:r>
              <a:rPr lang="en-US" sz="6700" dirty="0">
                <a:solidFill>
                  <a:srgbClr val="FFFFFF"/>
                </a:solidFill>
                <a:effectLst/>
              </a:rPr>
              <a:t> nostra </a:t>
            </a:r>
            <a:r>
              <a:rPr lang="en-US" sz="6700" dirty="0" err="1">
                <a:solidFill>
                  <a:srgbClr val="FFFFFF"/>
                </a:solidFill>
                <a:effectLst/>
              </a:rPr>
              <a:t>società</a:t>
            </a:r>
            <a:r>
              <a:rPr lang="en-US" sz="6700" dirty="0">
                <a:solidFill>
                  <a:srgbClr val="FFFFFF"/>
                </a:solidFill>
                <a:effectLst/>
              </a:rPr>
              <a:t> a </a:t>
            </a:r>
            <a:r>
              <a:rPr lang="en-US" sz="6700" dirty="0" err="1">
                <a:solidFill>
                  <a:srgbClr val="FFFFFF"/>
                </a:solidFill>
                <a:effectLst/>
              </a:rPr>
              <a:t>diversi</a:t>
            </a:r>
            <a:r>
              <a:rPr lang="en-US" sz="6700" dirty="0">
                <a:solidFill>
                  <a:srgbClr val="FFFFFF"/>
                </a:solidFill>
                <a:effectLst/>
              </a:rPr>
              <a:t> </a:t>
            </a:r>
            <a:r>
              <a:rPr lang="en-US" sz="6700" dirty="0" err="1">
                <a:solidFill>
                  <a:srgbClr val="FFFFFF"/>
                </a:solidFill>
                <a:effectLst/>
              </a:rPr>
              <a:t>livelli</a:t>
            </a:r>
            <a:r>
              <a:rPr lang="en-US" sz="6700" dirty="0">
                <a:solidFill>
                  <a:srgbClr val="FFFFFF"/>
                </a:solidFill>
                <a:effectLst/>
              </a:rPr>
              <a:t> e sotto </a:t>
            </a:r>
            <a:r>
              <a:rPr lang="en-US" sz="6700" dirty="0" err="1">
                <a:solidFill>
                  <a:srgbClr val="FFFFFF"/>
                </a:solidFill>
                <a:effectLst/>
              </a:rPr>
              <a:t>diversi</a:t>
            </a:r>
            <a:r>
              <a:rPr lang="en-US" sz="6700" dirty="0">
                <a:solidFill>
                  <a:srgbClr val="FFFFFF"/>
                </a:solidFill>
                <a:effectLst/>
              </a:rPr>
              <a:t> </a:t>
            </a:r>
            <a:r>
              <a:rPr lang="en-US" sz="6700" dirty="0" err="1">
                <a:solidFill>
                  <a:srgbClr val="FFFFFF"/>
                </a:solidFill>
                <a:effectLst/>
              </a:rPr>
              <a:t>aspetti</a:t>
            </a:r>
            <a:r>
              <a:rPr lang="en-US" sz="6700" dirty="0">
                <a:solidFill>
                  <a:srgbClr val="FFFFFF"/>
                </a:solidFill>
                <a:effectLst/>
              </a:rPr>
              <a:t>: </a:t>
            </a:r>
            <a:r>
              <a:rPr lang="en-US" sz="6700" dirty="0" err="1">
                <a:solidFill>
                  <a:srgbClr val="FFFFFF"/>
                </a:solidFill>
                <a:effectLst/>
              </a:rPr>
              <a:t>ambientale</a:t>
            </a:r>
            <a:r>
              <a:rPr lang="en-US" sz="6700" dirty="0">
                <a:solidFill>
                  <a:srgbClr val="FFFFFF"/>
                </a:solidFill>
                <a:effectLst/>
              </a:rPr>
              <a:t>, </a:t>
            </a:r>
            <a:r>
              <a:rPr lang="en-US" sz="6700" dirty="0" err="1">
                <a:solidFill>
                  <a:srgbClr val="FFFFFF"/>
                </a:solidFill>
                <a:effectLst/>
              </a:rPr>
              <a:t>culturale</a:t>
            </a:r>
            <a:r>
              <a:rPr lang="en-US" sz="6700" dirty="0">
                <a:solidFill>
                  <a:srgbClr val="FFFFFF"/>
                </a:solidFill>
                <a:effectLst/>
              </a:rPr>
              <a:t>, </a:t>
            </a:r>
            <a:r>
              <a:rPr lang="en-US" sz="6700" dirty="0" err="1">
                <a:solidFill>
                  <a:srgbClr val="FFFFFF"/>
                </a:solidFill>
                <a:effectLst/>
              </a:rPr>
              <a:t>economico</a:t>
            </a:r>
            <a:r>
              <a:rPr lang="en-US" sz="6700" dirty="0">
                <a:solidFill>
                  <a:srgbClr val="FFFFFF"/>
                </a:solidFill>
                <a:effectLst/>
              </a:rPr>
              <a:t>, </a:t>
            </a:r>
            <a:r>
              <a:rPr lang="en-US" sz="6700" dirty="0" err="1">
                <a:solidFill>
                  <a:srgbClr val="FFFFFF"/>
                </a:solidFill>
                <a:effectLst/>
              </a:rPr>
              <a:t>sociale</a:t>
            </a:r>
            <a:r>
              <a:rPr lang="en-US" sz="6700" dirty="0">
                <a:solidFill>
                  <a:srgbClr val="FFFFFF"/>
                </a:solidFill>
                <a:effectLst/>
              </a:rPr>
              <a:t>, politico;                                               </a:t>
            </a:r>
          </a:p>
          <a:p>
            <a:pPr marL="457200" lvl="0" indent="-342900" algn="l">
              <a:buFont typeface="Arial" panose="020B0604020202020204" pitchFamily="34" charset="0"/>
              <a:buChar char="•"/>
            </a:pPr>
            <a:r>
              <a:rPr lang="en-US" sz="6700" dirty="0" err="1">
                <a:solidFill>
                  <a:srgbClr val="FFFFFF"/>
                </a:solidFill>
              </a:rPr>
              <a:t>C</a:t>
            </a:r>
            <a:r>
              <a:rPr lang="en-US" sz="6700" dirty="0" err="1">
                <a:solidFill>
                  <a:srgbClr val="FFFFFF"/>
                </a:solidFill>
                <a:effectLst/>
              </a:rPr>
              <a:t>omprendere</a:t>
            </a:r>
            <a:r>
              <a:rPr lang="en-US" sz="6700" dirty="0">
                <a:solidFill>
                  <a:srgbClr val="FFFFFF"/>
                </a:solidFill>
                <a:effectLst/>
              </a:rPr>
              <a:t> </a:t>
            </a:r>
            <a:r>
              <a:rPr lang="en-US" sz="6700" dirty="0" err="1">
                <a:solidFill>
                  <a:srgbClr val="FFFFFF"/>
                </a:solidFill>
                <a:effectLst/>
              </a:rPr>
              <a:t>l’importanza</a:t>
            </a:r>
            <a:r>
              <a:rPr lang="en-US" sz="6700" dirty="0">
                <a:solidFill>
                  <a:srgbClr val="FFFFFF"/>
                </a:solidFill>
                <a:effectLst/>
              </a:rPr>
              <a:t> </a:t>
            </a:r>
            <a:r>
              <a:rPr lang="en-US" sz="6700" dirty="0" err="1">
                <a:solidFill>
                  <a:srgbClr val="FFFFFF"/>
                </a:solidFill>
                <a:effectLst/>
              </a:rPr>
              <a:t>della</a:t>
            </a:r>
            <a:r>
              <a:rPr lang="en-US" sz="6700" dirty="0">
                <a:solidFill>
                  <a:srgbClr val="FFFFFF"/>
                </a:solidFill>
                <a:effectLst/>
              </a:rPr>
              <a:t> </a:t>
            </a:r>
            <a:r>
              <a:rPr lang="en-US" sz="6700" dirty="0" err="1">
                <a:solidFill>
                  <a:srgbClr val="FFFFFF"/>
                </a:solidFill>
                <a:effectLst/>
              </a:rPr>
              <a:t>salvaguardia</a:t>
            </a:r>
            <a:r>
              <a:rPr lang="en-US" sz="6700" dirty="0">
                <a:solidFill>
                  <a:srgbClr val="FFFFFF"/>
                </a:solidFill>
                <a:effectLst/>
              </a:rPr>
              <a:t> </a:t>
            </a:r>
            <a:r>
              <a:rPr lang="en-US" sz="6700" dirty="0" err="1">
                <a:solidFill>
                  <a:srgbClr val="FFFFFF"/>
                </a:solidFill>
                <a:effectLst/>
              </a:rPr>
              <a:t>dell’ambiente</a:t>
            </a:r>
            <a:r>
              <a:rPr lang="en-US" sz="6700" dirty="0">
                <a:solidFill>
                  <a:srgbClr val="FFFFFF"/>
                </a:solidFill>
                <a:effectLst/>
              </a:rPr>
              <a:t>, </a:t>
            </a:r>
            <a:r>
              <a:rPr lang="en-US" sz="6700" dirty="0" err="1">
                <a:solidFill>
                  <a:srgbClr val="FFFFFF"/>
                </a:solidFill>
                <a:effectLst/>
              </a:rPr>
              <a:t>incoraggiando</a:t>
            </a:r>
            <a:r>
              <a:rPr lang="en-US" sz="6700" dirty="0">
                <a:solidFill>
                  <a:srgbClr val="FFFFFF"/>
                </a:solidFill>
                <a:effectLst/>
              </a:rPr>
              <a:t> </a:t>
            </a:r>
            <a:r>
              <a:rPr lang="en-US" sz="6700" dirty="0" err="1">
                <a:solidFill>
                  <a:srgbClr val="FFFFFF"/>
                </a:solidFill>
                <a:effectLst/>
              </a:rPr>
              <a:t>così</a:t>
            </a:r>
            <a:r>
              <a:rPr lang="en-US" sz="6700" dirty="0">
                <a:solidFill>
                  <a:srgbClr val="FFFFFF"/>
                </a:solidFill>
                <a:effectLst/>
              </a:rPr>
              <a:t> il </a:t>
            </a:r>
            <a:r>
              <a:rPr lang="en-US" sz="6700" dirty="0" err="1">
                <a:solidFill>
                  <a:srgbClr val="FFFFFF"/>
                </a:solidFill>
                <a:effectLst/>
              </a:rPr>
              <a:t>superamento</a:t>
            </a:r>
            <a:r>
              <a:rPr lang="en-US" sz="6700" dirty="0">
                <a:solidFill>
                  <a:srgbClr val="FFFFFF"/>
                </a:solidFill>
                <a:effectLst/>
              </a:rPr>
              <a:t> </a:t>
            </a:r>
            <a:r>
              <a:rPr lang="en-US" sz="6700" dirty="0" err="1">
                <a:solidFill>
                  <a:srgbClr val="FFFFFF"/>
                </a:solidFill>
                <a:effectLst/>
              </a:rPr>
              <a:t>dell’indifferenza</a:t>
            </a:r>
            <a:r>
              <a:rPr lang="en-US" sz="6700" dirty="0">
                <a:solidFill>
                  <a:srgbClr val="FFFFFF"/>
                </a:solidFill>
                <a:effectLst/>
              </a:rPr>
              <a:t> e </a:t>
            </a:r>
            <a:r>
              <a:rPr lang="en-US" sz="6700" dirty="0" err="1">
                <a:solidFill>
                  <a:srgbClr val="FFFFFF"/>
                </a:solidFill>
                <a:effectLst/>
              </a:rPr>
              <a:t>della</a:t>
            </a:r>
            <a:r>
              <a:rPr lang="en-US" sz="6700" dirty="0">
                <a:solidFill>
                  <a:srgbClr val="FFFFFF"/>
                </a:solidFill>
                <a:effectLst/>
              </a:rPr>
              <a:t> non  </a:t>
            </a:r>
            <a:r>
              <a:rPr lang="en-US" sz="6700" dirty="0" err="1">
                <a:solidFill>
                  <a:srgbClr val="FFFFFF"/>
                </a:solidFill>
                <a:effectLst/>
              </a:rPr>
              <a:t>conoscenza</a:t>
            </a:r>
            <a:r>
              <a:rPr lang="en-US" sz="6700" dirty="0">
                <a:solidFill>
                  <a:srgbClr val="FFFFFF"/>
                </a:solidFill>
                <a:effectLst/>
              </a:rPr>
              <a:t>; </a:t>
            </a:r>
            <a:r>
              <a:rPr lang="en-US" sz="6700" dirty="0" err="1">
                <a:solidFill>
                  <a:srgbClr val="FFFFFF"/>
                </a:solidFill>
                <a:effectLst/>
              </a:rPr>
              <a:t>incrementare</a:t>
            </a:r>
            <a:r>
              <a:rPr lang="en-US" sz="6700" dirty="0">
                <a:solidFill>
                  <a:srgbClr val="FFFFFF"/>
                </a:solidFill>
                <a:effectLst/>
              </a:rPr>
              <a:t> la </a:t>
            </a:r>
            <a:r>
              <a:rPr lang="en-US" sz="6700" dirty="0" err="1">
                <a:solidFill>
                  <a:srgbClr val="FFFFFF"/>
                </a:solidFill>
                <a:effectLst/>
              </a:rPr>
              <a:t>sensibilità</a:t>
            </a:r>
            <a:r>
              <a:rPr lang="en-US" sz="6700" dirty="0">
                <a:solidFill>
                  <a:srgbClr val="FFFFFF"/>
                </a:solidFill>
                <a:effectLst/>
              </a:rPr>
              <a:t> </a:t>
            </a:r>
            <a:r>
              <a:rPr lang="en-US" sz="6700" dirty="0" err="1">
                <a:solidFill>
                  <a:srgbClr val="FFFFFF"/>
                </a:solidFill>
                <a:effectLst/>
              </a:rPr>
              <a:t>sulla</a:t>
            </a:r>
            <a:r>
              <a:rPr lang="en-US" sz="6700" dirty="0">
                <a:solidFill>
                  <a:srgbClr val="FFFFFF"/>
                </a:solidFill>
                <a:effectLst/>
              </a:rPr>
              <a:t> </a:t>
            </a:r>
            <a:r>
              <a:rPr lang="en-US" sz="6700" dirty="0" err="1">
                <a:solidFill>
                  <a:srgbClr val="FFFFFF"/>
                </a:solidFill>
                <a:effectLst/>
              </a:rPr>
              <a:t>tematica</a:t>
            </a:r>
            <a:r>
              <a:rPr lang="en-US" sz="6700" dirty="0">
                <a:solidFill>
                  <a:srgbClr val="FFFFFF"/>
                </a:solidFill>
                <a:effectLst/>
              </a:rPr>
              <a:t> </a:t>
            </a:r>
            <a:r>
              <a:rPr lang="en-US" sz="6700" dirty="0" err="1">
                <a:solidFill>
                  <a:srgbClr val="FFFFFF"/>
                </a:solidFill>
                <a:effectLst/>
              </a:rPr>
              <a:t>favorendo</a:t>
            </a:r>
            <a:r>
              <a:rPr lang="en-US" sz="6700" dirty="0">
                <a:solidFill>
                  <a:srgbClr val="FFFFFF"/>
                </a:solidFill>
                <a:effectLst/>
              </a:rPr>
              <a:t> </a:t>
            </a:r>
            <a:r>
              <a:rPr lang="en-US" sz="6700" dirty="0" err="1">
                <a:solidFill>
                  <a:srgbClr val="FFFFFF"/>
                </a:solidFill>
                <a:effectLst/>
              </a:rPr>
              <a:t>l’apertura</a:t>
            </a:r>
            <a:r>
              <a:rPr lang="en-US" sz="6700" dirty="0">
                <a:solidFill>
                  <a:srgbClr val="FFFFFF"/>
                </a:solidFill>
                <a:effectLst/>
              </a:rPr>
              <a:t> verso lo </a:t>
            </a:r>
            <a:r>
              <a:rPr lang="en-US" sz="6700" dirty="0" err="1">
                <a:solidFill>
                  <a:srgbClr val="FFFFFF"/>
                </a:solidFill>
                <a:effectLst/>
              </a:rPr>
              <a:t>sviluppo</a:t>
            </a:r>
            <a:r>
              <a:rPr lang="en-US" sz="6700" dirty="0">
                <a:solidFill>
                  <a:srgbClr val="FFFFFF"/>
                </a:solidFill>
                <a:effectLst/>
              </a:rPr>
              <a:t> per </a:t>
            </a:r>
            <a:r>
              <a:rPr lang="en-US" sz="6700" dirty="0" err="1">
                <a:solidFill>
                  <a:srgbClr val="FFFFFF"/>
                </a:solidFill>
                <a:effectLst/>
              </a:rPr>
              <a:t>l’ambiente</a:t>
            </a:r>
            <a:r>
              <a:rPr lang="en-US" sz="6700" dirty="0">
                <a:solidFill>
                  <a:srgbClr val="FFFFFF"/>
                </a:solidFill>
                <a:effectLst/>
              </a:rPr>
              <a:t>.</a:t>
            </a:r>
          </a:p>
          <a:p>
            <a:pPr marL="342900" lvl="0" indent="-228600" algn="l">
              <a:spcAft>
                <a:spcPts val="800"/>
              </a:spcAft>
              <a:buFont typeface="Arial" panose="020B0604020202020204" pitchFamily="34" charset="0"/>
              <a:buChar char="•"/>
            </a:pPr>
            <a:r>
              <a:rPr lang="en-US" sz="6700" dirty="0" err="1">
                <a:solidFill>
                  <a:srgbClr val="FFFFFF"/>
                </a:solidFill>
                <a:effectLst/>
              </a:rPr>
              <a:t>Acquisire</a:t>
            </a:r>
            <a:r>
              <a:rPr lang="en-US" sz="6700" dirty="0">
                <a:solidFill>
                  <a:srgbClr val="FFFFFF"/>
                </a:solidFill>
                <a:effectLst/>
              </a:rPr>
              <a:t> </a:t>
            </a:r>
            <a:r>
              <a:rPr lang="en-US" sz="6700" dirty="0" err="1">
                <a:solidFill>
                  <a:srgbClr val="FFFFFF"/>
                </a:solidFill>
                <a:effectLst/>
              </a:rPr>
              <a:t>consapevolezza</a:t>
            </a:r>
            <a:r>
              <a:rPr lang="en-US" sz="6700" dirty="0">
                <a:solidFill>
                  <a:srgbClr val="FFFFFF"/>
                </a:solidFill>
                <a:effectLst/>
              </a:rPr>
              <a:t> del </a:t>
            </a:r>
            <a:r>
              <a:rPr lang="en-US" sz="6700" dirty="0" err="1">
                <a:solidFill>
                  <a:srgbClr val="FFFFFF"/>
                </a:solidFill>
                <a:effectLst/>
              </a:rPr>
              <a:t>legame</a:t>
            </a:r>
            <a:r>
              <a:rPr lang="en-US" sz="6700" dirty="0">
                <a:solidFill>
                  <a:srgbClr val="FFFFFF"/>
                </a:solidFill>
                <a:effectLst/>
              </a:rPr>
              <a:t> </a:t>
            </a:r>
            <a:r>
              <a:rPr lang="en-US" sz="6700" dirty="0" err="1">
                <a:solidFill>
                  <a:srgbClr val="FFFFFF"/>
                </a:solidFill>
                <a:effectLst/>
              </a:rPr>
              <a:t>diretto</a:t>
            </a:r>
            <a:r>
              <a:rPr lang="en-US" sz="6700" dirty="0">
                <a:solidFill>
                  <a:srgbClr val="FFFFFF"/>
                </a:solidFill>
                <a:effectLst/>
              </a:rPr>
              <a:t> </a:t>
            </a:r>
            <a:r>
              <a:rPr lang="en-US" sz="6700" dirty="0" err="1">
                <a:solidFill>
                  <a:srgbClr val="FFFFFF"/>
                </a:solidFill>
                <a:effectLst/>
              </a:rPr>
              <a:t>tra</a:t>
            </a:r>
            <a:r>
              <a:rPr lang="en-US" sz="6700" dirty="0">
                <a:solidFill>
                  <a:srgbClr val="FFFFFF"/>
                </a:solidFill>
                <a:effectLst/>
              </a:rPr>
              <a:t> le </a:t>
            </a:r>
            <a:r>
              <a:rPr lang="en-US" sz="6700" dirty="0" err="1">
                <a:solidFill>
                  <a:srgbClr val="FFFFFF"/>
                </a:solidFill>
                <a:effectLst/>
              </a:rPr>
              <a:t>azioni</a:t>
            </a:r>
            <a:r>
              <a:rPr lang="en-US" sz="6700" dirty="0">
                <a:solidFill>
                  <a:srgbClr val="FFFFFF"/>
                </a:solidFill>
                <a:effectLst/>
              </a:rPr>
              <a:t> </a:t>
            </a:r>
            <a:r>
              <a:rPr lang="en-US" sz="6700" dirty="0" err="1">
                <a:solidFill>
                  <a:srgbClr val="FFFFFF"/>
                </a:solidFill>
                <a:effectLst/>
              </a:rPr>
              <a:t>dei</a:t>
            </a:r>
            <a:r>
              <a:rPr lang="en-US" sz="6700" dirty="0">
                <a:solidFill>
                  <a:srgbClr val="FFFFFF"/>
                </a:solidFill>
                <a:effectLst/>
              </a:rPr>
              <a:t> </a:t>
            </a:r>
            <a:r>
              <a:rPr lang="en-US" sz="6700" dirty="0" err="1">
                <a:solidFill>
                  <a:srgbClr val="FFFFFF"/>
                </a:solidFill>
                <a:effectLst/>
              </a:rPr>
              <a:t>singoli</a:t>
            </a:r>
            <a:r>
              <a:rPr lang="en-US" sz="6700" dirty="0">
                <a:solidFill>
                  <a:srgbClr val="FFFFFF"/>
                </a:solidFill>
                <a:effectLst/>
              </a:rPr>
              <a:t> e le </a:t>
            </a:r>
            <a:r>
              <a:rPr lang="en-US" sz="6700" dirty="0" err="1">
                <a:solidFill>
                  <a:srgbClr val="FFFFFF"/>
                </a:solidFill>
                <a:effectLst/>
              </a:rPr>
              <a:t>conseguenze</a:t>
            </a:r>
            <a:r>
              <a:rPr lang="en-US" sz="6700" dirty="0">
                <a:solidFill>
                  <a:srgbClr val="FFFFFF"/>
                </a:solidFill>
                <a:effectLst/>
              </a:rPr>
              <a:t> </a:t>
            </a:r>
            <a:r>
              <a:rPr lang="en-US" sz="6700" dirty="0" err="1">
                <a:solidFill>
                  <a:srgbClr val="FFFFFF"/>
                </a:solidFill>
                <a:effectLst/>
              </a:rPr>
              <a:t>globali</a:t>
            </a:r>
            <a:r>
              <a:rPr lang="en-US" sz="6700" dirty="0">
                <a:solidFill>
                  <a:srgbClr val="FFFFFF"/>
                </a:solidFill>
                <a:effectLst/>
              </a:rPr>
              <a:t>, </a:t>
            </a:r>
            <a:r>
              <a:rPr lang="en-US" sz="6700" dirty="0" err="1">
                <a:solidFill>
                  <a:srgbClr val="FFFFFF"/>
                </a:solidFill>
                <a:effectLst/>
              </a:rPr>
              <a:t>favorendo</a:t>
            </a:r>
            <a:r>
              <a:rPr lang="en-US" sz="6700" dirty="0">
                <a:solidFill>
                  <a:srgbClr val="FFFFFF"/>
                </a:solidFill>
                <a:effectLst/>
              </a:rPr>
              <a:t> la </a:t>
            </a:r>
            <a:r>
              <a:rPr lang="en-US" sz="6700" dirty="0" err="1">
                <a:solidFill>
                  <a:srgbClr val="FFFFFF"/>
                </a:solidFill>
                <a:effectLst/>
              </a:rPr>
              <a:t>conoscenza</a:t>
            </a:r>
            <a:r>
              <a:rPr lang="en-US" sz="6700" dirty="0">
                <a:solidFill>
                  <a:srgbClr val="FFFFFF"/>
                </a:solidFill>
                <a:effectLst/>
              </a:rPr>
              <a:t> </a:t>
            </a:r>
            <a:r>
              <a:rPr lang="en-US" sz="6700" dirty="0" err="1">
                <a:solidFill>
                  <a:srgbClr val="FFFFFF"/>
                </a:solidFill>
                <a:effectLst/>
              </a:rPr>
              <a:t>delle</a:t>
            </a:r>
            <a:r>
              <a:rPr lang="en-US" sz="6700" dirty="0">
                <a:solidFill>
                  <a:srgbClr val="FFFFFF"/>
                </a:solidFill>
                <a:effectLst/>
              </a:rPr>
              <a:t> </a:t>
            </a:r>
            <a:r>
              <a:rPr lang="en-US" sz="6700" dirty="0" err="1">
                <a:solidFill>
                  <a:srgbClr val="FFFFFF"/>
                </a:solidFill>
                <a:effectLst/>
              </a:rPr>
              <a:t>proprie</a:t>
            </a:r>
            <a:r>
              <a:rPr lang="en-US" sz="6700" dirty="0">
                <a:solidFill>
                  <a:srgbClr val="FFFFFF"/>
                </a:solidFill>
                <a:effectLst/>
              </a:rPr>
              <a:t> </a:t>
            </a:r>
            <a:r>
              <a:rPr lang="en-US" sz="6700" dirty="0" err="1">
                <a:solidFill>
                  <a:srgbClr val="FFFFFF"/>
                </a:solidFill>
                <a:effectLst/>
              </a:rPr>
              <a:t>responsabilità</a:t>
            </a:r>
            <a:r>
              <a:rPr lang="en-US" sz="6700" dirty="0">
                <a:solidFill>
                  <a:srgbClr val="FFFFFF"/>
                </a:solidFill>
                <a:effectLst/>
              </a:rPr>
              <a:t> e un </a:t>
            </a:r>
            <a:r>
              <a:rPr lang="en-US" sz="6700" dirty="0" err="1">
                <a:solidFill>
                  <a:srgbClr val="FFFFFF"/>
                </a:solidFill>
                <a:effectLst/>
              </a:rPr>
              <a:t>aumento</a:t>
            </a:r>
            <a:r>
              <a:rPr lang="en-US" sz="6700" dirty="0">
                <a:solidFill>
                  <a:srgbClr val="FFFFFF"/>
                </a:solidFill>
                <a:effectLst/>
              </a:rPr>
              <a:t> del senso </a:t>
            </a:r>
            <a:r>
              <a:rPr lang="en-US" sz="6700" dirty="0" err="1">
                <a:solidFill>
                  <a:srgbClr val="FFFFFF"/>
                </a:solidFill>
                <a:effectLst/>
              </a:rPr>
              <a:t>civico</a:t>
            </a:r>
            <a:r>
              <a:rPr lang="en-US" sz="6700" dirty="0">
                <a:solidFill>
                  <a:srgbClr val="FFFFFF"/>
                </a:solidFill>
                <a:effectLst/>
              </a:rPr>
              <a:t>.</a:t>
            </a:r>
          </a:p>
        </p:txBody>
      </p:sp>
      <p:sp>
        <p:nvSpPr>
          <p:cNvPr id="2" name="Titolo 1">
            <a:extLst>
              <a:ext uri="{FF2B5EF4-FFF2-40B4-BE49-F238E27FC236}">
                <a16:creationId xmlns:a16="http://schemas.microsoft.com/office/drawing/2014/main" id="{3654F2D2-45A5-D7EB-32FC-8EF9538FA75B}"/>
              </a:ext>
            </a:extLst>
          </p:cNvPr>
          <p:cNvSpPr>
            <a:spLocks noGrp="1"/>
          </p:cNvSpPr>
          <p:nvPr>
            <p:ph type="ctrTitle"/>
          </p:nvPr>
        </p:nvSpPr>
        <p:spPr>
          <a:xfrm>
            <a:off x="4750903" y="337930"/>
            <a:ext cx="7036905" cy="911117"/>
          </a:xfrm>
        </p:spPr>
        <p:txBody>
          <a:bodyPr vert="horz" lIns="91440" tIns="45720" rIns="91440" bIns="45720" rtlCol="0">
            <a:normAutofit/>
          </a:bodyPr>
          <a:lstStyle/>
          <a:p>
            <a:pPr algn="l"/>
            <a:r>
              <a:rPr lang="en-US" sz="2800" kern="1200" dirty="0">
                <a:solidFill>
                  <a:srgbClr val="FFFFFF"/>
                </a:solidFill>
                <a:latin typeface="+mj-lt"/>
                <a:ea typeface="+mj-ea"/>
                <a:cs typeface="+mj-cs"/>
              </a:rPr>
              <a:t>7. OBIETTIVI DI APPRENDIMENTO.</a:t>
            </a:r>
          </a:p>
        </p:txBody>
      </p:sp>
      <p:sp>
        <p:nvSpPr>
          <p:cNvPr id="9" name="CasellaDiTesto 8">
            <a:extLst>
              <a:ext uri="{FF2B5EF4-FFF2-40B4-BE49-F238E27FC236}">
                <a16:creationId xmlns:a16="http://schemas.microsoft.com/office/drawing/2014/main" id="{C112F747-C445-D19C-94A2-0A561CFFD105}"/>
              </a:ext>
            </a:extLst>
          </p:cNvPr>
          <p:cNvSpPr txBox="1"/>
          <p:nvPr/>
        </p:nvSpPr>
        <p:spPr>
          <a:xfrm>
            <a:off x="609208" y="6010819"/>
            <a:ext cx="4141695" cy="369332"/>
          </a:xfrm>
          <a:prstGeom prst="rect">
            <a:avLst/>
          </a:prstGeom>
          <a:noFill/>
        </p:spPr>
        <p:txBody>
          <a:bodyPr wrap="square" rtlCol="0">
            <a:spAutoFit/>
          </a:bodyPr>
          <a:lstStyle/>
          <a:p>
            <a:r>
              <a:rPr lang="it-IT" dirty="0"/>
              <a:t>Lago di Scanno – Abruzzo-</a:t>
            </a:r>
          </a:p>
        </p:txBody>
      </p:sp>
    </p:spTree>
    <p:extLst>
      <p:ext uri="{BB962C8B-B14F-4D97-AF65-F5344CB8AC3E}">
        <p14:creationId xmlns:p14="http://schemas.microsoft.com/office/powerpoint/2010/main" val="4001691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egnaposto contenuto 2">
            <a:extLst>
              <a:ext uri="{FF2B5EF4-FFF2-40B4-BE49-F238E27FC236}">
                <a16:creationId xmlns:a16="http://schemas.microsoft.com/office/drawing/2014/main" id="{29252D62-A2EB-D5CC-4E6B-31BA902E20D0}"/>
              </a:ext>
            </a:extLst>
          </p:cNvPr>
          <p:cNvSpPr>
            <a:spLocks noGrp="1"/>
          </p:cNvSpPr>
          <p:nvPr>
            <p:ph idx="1"/>
          </p:nvPr>
        </p:nvSpPr>
        <p:spPr>
          <a:xfrm>
            <a:off x="327348" y="713127"/>
            <a:ext cx="7450044" cy="5905950"/>
          </a:xfrm>
        </p:spPr>
        <p:txBody>
          <a:bodyPr>
            <a:normAutofit fontScale="92500"/>
          </a:bodyPr>
          <a:lstStyle/>
          <a:p>
            <a:pPr marL="0" indent="0">
              <a:spcAft>
                <a:spcPts val="800"/>
              </a:spcAft>
              <a:buNone/>
            </a:pPr>
            <a:r>
              <a:rPr lang="it-IT" sz="1700" dirty="0">
                <a:effectLst/>
                <a:latin typeface="Calibri" panose="020F0502020204030204" pitchFamily="34" charset="0"/>
                <a:ea typeface="Calibri" panose="020F0502020204030204" pitchFamily="34" charset="0"/>
                <a:cs typeface="Times New Roman" panose="02020603050405020304" pitchFamily="18" charset="0"/>
              </a:rPr>
              <a:t>    </a:t>
            </a:r>
            <a:r>
              <a:rPr lang="it-IT" dirty="0">
                <a:effectLst/>
                <a:latin typeface="Calibri" panose="020F0502020204030204" pitchFamily="34" charset="0"/>
                <a:ea typeface="Calibri" panose="020F0502020204030204" pitchFamily="34" charset="0"/>
                <a:cs typeface="Times New Roman" panose="02020603050405020304" pitchFamily="18" charset="0"/>
              </a:rPr>
              <a:t>OBIETTIVI DISCIPLINARI</a:t>
            </a:r>
          </a:p>
          <a:p>
            <a:pPr>
              <a:spcAft>
                <a:spcPts val="800"/>
              </a:spcAft>
            </a:pPr>
            <a:r>
              <a:rPr lang="it-IT" sz="2400" dirty="0">
                <a:effectLst/>
                <a:latin typeface="Calibri" panose="020F0502020204030204" pitchFamily="34" charset="0"/>
                <a:ea typeface="Calibri" panose="020F0502020204030204" pitchFamily="34" charset="0"/>
                <a:cs typeface="Times New Roman" panose="02020603050405020304" pitchFamily="18" charset="0"/>
              </a:rPr>
              <a:t>essere consapevoli della natura complessa della tematica della sostenibilità ambientale e delle molteplici conseguenze che la comparsa dell’uomo ha avuto su tutti gli elementi fisici che caratterizzano il nostro pianeta;    </a:t>
            </a:r>
          </a:p>
          <a:p>
            <a:pPr>
              <a:spcAft>
                <a:spcPts val="800"/>
              </a:spcAft>
            </a:pPr>
            <a:r>
              <a:rPr lang="it-IT" sz="2400" dirty="0">
                <a:effectLst/>
                <a:latin typeface="Calibri" panose="020F0502020204030204" pitchFamily="34" charset="0"/>
                <a:ea typeface="Calibri" panose="020F0502020204030204" pitchFamily="34" charset="0"/>
                <a:cs typeface="Times New Roman" panose="02020603050405020304" pitchFamily="18" charset="0"/>
              </a:rPr>
              <a:t>conoscere l’ambiente naturale e i suoi problemi con particolare attenzione alle conseguenze dell’utilizzo incontrollato della plastica;                 </a:t>
            </a:r>
          </a:p>
          <a:p>
            <a:pPr>
              <a:spcAft>
                <a:spcPts val="800"/>
              </a:spcAft>
            </a:pPr>
            <a:r>
              <a:rPr lang="it-IT" sz="2400" dirty="0">
                <a:effectLst/>
                <a:latin typeface="Calibri" panose="020F0502020204030204" pitchFamily="34" charset="0"/>
                <a:ea typeface="Calibri" panose="020F0502020204030204" pitchFamily="34" charset="0"/>
                <a:cs typeface="Times New Roman" panose="02020603050405020304" pitchFamily="18" charset="0"/>
              </a:rPr>
              <a:t>imparare a compiere analisi approfondite e articolate, ricercando informazioni sull’argomento e sapendo individuare le notizie attendibili rispetto all’oggetto di studio.</a:t>
            </a:r>
          </a:p>
          <a:p>
            <a:pPr>
              <a:spcAft>
                <a:spcPts val="800"/>
              </a:spcAft>
            </a:pPr>
            <a:r>
              <a:rPr lang="it-IT" sz="2400" dirty="0">
                <a:latin typeface="Calibri" panose="020F0502020204030204" pitchFamily="34" charset="0"/>
                <a:ea typeface="Calibri" panose="020F0502020204030204" pitchFamily="34" charset="0"/>
                <a:cs typeface="Times New Roman" panose="02020603050405020304" pitchFamily="18" charset="0"/>
              </a:rPr>
              <a:t>a</a:t>
            </a:r>
            <a:r>
              <a:rPr lang="it-IT" sz="2400" dirty="0">
                <a:effectLst/>
                <a:latin typeface="Calibri" panose="020F0502020204030204" pitchFamily="34" charset="0"/>
                <a:ea typeface="Calibri" panose="020F0502020204030204" pitchFamily="34" charset="0"/>
                <a:cs typeface="Times New Roman" panose="02020603050405020304" pitchFamily="18" charset="0"/>
              </a:rPr>
              <a:t>prirsi ad un’indagine che faccia dialogare più campi di studio: sociale, geografico, economico, scientifico. Rilevare alcuni fondamentali provvedimenti giuridici e comunitari (obiettivi di sviluppo sostenibile definiti dall’Organizzazione delle Nazioni Unite- Agenda 2030). </a:t>
            </a:r>
          </a:p>
        </p:txBody>
      </p:sp>
      <p:pic>
        <p:nvPicPr>
          <p:cNvPr id="6" name="Immagine 5" descr="Immagine che contiene esterni, cielo, acqua, natura&#10;&#10;Descrizione generata automaticamente">
            <a:extLst>
              <a:ext uri="{FF2B5EF4-FFF2-40B4-BE49-F238E27FC236}">
                <a16:creationId xmlns:a16="http://schemas.microsoft.com/office/drawing/2014/main" id="{86CFF5DE-7E50-4C87-AD55-15AFFABE6ABC}"/>
              </a:ext>
            </a:extLst>
          </p:cNvPr>
          <p:cNvPicPr>
            <a:picLocks noChangeAspect="1"/>
          </p:cNvPicPr>
          <p:nvPr/>
        </p:nvPicPr>
        <p:blipFill rotWithShape="1">
          <a:blip r:embed="rId2">
            <a:extLst>
              <a:ext uri="{28A0092B-C50C-407E-A947-70E740481C1C}">
                <a14:useLocalDpi xmlns:a14="http://schemas.microsoft.com/office/drawing/2010/main" val="0"/>
              </a:ext>
            </a:extLst>
          </a:blip>
          <a:srcRect l="29805" r="3051" b="1"/>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046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362"/>
            <a:lum/>
          </a:blip>
          <a:srcRect/>
          <a:stretch>
            <a:fillRect l="-13000" r="-13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3E7F8F-CCC6-AAA4-FF6B-52269CE55E90}"/>
              </a:ext>
            </a:extLst>
          </p:cNvPr>
          <p:cNvSpPr>
            <a:spLocks noGrp="1"/>
          </p:cNvSpPr>
          <p:nvPr>
            <p:ph type="title"/>
          </p:nvPr>
        </p:nvSpPr>
        <p:spPr>
          <a:xfrm>
            <a:off x="838200" y="365126"/>
            <a:ext cx="10515600" cy="592406"/>
          </a:xfrm>
        </p:spPr>
        <p:txBody>
          <a:bodyPr>
            <a:normAutofit fontScale="90000"/>
          </a:bodyPr>
          <a:lstStyle/>
          <a:p>
            <a:r>
              <a:rPr lang="it-IT" dirty="0"/>
              <a:t>FASE 1. SENSIBILIZZAZIONE </a:t>
            </a:r>
          </a:p>
        </p:txBody>
      </p:sp>
      <p:sp>
        <p:nvSpPr>
          <p:cNvPr id="3" name="Segnaposto contenuto 2">
            <a:extLst>
              <a:ext uri="{FF2B5EF4-FFF2-40B4-BE49-F238E27FC236}">
                <a16:creationId xmlns:a16="http://schemas.microsoft.com/office/drawing/2014/main" id="{D97A6F8A-C5C2-116B-A0DA-FD495A49C5EC}"/>
              </a:ext>
            </a:extLst>
          </p:cNvPr>
          <p:cNvSpPr>
            <a:spLocks noGrp="1"/>
          </p:cNvSpPr>
          <p:nvPr>
            <p:ph idx="1"/>
          </p:nvPr>
        </p:nvSpPr>
        <p:spPr>
          <a:xfrm>
            <a:off x="838200" y="1173192"/>
            <a:ext cx="10515600" cy="5451895"/>
          </a:xfrm>
        </p:spPr>
        <p:txBody>
          <a:bodyPr/>
          <a:lstStyle/>
          <a:p>
            <a:pPr marL="342900" lvl="0" indent="-342900" algn="just">
              <a:lnSpc>
                <a:spcPct val="107000"/>
              </a:lnSpc>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La fase di sensibilizzazione muoverà da un interrogativo mosso agli studenti: quanta plastica è presente sui loro banchi e nei loro zaini? </a:t>
            </a:r>
          </a:p>
          <a:p>
            <a:pPr marL="342900" lvl="0" indent="-342900" algn="just">
              <a:lnSpc>
                <a:spcPct val="107000"/>
              </a:lnSpc>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Dal dialogo emergerà che tantissimi oggetti di uso comune, anche in ambito scolastico, si compongono di plastica: il righello, il goniometro, il temperamatite, le penne, parte di quaderni e del diario ecc. </a:t>
            </a:r>
          </a:p>
          <a:p>
            <a:pPr marL="457200" algn="just">
              <a:lnSpc>
                <a:spcPct val="107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Sono prodotti familiari, presenti nella vita di ogni studente, che aprono alla riflessione sull’utilizzo quotidiano della plastica e, di conseguenza, su come l’abuso di tale materiale abbia conseguenze dannose per l’ambiente. </a:t>
            </a:r>
          </a:p>
          <a:p>
            <a:pPr marL="342900" lvl="0" indent="-342900" algn="just">
              <a:lnSpc>
                <a:spcPct val="107000"/>
              </a:lnSpc>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La produzione mondiale di plastica è passata dai 15 milioni del 1964 agli oltre 310 milioni nel 2018 (https://www.wwf.it/</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pandanews</a:t>
            </a:r>
            <a:r>
              <a:rPr lang="it-IT" sz="1800" dirty="0">
                <a:effectLst/>
                <a:latin typeface="Calibri" panose="020F0502020204030204" pitchFamily="34" charset="0"/>
                <a:ea typeface="Calibri" panose="020F0502020204030204" pitchFamily="34" charset="0"/>
                <a:cs typeface="Times New Roman" panose="02020603050405020304" pitchFamily="18" charset="0"/>
              </a:rPr>
              <a:t>/ambiente/i-numeri-della-plastica-nel-mondo/); ogni anno tonnellate di plastica finiscono negli oceani con conseguenze terribili per l’ambiente. </a:t>
            </a:r>
          </a:p>
          <a:p>
            <a:pPr marL="342900" lvl="0" indent="-342900" algn="just">
              <a:lnSpc>
                <a:spcPct val="107000"/>
              </a:lnSpc>
              <a:spcAft>
                <a:spcPts val="800"/>
              </a:spcAft>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Insomma, riflettere sulla presenza numerosa di oggetti in plastica tra gli oggetti usati costantemente dagli studenti consente di introdurre il tema della sostenibilità ambientale, specificatamente le conseguenze dell’inquinamento legato alla plastica. La riflessione toccherà diversi aspetti: l’importanza della plastica nel panorama economico mondiale, la produzione e lavorazione di questo materiale, riconoscere i vari tipi, seguire il processo di riciclaggio e le conseguenze della degradazione in natura, conoscere e sostenere le ONG che si battono per difendere l’ambiente a livello planetario. </a:t>
            </a:r>
          </a:p>
          <a:p>
            <a:endParaRPr lang="it-IT" dirty="0"/>
          </a:p>
        </p:txBody>
      </p:sp>
    </p:spTree>
    <p:extLst>
      <p:ext uri="{BB962C8B-B14F-4D97-AF65-F5344CB8AC3E}">
        <p14:creationId xmlns:p14="http://schemas.microsoft.com/office/powerpoint/2010/main" val="1514862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37917E61-BB5A-FD2E-F72A-8754355A1A9F}"/>
              </a:ext>
            </a:extLst>
          </p:cNvPr>
          <p:cNvSpPr>
            <a:spLocks noGrp="1"/>
          </p:cNvSpPr>
          <p:nvPr>
            <p:ph type="title"/>
          </p:nvPr>
        </p:nvSpPr>
        <p:spPr>
          <a:xfrm>
            <a:off x="643467" y="321734"/>
            <a:ext cx="10905066" cy="1135737"/>
          </a:xfrm>
        </p:spPr>
        <p:txBody>
          <a:bodyPr>
            <a:normAutofit/>
          </a:bodyPr>
          <a:lstStyle/>
          <a:p>
            <a:r>
              <a:rPr lang="it-IT" sz="3600" b="1" dirty="0"/>
              <a:t>FASE 2. PRESENTAZIONE DI UN TESTO BASE E DISCUSSIONE</a:t>
            </a:r>
            <a:r>
              <a:rPr lang="it-IT" sz="3600" dirty="0"/>
              <a:t>.</a:t>
            </a:r>
          </a:p>
        </p:txBody>
      </p:sp>
      <p:sp>
        <p:nvSpPr>
          <p:cNvPr id="3" name="Segnaposto contenuto 2">
            <a:extLst>
              <a:ext uri="{FF2B5EF4-FFF2-40B4-BE49-F238E27FC236}">
                <a16:creationId xmlns:a16="http://schemas.microsoft.com/office/drawing/2014/main" id="{2C032A5A-B7DA-B9B3-7B07-93595E83C585}"/>
              </a:ext>
            </a:extLst>
          </p:cNvPr>
          <p:cNvSpPr>
            <a:spLocks noGrp="1"/>
          </p:cNvSpPr>
          <p:nvPr>
            <p:ph idx="1"/>
          </p:nvPr>
        </p:nvSpPr>
        <p:spPr>
          <a:xfrm>
            <a:off x="643467" y="1586753"/>
            <a:ext cx="10905066" cy="4728100"/>
          </a:xfrm>
        </p:spPr>
        <p:txBody>
          <a:bodyPr>
            <a:normAutofit fontScale="77500" lnSpcReduction="20000"/>
          </a:bodyPr>
          <a:lstStyle/>
          <a:p>
            <a:pPr marL="0" lvl="0" indent="0" algn="just">
              <a:buSzPts val="1400"/>
              <a:buNone/>
            </a:pPr>
            <a:r>
              <a:rPr lang="it-IT" sz="3200" dirty="0">
                <a:effectLst/>
                <a:latin typeface="Calibri" panose="020F0502020204030204" pitchFamily="34" charset="0"/>
                <a:ea typeface="Calibri" panose="020F0502020204030204" pitchFamily="34" charset="0"/>
                <a:cs typeface="Times New Roman" panose="02020603050405020304" pitchFamily="18" charset="0"/>
              </a:rPr>
              <a:t>Seguirà l’analisi del testo base preparato per gli studenti, che presenta il tema della sostenibilità ambientale, gli obiettivi, i programmi e le azioni da attuare per mantenere un equilibrio tra l’ecosistema terreste e l’attività umana</a:t>
            </a:r>
          </a:p>
          <a:p>
            <a:pPr marL="342900" lvl="0" indent="-342900" algn="just">
              <a:buFont typeface="Symbol" panose="05050102010706020507" pitchFamily="18" charset="2"/>
              <a:buChar char=""/>
            </a:pPr>
            <a:r>
              <a:rPr lang="it-IT" sz="3200" dirty="0">
                <a:effectLst/>
                <a:latin typeface="Calibri" panose="020F0502020204030204" pitchFamily="34" charset="0"/>
                <a:ea typeface="Calibri" panose="020F0502020204030204" pitchFamily="34" charset="0"/>
                <a:cs typeface="Times New Roman" panose="02020603050405020304" pitchFamily="18" charset="0"/>
              </a:rPr>
              <a:t>PLASTICA PRODOTTO GLOBALE.</a:t>
            </a:r>
          </a:p>
          <a:p>
            <a:pPr marL="0" lvl="0" indent="0" algn="just">
              <a:buNone/>
            </a:pP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pPr>
            <a:r>
              <a:rPr lang="it-IT" sz="3200" dirty="0">
                <a:effectLst/>
                <a:latin typeface="Calibri" panose="020F0502020204030204" pitchFamily="34" charset="0"/>
                <a:ea typeface="Calibri" panose="020F0502020204030204" pitchFamily="34" charset="0"/>
                <a:cs typeface="Times New Roman" panose="02020603050405020304" pitchFamily="18" charset="0"/>
              </a:rPr>
              <a:t>DISCUSSIONE.</a:t>
            </a:r>
          </a:p>
          <a:p>
            <a:pPr marL="342900" lvl="0" indent="-342900" algn="just">
              <a:buFont typeface="Symbol" panose="05050102010706020507" pitchFamily="18" charset="2"/>
              <a:buChar char=""/>
            </a:pPr>
            <a:r>
              <a:rPr lang="it-IT" sz="3200" dirty="0">
                <a:effectLst/>
                <a:latin typeface="Calibri" panose="020F0502020204030204" pitchFamily="34" charset="0"/>
                <a:ea typeface="Calibri" panose="020F0502020204030204" pitchFamily="34" charset="0"/>
                <a:cs typeface="Times New Roman" panose="02020603050405020304" pitchFamily="18" charset="0"/>
              </a:rPr>
              <a:t>Quando è iniziata la produzione della plastica?</a:t>
            </a:r>
          </a:p>
          <a:p>
            <a:pPr marL="342900" lvl="0" indent="-342900" algn="just">
              <a:buFont typeface="Symbol" panose="05050102010706020507" pitchFamily="18" charset="2"/>
              <a:buChar char=""/>
            </a:pPr>
            <a:r>
              <a:rPr lang="it-IT" sz="3200" dirty="0">
                <a:effectLst/>
                <a:latin typeface="Calibri" panose="020F0502020204030204" pitchFamily="34" charset="0"/>
                <a:ea typeface="Calibri" panose="020F0502020204030204" pitchFamily="34" charset="0"/>
                <a:cs typeface="Times New Roman" panose="02020603050405020304" pitchFamily="18" charset="0"/>
              </a:rPr>
              <a:t>Perché al giorno di oggi è molto diffusa?</a:t>
            </a:r>
          </a:p>
          <a:p>
            <a:pPr marL="342900" lvl="0" indent="-342900" algn="just">
              <a:spcAft>
                <a:spcPts val="800"/>
              </a:spcAft>
              <a:buFont typeface="Symbol" panose="05050102010706020507" pitchFamily="18" charset="2"/>
              <a:buChar char=""/>
            </a:pPr>
            <a:r>
              <a:rPr lang="it-IT" sz="3200" dirty="0">
                <a:effectLst/>
                <a:latin typeface="Calibri" panose="020F0502020204030204" pitchFamily="34" charset="0"/>
                <a:ea typeface="Calibri" panose="020F0502020204030204" pitchFamily="34" charset="0"/>
                <a:cs typeface="Times New Roman" panose="02020603050405020304" pitchFamily="18" charset="0"/>
              </a:rPr>
              <a:t>Come la smaltiamo? </a:t>
            </a:r>
          </a:p>
          <a:p>
            <a:pPr indent="0" algn="just">
              <a:buNone/>
            </a:pP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spcAft>
                <a:spcPts val="800"/>
              </a:spcAft>
              <a:buSzPts val="1400"/>
              <a:buNone/>
            </a:pPr>
            <a:r>
              <a:rPr lang="it-IT" sz="3200" dirty="0">
                <a:effectLst/>
                <a:latin typeface="Calibri" panose="020F0502020204030204" pitchFamily="34" charset="0"/>
                <a:ea typeface="Calibri" panose="020F0502020204030204" pitchFamily="34" charset="0"/>
                <a:cs typeface="Times New Roman" panose="02020603050405020304" pitchFamily="18" charset="0"/>
              </a:rPr>
              <a:t>Questa fase aprirà gli studenti alla conoscenza di importanti concetti: ambiente, economia, globalizzazione, inquinamento, produzione industriale ecc. </a:t>
            </a:r>
          </a:p>
          <a:p>
            <a:endParaRPr lang="it-IT" sz="17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00202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14000" b="-14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32BA94-E581-7600-C67F-56C401DC0C27}"/>
              </a:ext>
            </a:extLst>
          </p:cNvPr>
          <p:cNvSpPr>
            <a:spLocks noGrp="1"/>
          </p:cNvSpPr>
          <p:nvPr>
            <p:ph type="title"/>
          </p:nvPr>
        </p:nvSpPr>
        <p:spPr>
          <a:xfrm>
            <a:off x="838200" y="365126"/>
            <a:ext cx="10515600" cy="851200"/>
          </a:xfrm>
        </p:spPr>
        <p:txBody>
          <a:bodyPr>
            <a:normAutofit/>
          </a:bodyPr>
          <a:lstStyle/>
          <a:p>
            <a:r>
              <a:rPr lang="it-IT" sz="4000" dirty="0"/>
              <a:t>                 </a:t>
            </a:r>
            <a:r>
              <a:rPr lang="it-IT" sz="4000" b="1" dirty="0"/>
              <a:t>FASE 3. DOCUMENTI E ATTIVITA’.</a:t>
            </a:r>
          </a:p>
        </p:txBody>
      </p:sp>
      <p:sp>
        <p:nvSpPr>
          <p:cNvPr id="3" name="Segnaposto contenuto 2">
            <a:extLst>
              <a:ext uri="{FF2B5EF4-FFF2-40B4-BE49-F238E27FC236}">
                <a16:creationId xmlns:a16="http://schemas.microsoft.com/office/drawing/2014/main" id="{9248B10A-7EC4-AA75-5813-A4369F80919F}"/>
              </a:ext>
            </a:extLst>
          </p:cNvPr>
          <p:cNvSpPr>
            <a:spLocks noGrp="1"/>
          </p:cNvSpPr>
          <p:nvPr>
            <p:ph idx="1"/>
          </p:nvPr>
        </p:nvSpPr>
        <p:spPr>
          <a:xfrm>
            <a:off x="838200" y="1216326"/>
            <a:ext cx="10515600" cy="4960637"/>
          </a:xfrm>
        </p:spPr>
        <p:txBody>
          <a:bodyPr/>
          <a:lstStyle/>
          <a:p>
            <a:pPr algn="just" rtl="0" fontAlgn="base">
              <a:buFont typeface="Arial" panose="020B0604020202020204" pitchFamily="34" charset="0"/>
              <a:buChar char="•"/>
            </a:pPr>
            <a:r>
              <a:rPr lang="it-IT" sz="2400" b="0" i="0" dirty="0">
                <a:solidFill>
                  <a:srgbClr val="000000"/>
                </a:solidFill>
                <a:effectLst/>
                <a:latin typeface="Times New Roman" panose="02020603050405020304" pitchFamily="18" charset="0"/>
              </a:rPr>
              <a:t>Forniti i concetti fondamentali grazie all’ausilio del testo base, verranno illustrati altri documenti per approfondire le questioni anche attraverso l’utilizzo della LIM o di un proiettore che consentono l’integrazione multimediale;  </a:t>
            </a:r>
          </a:p>
          <a:p>
            <a:pPr algn="just" rtl="0" fontAlgn="base">
              <a:buFont typeface="Wingdings" pitchFamily="2" charset="2"/>
              <a:buChar char="Ø"/>
            </a:pPr>
            <a:r>
              <a:rPr lang="it-IT" sz="2400" b="0" i="0" dirty="0">
                <a:solidFill>
                  <a:srgbClr val="000000"/>
                </a:solidFill>
                <a:effectLst/>
                <a:latin typeface="Times New Roman" panose="02020603050405020304" pitchFamily="18" charset="0"/>
              </a:rPr>
              <a:t>Gli ambienti naturali, biodiversità, sviluppo sostenibile, utilizzo di energie alternative, le isole di </a:t>
            </a:r>
            <a:r>
              <a:rPr lang="it-IT" sz="2400" dirty="0">
                <a:solidFill>
                  <a:srgbClr val="000000"/>
                </a:solidFill>
                <a:latin typeface="Times New Roman" panose="02020603050405020304" pitchFamily="18" charset="0"/>
              </a:rPr>
              <a:t>plastica</a:t>
            </a:r>
            <a:r>
              <a:rPr lang="it-IT" sz="2400" b="0" i="0" dirty="0">
                <a:solidFill>
                  <a:srgbClr val="000000"/>
                </a:solidFill>
                <a:effectLst/>
                <a:latin typeface="Times New Roman" panose="02020603050405020304" pitchFamily="18" charset="0"/>
              </a:rPr>
              <a:t>.</a:t>
            </a:r>
          </a:p>
          <a:p>
            <a:pPr marL="0" indent="0" algn="just" rtl="0" fontAlgn="base">
              <a:buNone/>
            </a:pPr>
            <a:endParaRPr lang="it-IT" sz="2400" b="0" i="0" dirty="0">
              <a:solidFill>
                <a:srgbClr val="000000"/>
              </a:solidFill>
              <a:effectLst/>
              <a:latin typeface="Times New Roman" panose="02020603050405020304" pitchFamily="18" charset="0"/>
            </a:endParaRPr>
          </a:p>
          <a:p>
            <a:pPr algn="just" rtl="0" fontAlgn="base">
              <a:buFont typeface="Arial" panose="020B0604020202020204" pitchFamily="34" charset="0"/>
              <a:buChar char="•"/>
            </a:pPr>
            <a:r>
              <a:rPr lang="it-IT" sz="2400" b="0" i="0" dirty="0">
                <a:solidFill>
                  <a:srgbClr val="000000"/>
                </a:solidFill>
                <a:effectLst/>
                <a:latin typeface="Times New Roman" panose="02020603050405020304" pitchFamily="18" charset="0"/>
              </a:rPr>
              <a:t>Lo scopo principale è suscitare l’interesse degli studenti aprendo ad una discussione partecipata.  </a:t>
            </a:r>
          </a:p>
          <a:p>
            <a:pPr algn="just" rtl="0" fontAlgn="base">
              <a:buFont typeface="Arial" panose="020B0604020202020204" pitchFamily="34" charset="0"/>
              <a:buChar char="•"/>
            </a:pPr>
            <a:endParaRPr lang="it-IT" sz="2400" b="0" i="0" dirty="0">
              <a:solidFill>
                <a:srgbClr val="000000"/>
              </a:solidFill>
              <a:effectLst/>
              <a:latin typeface="Times New Roman" panose="02020603050405020304" pitchFamily="18" charset="0"/>
            </a:endParaRPr>
          </a:p>
          <a:p>
            <a:pPr algn="just" rtl="0" fontAlgn="base">
              <a:buFont typeface="Arial" panose="020B0604020202020204" pitchFamily="34" charset="0"/>
              <a:buChar char="•"/>
            </a:pPr>
            <a:r>
              <a:rPr lang="it-IT" sz="2400" b="0" i="0" dirty="0">
                <a:solidFill>
                  <a:srgbClr val="000000"/>
                </a:solidFill>
                <a:effectLst/>
                <a:latin typeface="Times New Roman" panose="02020603050405020304" pitchFamily="18" charset="0"/>
              </a:rPr>
              <a:t>Verranno proposte delle attività modulate sulle curiosità e le abilità degli studenti. </a:t>
            </a:r>
            <a:r>
              <a:rPr lang="it-IT" sz="1800" b="0" i="0" dirty="0">
                <a:solidFill>
                  <a:srgbClr val="000000"/>
                </a:solidFill>
                <a:effectLst/>
                <a:latin typeface="Times New Roman" panose="02020603050405020304" pitchFamily="18" charset="0"/>
              </a:rPr>
              <a:t> </a:t>
            </a:r>
          </a:p>
          <a:p>
            <a:pPr marL="0" indent="0">
              <a:buNone/>
            </a:pPr>
            <a:endParaRPr lang="it-IT" dirty="0"/>
          </a:p>
        </p:txBody>
      </p:sp>
    </p:spTree>
    <p:extLst>
      <p:ext uri="{BB962C8B-B14F-4D97-AF65-F5344CB8AC3E}">
        <p14:creationId xmlns:p14="http://schemas.microsoft.com/office/powerpoint/2010/main" val="852087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3709B3E-86CB-1290-F1A8-1E072288D4B7}"/>
              </a:ext>
            </a:extLst>
          </p:cNvPr>
          <p:cNvSpPr>
            <a:spLocks noGrp="1"/>
          </p:cNvSpPr>
          <p:nvPr>
            <p:ph type="title"/>
          </p:nvPr>
        </p:nvSpPr>
        <p:spPr>
          <a:xfrm>
            <a:off x="686834" y="1153572"/>
            <a:ext cx="3200400" cy="4461163"/>
          </a:xfrm>
        </p:spPr>
        <p:txBody>
          <a:bodyPr>
            <a:normAutofit/>
          </a:bodyPr>
          <a:lstStyle/>
          <a:p>
            <a:r>
              <a:rPr lang="it-IT" sz="3700">
                <a:solidFill>
                  <a:srgbClr val="FFFFFF"/>
                </a:solidFill>
              </a:rPr>
              <a:t>ESECUZIONE. </a:t>
            </a:r>
            <a:br>
              <a:rPr lang="it-IT" sz="3700">
                <a:solidFill>
                  <a:srgbClr val="FFFFFF"/>
                </a:solidFill>
              </a:rPr>
            </a:br>
            <a:r>
              <a:rPr lang="it-IT" sz="3700">
                <a:solidFill>
                  <a:srgbClr val="FFFFFF"/>
                </a:solidFill>
              </a:rPr>
              <a:t>FASE 4. LABORATORIO.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egnaposto contenuto 2">
            <a:extLst>
              <a:ext uri="{FF2B5EF4-FFF2-40B4-BE49-F238E27FC236}">
                <a16:creationId xmlns:a16="http://schemas.microsoft.com/office/drawing/2014/main" id="{84F3C539-8DF2-06B3-2A49-D8B038897534}"/>
              </a:ext>
            </a:extLst>
          </p:cNvPr>
          <p:cNvSpPr>
            <a:spLocks noGrp="1"/>
          </p:cNvSpPr>
          <p:nvPr>
            <p:ph idx="1"/>
          </p:nvPr>
        </p:nvSpPr>
        <p:spPr>
          <a:xfrm>
            <a:off x="4447308" y="152400"/>
            <a:ext cx="6906491" cy="6386512"/>
          </a:xfrm>
        </p:spPr>
        <p:txBody>
          <a:bodyPr anchor="ctr">
            <a:normAutofit/>
          </a:bodyPr>
          <a:lstStyle/>
          <a:p>
            <a:r>
              <a:rPr lang="it-IT" sz="2600" dirty="0"/>
              <a:t>Al termine del percorso didattico, è consigliato sottoporre agli studenti un’attività specifica, che possa renderli più consapevoli dei contenuti acquisiti (laboratorio).</a:t>
            </a:r>
          </a:p>
          <a:p>
            <a:r>
              <a:rPr lang="it-IT" sz="2600" dirty="0"/>
              <a:t>Per questo si può proporre un «compito di realtà» incentrato sulle abitudini di acquisto dei ragazzi e delle loro famiglie, specificatamente sull’utilizzo quotidiano della plastica.</a:t>
            </a:r>
          </a:p>
          <a:p>
            <a:r>
              <a:rPr lang="it-IT" sz="2600" dirty="0"/>
              <a:t>A partire da una piccola esperienza, gli studenti potranno attivare una fase di ricerca pratica per poi produrre un elaborato da condividere in classe attraverso degli strumenti tecnologici.</a:t>
            </a:r>
          </a:p>
        </p:txBody>
      </p:sp>
    </p:spTree>
    <p:extLst>
      <p:ext uri="{BB962C8B-B14F-4D97-AF65-F5344CB8AC3E}">
        <p14:creationId xmlns:p14="http://schemas.microsoft.com/office/powerpoint/2010/main" val="3346022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66" name="Rectangle 55">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57">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68"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Rectangle 62">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olo 1">
            <a:extLst>
              <a:ext uri="{FF2B5EF4-FFF2-40B4-BE49-F238E27FC236}">
                <a16:creationId xmlns:a16="http://schemas.microsoft.com/office/drawing/2014/main" id="{CB9F7BB6-148A-E915-1550-F5B9ABAF6AE2}"/>
              </a:ext>
            </a:extLst>
          </p:cNvPr>
          <p:cNvSpPr>
            <a:spLocks noGrp="1"/>
          </p:cNvSpPr>
          <p:nvPr>
            <p:ph type="title"/>
          </p:nvPr>
        </p:nvSpPr>
        <p:spPr>
          <a:xfrm>
            <a:off x="1047280" y="759805"/>
            <a:ext cx="10306520" cy="1325563"/>
          </a:xfrm>
        </p:spPr>
        <p:txBody>
          <a:bodyPr>
            <a:normAutofit/>
          </a:bodyPr>
          <a:lstStyle/>
          <a:p>
            <a:r>
              <a:rPr lang="it-IT" sz="4000" dirty="0">
                <a:solidFill>
                  <a:srgbClr val="FFFFFF"/>
                </a:solidFill>
              </a:rPr>
              <a:t>9. PAROLE CHIAVE</a:t>
            </a:r>
          </a:p>
        </p:txBody>
      </p:sp>
      <p:sp>
        <p:nvSpPr>
          <p:cNvPr id="3" name="Segnaposto contenuto 2">
            <a:extLst>
              <a:ext uri="{FF2B5EF4-FFF2-40B4-BE49-F238E27FC236}">
                <a16:creationId xmlns:a16="http://schemas.microsoft.com/office/drawing/2014/main" id="{2AAAB0FC-086F-4C2A-2F5E-D76370C6D63F}"/>
              </a:ext>
            </a:extLst>
          </p:cNvPr>
          <p:cNvSpPr>
            <a:spLocks noGrp="1"/>
          </p:cNvSpPr>
          <p:nvPr>
            <p:ph idx="1"/>
          </p:nvPr>
        </p:nvSpPr>
        <p:spPr>
          <a:xfrm>
            <a:off x="1424904" y="2494450"/>
            <a:ext cx="4053545" cy="3563159"/>
          </a:xfrm>
        </p:spPr>
        <p:txBody>
          <a:bodyPr>
            <a:normAutofit/>
          </a:bodyPr>
          <a:lstStyle/>
          <a:p>
            <a:r>
              <a:rPr lang="it-IT" sz="2400"/>
              <a:t>SOSTENIBILITÀ</a:t>
            </a:r>
          </a:p>
          <a:p>
            <a:r>
              <a:rPr lang="it-IT" sz="2400"/>
              <a:t>INQUINAMENTO</a:t>
            </a:r>
          </a:p>
          <a:p>
            <a:r>
              <a:rPr lang="it-IT" sz="2400"/>
              <a:t>PLASTICA</a:t>
            </a:r>
          </a:p>
          <a:p>
            <a:r>
              <a:rPr lang="it-IT" sz="2400"/>
              <a:t>RICICLAGGIO DEI RIFIUTI</a:t>
            </a:r>
          </a:p>
          <a:p>
            <a:r>
              <a:rPr lang="it-IT" sz="2400"/>
              <a:t>TUTELA DELLA SALUTE</a:t>
            </a:r>
          </a:p>
          <a:p>
            <a:r>
              <a:rPr lang="it-IT" sz="2400"/>
              <a:t>EDUCAZIONE AMBIENTALE</a:t>
            </a:r>
          </a:p>
        </p:txBody>
      </p:sp>
      <p:pic>
        <p:nvPicPr>
          <p:cNvPr id="11" name="Immagine 10">
            <a:extLst>
              <a:ext uri="{FF2B5EF4-FFF2-40B4-BE49-F238E27FC236}">
                <a16:creationId xmlns:a16="http://schemas.microsoft.com/office/drawing/2014/main" id="{14E53EFF-EB4A-BB68-327C-C58274A5E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5713" y="2179131"/>
            <a:ext cx="5767387" cy="3244723"/>
          </a:xfrm>
          <a:prstGeom prst="rect">
            <a:avLst/>
          </a:prstGeom>
        </p:spPr>
      </p:pic>
    </p:spTree>
    <p:extLst>
      <p:ext uri="{BB962C8B-B14F-4D97-AF65-F5344CB8AC3E}">
        <p14:creationId xmlns:p14="http://schemas.microsoft.com/office/powerpoint/2010/main" val="368174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F6844547-F819-2F4A-3708-25D3CFCAF820}"/>
              </a:ext>
            </a:extLst>
          </p:cNvPr>
          <p:cNvSpPr>
            <a:spLocks noGrp="1"/>
          </p:cNvSpPr>
          <p:nvPr>
            <p:ph type="title"/>
          </p:nvPr>
        </p:nvSpPr>
        <p:spPr>
          <a:xfrm>
            <a:off x="643467" y="321734"/>
            <a:ext cx="10905066" cy="1135737"/>
          </a:xfrm>
        </p:spPr>
        <p:txBody>
          <a:bodyPr>
            <a:normAutofit/>
          </a:bodyPr>
          <a:lstStyle/>
          <a:p>
            <a:r>
              <a:rPr lang="it-IT" sz="3600" b="1" dirty="0"/>
              <a:t>10. SVILUPPO DEL COMPITO DI APPRENDIMENTO.</a:t>
            </a:r>
          </a:p>
        </p:txBody>
      </p:sp>
      <p:sp>
        <p:nvSpPr>
          <p:cNvPr id="3" name="Segnaposto contenuto 2">
            <a:extLst>
              <a:ext uri="{FF2B5EF4-FFF2-40B4-BE49-F238E27FC236}">
                <a16:creationId xmlns:a16="http://schemas.microsoft.com/office/drawing/2014/main" id="{651C82F2-3ABE-0473-56C8-6872259049F6}"/>
              </a:ext>
            </a:extLst>
          </p:cNvPr>
          <p:cNvSpPr>
            <a:spLocks noGrp="1"/>
          </p:cNvSpPr>
          <p:nvPr>
            <p:ph idx="1"/>
          </p:nvPr>
        </p:nvSpPr>
        <p:spPr>
          <a:xfrm>
            <a:off x="643467" y="1457471"/>
            <a:ext cx="10905066" cy="4857382"/>
          </a:xfrm>
        </p:spPr>
        <p:txBody>
          <a:bodyPr>
            <a:noAutofit/>
          </a:bodyPr>
          <a:lstStyle/>
          <a:p>
            <a:pPr algn="just"/>
            <a:r>
              <a:rPr lang="it-IT" dirty="0"/>
              <a:t>Ogni studente, è chiamato ad osservare la quantità di rifiuti plastici prodotti in famiglia, all’interno della propria abitazione, nell’arco di una settimana.</a:t>
            </a:r>
          </a:p>
          <a:p>
            <a:pPr algn="just"/>
            <a:r>
              <a:rPr lang="it-IT" dirty="0"/>
              <a:t>La classe verrà divisa in gruppi di cinque persone. Ogni studente, dopo aver osservato in maniera autonoma la produzione dei rifiuti della propria famiglia, confronterà i dati raccolti con quelli degli altri componenti del gruppo (Elenco dei prodotti e della tipologia di plastica).</a:t>
            </a:r>
          </a:p>
          <a:p>
            <a:pPr algn="just"/>
            <a:r>
              <a:rPr lang="it-IT" dirty="0"/>
              <a:t> Individuato il prodotto presente in maggior misura, il gruppo ne illustrerà  il processo di riciclaggio e una delle conseguenze per l’ambiente se non correttamente smaltito. Potranno avvalersi di materiale reperibile in Internet o documentare realtà presenti nella propria comunità.</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97687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olo 1">
            <a:extLst>
              <a:ext uri="{FF2B5EF4-FFF2-40B4-BE49-F238E27FC236}">
                <a16:creationId xmlns:a16="http://schemas.microsoft.com/office/drawing/2014/main" id="{6721389E-3638-4596-3D7A-7FAFE6E2F4CA}"/>
              </a:ext>
            </a:extLst>
          </p:cNvPr>
          <p:cNvSpPr>
            <a:spLocks noGrp="1"/>
          </p:cNvSpPr>
          <p:nvPr>
            <p:ph type="ctrTitle"/>
          </p:nvPr>
        </p:nvSpPr>
        <p:spPr>
          <a:xfrm>
            <a:off x="242910" y="1598246"/>
            <a:ext cx="5025775" cy="5122985"/>
          </a:xfrm>
        </p:spPr>
        <p:txBody>
          <a:bodyPr anchor="t">
            <a:normAutofit/>
          </a:bodyPr>
          <a:lstStyle/>
          <a:p>
            <a:pPr algn="r"/>
            <a:r>
              <a:rPr lang="it-IT" sz="6800" b="1" dirty="0">
                <a:solidFill>
                  <a:srgbClr val="FFFFFF"/>
                </a:solidFill>
              </a:rPr>
              <a:t>11. PRODUZIONI DEGLI ALLIEVI.</a:t>
            </a:r>
          </a:p>
        </p:txBody>
      </p:sp>
      <p:sp>
        <p:nvSpPr>
          <p:cNvPr id="3" name="Sottotitolo 2">
            <a:extLst>
              <a:ext uri="{FF2B5EF4-FFF2-40B4-BE49-F238E27FC236}">
                <a16:creationId xmlns:a16="http://schemas.microsoft.com/office/drawing/2014/main" id="{6EA2E1C7-6037-F170-9029-49D3F0AA5351}"/>
              </a:ext>
            </a:extLst>
          </p:cNvPr>
          <p:cNvSpPr>
            <a:spLocks noGrp="1"/>
          </p:cNvSpPr>
          <p:nvPr>
            <p:ph type="subTitle" idx="1"/>
          </p:nvPr>
        </p:nvSpPr>
        <p:spPr>
          <a:xfrm>
            <a:off x="5792994" y="1590840"/>
            <a:ext cx="5672176" cy="5095221"/>
          </a:xfrm>
        </p:spPr>
        <p:txBody>
          <a:bodyPr>
            <a:normAutofit/>
          </a:bodyPr>
          <a:lstStyle/>
          <a:p>
            <a:pPr marL="342900" indent="-342900" algn="l">
              <a:buFont typeface="Arial" panose="020B0604020202020204" pitchFamily="34" charset="0"/>
              <a:buChar char="•"/>
            </a:pPr>
            <a:r>
              <a:rPr lang="it-IT" sz="3100" dirty="0">
                <a:solidFill>
                  <a:srgbClr val="FFFFFF"/>
                </a:solidFill>
              </a:rPr>
              <a:t>Presentazione in formato multimediale/cartaceo del compito di realtà (</a:t>
            </a:r>
            <a:r>
              <a:rPr lang="it-IT" dirty="0">
                <a:solidFill>
                  <a:srgbClr val="FFFFFF"/>
                </a:solidFill>
              </a:rPr>
              <a:t>TESTO + GRAFICA CON DATI E STATISTICHE, MICROSOFT EXCEL, MICROSOFT POWERPOINT, YOUTUBE, GOOGLE MAPS, GOOGLE EARTH, GOOGLE FORMS</a:t>
            </a:r>
            <a:r>
              <a:rPr lang="it-IT" sz="2800" dirty="0">
                <a:solidFill>
                  <a:srgbClr val="FFFFFF"/>
                </a:solidFill>
              </a:rPr>
              <a:t>)</a:t>
            </a:r>
          </a:p>
          <a:p>
            <a:pPr marL="342900" indent="-342900" algn="l">
              <a:buFont typeface="Arial" panose="020B0604020202020204" pitchFamily="34" charset="0"/>
              <a:buChar char="•"/>
            </a:pPr>
            <a:r>
              <a:rPr lang="it-IT" sz="3100" dirty="0">
                <a:solidFill>
                  <a:srgbClr val="FFFFFF"/>
                </a:solidFill>
              </a:rPr>
              <a:t>Carte tematiche con dati specifici e caratteristici.</a:t>
            </a:r>
          </a:p>
        </p:txBody>
      </p:sp>
      <p:cxnSp>
        <p:nvCxnSpPr>
          <p:cNvPr id="39" name="Straight Connector 3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269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6F1AE740-1017-354C-F0DE-C01B7D35D05E}"/>
              </a:ext>
            </a:extLst>
          </p:cNvPr>
          <p:cNvSpPr>
            <a:spLocks noGrp="1"/>
          </p:cNvSpPr>
          <p:nvPr>
            <p:ph type="title"/>
          </p:nvPr>
        </p:nvSpPr>
        <p:spPr>
          <a:xfrm>
            <a:off x="838200" y="365125"/>
            <a:ext cx="10515600" cy="1325563"/>
          </a:xfrm>
        </p:spPr>
        <p:txBody>
          <a:bodyPr>
            <a:normAutofit/>
          </a:bodyPr>
          <a:lstStyle/>
          <a:p>
            <a:pPr algn="ctr"/>
            <a:r>
              <a:rPr lang="it-IT" dirty="0"/>
              <a:t>       </a:t>
            </a:r>
            <a:r>
              <a:rPr lang="it-IT" b="1" dirty="0"/>
              <a:t>12. MODALITA’ DI VERIFICA E VALUTAZIONE.</a:t>
            </a:r>
          </a:p>
        </p:txBody>
      </p:sp>
      <p:sp>
        <p:nvSpPr>
          <p:cNvPr id="23"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egnaposto contenuto 2">
            <a:extLst>
              <a:ext uri="{FF2B5EF4-FFF2-40B4-BE49-F238E27FC236}">
                <a16:creationId xmlns:a16="http://schemas.microsoft.com/office/drawing/2014/main" id="{9C04D708-C68B-087D-CE77-8A277EE33606}"/>
              </a:ext>
            </a:extLst>
          </p:cNvPr>
          <p:cNvSpPr>
            <a:spLocks noGrp="1"/>
          </p:cNvSpPr>
          <p:nvPr>
            <p:ph idx="1"/>
          </p:nvPr>
        </p:nvSpPr>
        <p:spPr>
          <a:xfrm>
            <a:off x="838200" y="1825625"/>
            <a:ext cx="10515600" cy="4351338"/>
          </a:xfrm>
        </p:spPr>
        <p:txBody>
          <a:bodyPr>
            <a:normAutofit/>
          </a:bodyPr>
          <a:lstStyle/>
          <a:p>
            <a:pPr marL="0" indent="0" rtl="0" fontAlgn="base">
              <a:buNone/>
            </a:pPr>
            <a:r>
              <a:rPr lang="it-IT" sz="3200" b="0" i="0" dirty="0">
                <a:effectLst/>
                <a:latin typeface="Times New Roman" panose="02020603050405020304" pitchFamily="18" charset="0"/>
              </a:rPr>
              <a:t>    </a:t>
            </a:r>
            <a:r>
              <a:rPr lang="it-IT" sz="3200" b="1" i="0" dirty="0">
                <a:effectLst/>
                <a:latin typeface="Times New Roman" panose="02020603050405020304" pitchFamily="18" charset="0"/>
              </a:rPr>
              <a:t>VERIFICA </a:t>
            </a:r>
            <a:r>
              <a:rPr lang="it-IT" sz="3200" b="0" i="0" dirty="0">
                <a:effectLst/>
                <a:latin typeface="Times New Roman" panose="02020603050405020304" pitchFamily="18" charset="0"/>
              </a:rPr>
              <a:t> </a:t>
            </a:r>
            <a:endParaRPr lang="it-IT" sz="3200" b="0" i="0" dirty="0">
              <a:effectLst/>
              <a:latin typeface="Segoe UI" panose="020B0502040204020203" pitchFamily="34" charset="0"/>
            </a:endParaRPr>
          </a:p>
          <a:p>
            <a:pPr rtl="0" fontAlgn="base">
              <a:buFont typeface="Arial" panose="020B0604020202020204" pitchFamily="34" charset="0"/>
              <a:buChar char="•"/>
            </a:pPr>
            <a:r>
              <a:rPr lang="it-IT" b="0" i="0" dirty="0">
                <a:effectLst/>
                <a:latin typeface="Times New Roman" panose="02020603050405020304" pitchFamily="18" charset="0"/>
              </a:rPr>
              <a:t>Discussione</a:t>
            </a:r>
          </a:p>
          <a:p>
            <a:pPr rtl="0" fontAlgn="base">
              <a:buFont typeface="Arial" panose="020B0604020202020204" pitchFamily="34" charset="0"/>
              <a:buChar char="•"/>
            </a:pPr>
            <a:r>
              <a:rPr lang="it-IT" b="0" i="0" dirty="0">
                <a:effectLst/>
                <a:latin typeface="Times New Roman" panose="02020603050405020304" pitchFamily="18" charset="0"/>
              </a:rPr>
              <a:t>Domande e risposte dal banco  </a:t>
            </a:r>
          </a:p>
          <a:p>
            <a:pPr rtl="0" fontAlgn="base">
              <a:buFont typeface="Arial" panose="020B0604020202020204" pitchFamily="34" charset="0"/>
              <a:buChar char="•"/>
            </a:pPr>
            <a:r>
              <a:rPr lang="it-IT" b="0" i="0" dirty="0">
                <a:effectLst/>
                <a:latin typeface="Times New Roman" panose="02020603050405020304" pitchFamily="18" charset="0"/>
              </a:rPr>
              <a:t>Contributi individuali degli studenti nella preparazione del compito di realtà  </a:t>
            </a:r>
          </a:p>
          <a:p>
            <a:pPr rtl="0" fontAlgn="base">
              <a:buFont typeface="Arial" panose="020B0604020202020204" pitchFamily="34" charset="0"/>
              <a:buChar char="•"/>
            </a:pPr>
            <a:r>
              <a:rPr lang="it-IT" b="0" i="0" dirty="0">
                <a:effectLst/>
                <a:latin typeface="Times New Roman" panose="02020603050405020304" pitchFamily="18" charset="0"/>
              </a:rPr>
              <a:t>Verifica orale finale.</a:t>
            </a:r>
          </a:p>
          <a:p>
            <a:pPr marL="0" indent="0" rtl="0" fontAlgn="base">
              <a:buNone/>
            </a:pPr>
            <a:r>
              <a:rPr lang="it-IT" b="0" i="0" dirty="0">
                <a:effectLst/>
                <a:latin typeface="Times New Roman" panose="02020603050405020304" pitchFamily="18" charset="0"/>
              </a:rPr>
              <a:t> </a:t>
            </a:r>
            <a:endParaRPr lang="it-IT" b="0" i="0" dirty="0">
              <a:effectLst/>
              <a:latin typeface="Segoe UI" panose="020B0502040204020203" pitchFamily="34" charset="0"/>
            </a:endParaRPr>
          </a:p>
          <a:p>
            <a:pPr marL="0" indent="0" rtl="0" fontAlgn="base">
              <a:buNone/>
            </a:pPr>
            <a:endParaRPr lang="it-IT" b="0" i="0" dirty="0">
              <a:effectLst/>
              <a:latin typeface="Segoe UI" panose="020B0502040204020203" pitchFamily="34" charset="0"/>
            </a:endParaRPr>
          </a:p>
        </p:txBody>
      </p:sp>
    </p:spTree>
    <p:extLst>
      <p:ext uri="{BB962C8B-B14F-4D97-AF65-F5344CB8AC3E}">
        <p14:creationId xmlns:p14="http://schemas.microsoft.com/office/powerpoint/2010/main" val="735354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63CFEC15-95BA-6E5B-430A-9AB7A9B6C311}"/>
              </a:ext>
            </a:extLst>
          </p:cNvPr>
          <p:cNvSpPr>
            <a:spLocks noGrp="1"/>
          </p:cNvSpPr>
          <p:nvPr>
            <p:ph type="title"/>
          </p:nvPr>
        </p:nvSpPr>
        <p:spPr>
          <a:xfrm>
            <a:off x="643467" y="1763485"/>
            <a:ext cx="3607255" cy="4451045"/>
          </a:xfrm>
        </p:spPr>
        <p:txBody>
          <a:bodyPr anchor="t">
            <a:normAutofit/>
          </a:bodyPr>
          <a:lstStyle/>
          <a:p>
            <a:r>
              <a:rPr lang="it-IT" sz="3600" dirty="0"/>
              <a:t>        </a:t>
            </a:r>
            <a:r>
              <a:rPr lang="it-IT" sz="3600" b="1" dirty="0"/>
              <a:t>12. MODALITA’ DI VERIFICA E VALUTAZIONE</a:t>
            </a:r>
            <a:r>
              <a:rPr lang="it-IT" sz="3600" dirty="0"/>
              <a:t>.</a:t>
            </a: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egnaposto contenuto 2">
            <a:extLst>
              <a:ext uri="{FF2B5EF4-FFF2-40B4-BE49-F238E27FC236}">
                <a16:creationId xmlns:a16="http://schemas.microsoft.com/office/drawing/2014/main" id="{4A87DCCA-5F2B-A6C9-CA76-5E1A77440F6C}"/>
              </a:ext>
            </a:extLst>
          </p:cNvPr>
          <p:cNvSpPr>
            <a:spLocks noGrp="1"/>
          </p:cNvSpPr>
          <p:nvPr>
            <p:ph idx="1"/>
          </p:nvPr>
        </p:nvSpPr>
        <p:spPr>
          <a:xfrm>
            <a:off x="4250722" y="288486"/>
            <a:ext cx="7859486" cy="6164658"/>
          </a:xfrm>
        </p:spPr>
        <p:txBody>
          <a:bodyPr>
            <a:normAutofit fontScale="85000" lnSpcReduction="20000"/>
          </a:bodyPr>
          <a:lstStyle/>
          <a:p>
            <a:pPr marL="0" indent="0" rtl="0" fontAlgn="base">
              <a:buNone/>
            </a:pPr>
            <a:r>
              <a:rPr lang="it-IT" sz="3300" b="1" i="0" dirty="0">
                <a:effectLst/>
                <a:latin typeface="Times New Roman" panose="02020603050405020304" pitchFamily="18" charset="0"/>
              </a:rPr>
              <a:t> VALUTAZIONE  </a:t>
            </a:r>
            <a:endParaRPr lang="it-IT" sz="3300" b="1" i="0" dirty="0">
              <a:effectLst/>
              <a:latin typeface="Segoe UI" panose="020B0502040204020203" pitchFamily="34" charset="0"/>
            </a:endParaRPr>
          </a:p>
          <a:p>
            <a:pPr marL="0" indent="0" rtl="0" fontAlgn="base">
              <a:buNone/>
            </a:pPr>
            <a:r>
              <a:rPr lang="it-IT" b="0" i="0" dirty="0">
                <a:effectLst/>
                <a:latin typeface="Times New Roman" panose="02020603050405020304" pitchFamily="18" charset="0"/>
              </a:rPr>
              <a:t> </a:t>
            </a:r>
            <a:endParaRPr lang="it-IT" b="0" i="0" dirty="0">
              <a:effectLst/>
              <a:latin typeface="Segoe UI" panose="020B0502040204020203" pitchFamily="34" charset="0"/>
            </a:endParaRPr>
          </a:p>
          <a:p>
            <a:pPr rtl="0" fontAlgn="base">
              <a:buFont typeface="Arial" panose="020B0604020202020204" pitchFamily="34" charset="0"/>
              <a:buChar char="•"/>
            </a:pPr>
            <a:r>
              <a:rPr lang="it-IT" b="0" i="0" dirty="0">
                <a:effectLst/>
                <a:latin typeface="Times New Roman" panose="02020603050405020304" pitchFamily="18" charset="0"/>
              </a:rPr>
              <a:t>Rubriche di valutazione  </a:t>
            </a:r>
          </a:p>
          <a:p>
            <a:pPr marL="0" indent="0" rtl="0" fontAlgn="base">
              <a:buNone/>
            </a:pPr>
            <a:r>
              <a:rPr lang="it-IT" b="0" i="1" dirty="0">
                <a:effectLst/>
                <a:latin typeface="Times New Roman" panose="02020603050405020304" pitchFamily="18" charset="0"/>
              </a:rPr>
              <a:t>Per valutare le competenze ricorriamo a “prove esperte/prove di verifica” che non si limitano a misurare conoscenze ed abilità, ma soprattutto la capacità dell’allievo di risolvere problemi aperti, di interpretare/analizzare/argomentare di produrre un microprogetto  </a:t>
            </a:r>
            <a:endParaRPr lang="it-IT" b="0" i="1" dirty="0">
              <a:effectLst/>
              <a:latin typeface="Segoe UI" panose="020B0502040204020203" pitchFamily="34" charset="0"/>
            </a:endParaRPr>
          </a:p>
          <a:p>
            <a:pPr marL="0" indent="0" rtl="0" fontAlgn="base">
              <a:buNone/>
            </a:pPr>
            <a:r>
              <a:rPr lang="it-IT" b="0" i="1" dirty="0">
                <a:effectLst/>
                <a:latin typeface="Times New Roman" panose="02020603050405020304" pitchFamily="18" charset="0"/>
              </a:rPr>
              <a:t> </a:t>
            </a:r>
            <a:endParaRPr lang="it-IT" b="0" i="1" dirty="0">
              <a:effectLst/>
              <a:latin typeface="Segoe UI" panose="020B0502040204020203" pitchFamily="34" charset="0"/>
            </a:endParaRPr>
          </a:p>
          <a:p>
            <a:pPr rtl="0" fontAlgn="base">
              <a:buFont typeface="Arial" panose="020B0604020202020204" pitchFamily="34" charset="0"/>
              <a:buChar char="•"/>
            </a:pPr>
            <a:r>
              <a:rPr lang="it-IT" b="0" i="0" dirty="0">
                <a:effectLst/>
                <a:latin typeface="Times New Roman" panose="02020603050405020304" pitchFamily="18" charset="0"/>
              </a:rPr>
              <a:t>osservare lo svolgimento del compito di realtà  </a:t>
            </a:r>
          </a:p>
          <a:p>
            <a:pPr rtl="0" fontAlgn="base">
              <a:buFont typeface="Arial" panose="020B0604020202020204" pitchFamily="34" charset="0"/>
              <a:buChar char="•"/>
            </a:pPr>
            <a:r>
              <a:rPr lang="it-IT" b="0" i="0" dirty="0">
                <a:effectLst/>
                <a:latin typeface="Times New Roman" panose="02020603050405020304" pitchFamily="18" charset="0"/>
              </a:rPr>
              <a:t>valutare i prodotti elaborati </a:t>
            </a:r>
          </a:p>
          <a:p>
            <a:pPr rtl="0" fontAlgn="base">
              <a:buFont typeface="Arial" panose="020B0604020202020204" pitchFamily="34" charset="0"/>
              <a:buChar char="•"/>
            </a:pPr>
            <a:r>
              <a:rPr lang="it-IT" b="0" i="0" dirty="0">
                <a:effectLst/>
                <a:latin typeface="Times New Roman" panose="02020603050405020304" pitchFamily="18" charset="0"/>
              </a:rPr>
              <a:t>valutare la relazione di ricostruzione dell’attività da parte dell’allievo  </a:t>
            </a:r>
          </a:p>
          <a:p>
            <a:pPr rtl="0" fontAlgn="base">
              <a:buFont typeface="Arial" panose="020B0604020202020204" pitchFamily="34" charset="0"/>
              <a:buChar char="•"/>
            </a:pPr>
            <a:r>
              <a:rPr lang="it-IT" b="0" i="0" dirty="0">
                <a:effectLst/>
                <a:latin typeface="Times New Roman" panose="02020603050405020304" pitchFamily="18" charset="0"/>
              </a:rPr>
              <a:t>somministrare prove di competenza  </a:t>
            </a:r>
          </a:p>
          <a:p>
            <a:pPr marL="0" indent="0" rtl="0" fontAlgn="base">
              <a:buNone/>
            </a:pPr>
            <a:r>
              <a:rPr lang="it-IT" b="0" i="0" dirty="0">
                <a:effectLst/>
                <a:latin typeface="Times New Roman" panose="02020603050405020304" pitchFamily="18" charset="0"/>
              </a:rPr>
              <a:t> </a:t>
            </a:r>
            <a:endParaRPr lang="it-IT" b="0" i="0" dirty="0">
              <a:effectLst/>
              <a:latin typeface="Segoe UI" panose="020B0502040204020203" pitchFamily="34" charset="0"/>
            </a:endParaRPr>
          </a:p>
          <a:p>
            <a:pPr marL="0" indent="0" rtl="0" fontAlgn="base">
              <a:buNone/>
            </a:pPr>
            <a:r>
              <a:rPr lang="it-IT" b="0" i="1" dirty="0">
                <a:effectLst/>
                <a:latin typeface="Times New Roman" panose="02020603050405020304" pitchFamily="18" charset="0"/>
              </a:rPr>
              <a:t>Per valutare le conoscenze e le abilità si potranno stabilire criteri qualitativi per attribuire un voto in decimi anche ai prodotti intermedi e finale e alla relazione individuale. </a:t>
            </a:r>
            <a:r>
              <a:rPr lang="it-IT" b="0" i="0" dirty="0">
                <a:effectLst/>
                <a:latin typeface="Times New Roman" panose="02020603050405020304" pitchFamily="18" charset="0"/>
              </a:rPr>
              <a:t> </a:t>
            </a:r>
            <a:endParaRPr lang="it-IT" dirty="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48105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7443964-2942-9C71-9461-E5766027F55C}"/>
              </a:ext>
            </a:extLst>
          </p:cNvPr>
          <p:cNvSpPr>
            <a:spLocks noGrp="1"/>
          </p:cNvSpPr>
          <p:nvPr>
            <p:ph type="title"/>
          </p:nvPr>
        </p:nvSpPr>
        <p:spPr>
          <a:xfrm>
            <a:off x="841248" y="548640"/>
            <a:ext cx="3600860" cy="5431536"/>
          </a:xfrm>
        </p:spPr>
        <p:txBody>
          <a:bodyPr>
            <a:normAutofit/>
          </a:bodyPr>
          <a:lstStyle/>
          <a:p>
            <a:r>
              <a:rPr lang="it-IT" sz="5400"/>
              <a:t>                      </a:t>
            </a:r>
            <a:r>
              <a:rPr lang="it-IT" sz="5400" b="1"/>
              <a:t>12. NOTE COCLUSIVE</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egnaposto contenuto 2">
            <a:extLst>
              <a:ext uri="{FF2B5EF4-FFF2-40B4-BE49-F238E27FC236}">
                <a16:creationId xmlns:a16="http://schemas.microsoft.com/office/drawing/2014/main" id="{DF65FE95-ED60-0199-BEEB-BA99957DCFA3}"/>
              </a:ext>
            </a:extLst>
          </p:cNvPr>
          <p:cNvSpPr>
            <a:spLocks noGrp="1"/>
          </p:cNvSpPr>
          <p:nvPr>
            <p:ph idx="1"/>
          </p:nvPr>
        </p:nvSpPr>
        <p:spPr>
          <a:xfrm>
            <a:off x="5126418" y="0"/>
            <a:ext cx="6796487" cy="6857999"/>
          </a:xfrm>
        </p:spPr>
        <p:txBody>
          <a:bodyPr anchor="ctr">
            <a:normAutofit/>
          </a:bodyPr>
          <a:lstStyle/>
          <a:p>
            <a:pPr marL="0" indent="0">
              <a:buNone/>
            </a:pPr>
            <a:r>
              <a:rPr lang="it-IT" sz="2200" dirty="0"/>
              <a:t>RIFLESSIONI SULLA UDA PROPOSTA E SULLE SUE FINALITÀ, ALLA LUCE DEI SEGUENTI PUNTI ARGOMENTATIVI:</a:t>
            </a:r>
          </a:p>
          <a:p>
            <a:pPr marL="0" indent="0">
              <a:buNone/>
            </a:pPr>
            <a:r>
              <a:rPr lang="it-IT" sz="2200" dirty="0"/>
              <a:t>1.METODI DI DIDATTICA APPLICATI</a:t>
            </a:r>
          </a:p>
          <a:p>
            <a:pPr marL="0" indent="0">
              <a:buNone/>
            </a:pPr>
            <a:r>
              <a:rPr lang="it-IT" sz="2200" dirty="0"/>
              <a:t>2.LORO PREMESSE TEORICHE E LORO OBBIETTIVI</a:t>
            </a:r>
          </a:p>
          <a:p>
            <a:pPr marL="0" indent="0">
              <a:buNone/>
            </a:pPr>
            <a:r>
              <a:rPr lang="it-IT" sz="2200" dirty="0"/>
              <a:t>3.SPECIFICI CONCETTI, TEMI E VALORI DELLA GEOGRAFIA ALLA LUCE DELLE:</a:t>
            </a:r>
          </a:p>
          <a:p>
            <a:pPr>
              <a:buFont typeface="Wingdings" pitchFamily="2" charset="2"/>
              <a:buChar char="Ø"/>
            </a:pPr>
            <a:r>
              <a:rPr lang="it-IT" sz="2200" dirty="0"/>
              <a:t>          INDICAZIONI NAZIONALI </a:t>
            </a:r>
          </a:p>
          <a:p>
            <a:pPr>
              <a:buFont typeface="Wingdings" pitchFamily="2" charset="2"/>
              <a:buChar char="Ø"/>
            </a:pPr>
            <a:r>
              <a:rPr lang="it-IT" sz="2200" dirty="0"/>
              <a:t>           8 COMPETENZE CHIAVE INDICATE DALLA UE</a:t>
            </a:r>
          </a:p>
          <a:p>
            <a:pPr>
              <a:buFont typeface="Wingdings" pitchFamily="2" charset="2"/>
              <a:buChar char="Ø"/>
            </a:pPr>
            <a:r>
              <a:rPr lang="it-IT" sz="2200" dirty="0"/>
              <a:t>          OBIETTIVI DELL’ AGENDA 2030</a:t>
            </a:r>
          </a:p>
          <a:p>
            <a:pPr marL="0" indent="0">
              <a:buNone/>
            </a:pPr>
            <a:endParaRPr lang="it-IT" sz="2200" dirty="0"/>
          </a:p>
          <a:p>
            <a:pPr marL="0" indent="0">
              <a:buNone/>
            </a:pPr>
            <a:r>
              <a:rPr lang="it-IT" sz="2200" dirty="0"/>
              <a:t>4.COMPETENZE ACQUISITE DAGLI STUDENTI</a:t>
            </a:r>
          </a:p>
        </p:txBody>
      </p:sp>
    </p:spTree>
    <p:extLst>
      <p:ext uri="{BB962C8B-B14F-4D97-AF65-F5344CB8AC3E}">
        <p14:creationId xmlns:p14="http://schemas.microsoft.com/office/powerpoint/2010/main" val="3354948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descr="Immagine che contiene esterni, filo, fieno, fondale oceanico&#10;&#10;Descrizione generata automaticamente">
            <a:extLst>
              <a:ext uri="{FF2B5EF4-FFF2-40B4-BE49-F238E27FC236}">
                <a16:creationId xmlns:a16="http://schemas.microsoft.com/office/drawing/2014/main" id="{7A0758E8-DE97-5B64-D7C5-F68F81CF9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353" y="598677"/>
            <a:ext cx="4099941" cy="2733294"/>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19" name="Freeform: Shape 18">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magine 6" descr="Immagine che contiene rettile, acqua, tartaruga, nuotando&#10;&#10;Descrizione generata automaticamente">
            <a:extLst>
              <a:ext uri="{FF2B5EF4-FFF2-40B4-BE49-F238E27FC236}">
                <a16:creationId xmlns:a16="http://schemas.microsoft.com/office/drawing/2014/main" id="{3C4023CE-2739-E1B3-820D-4EF348371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353" y="3526029"/>
            <a:ext cx="4094820"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3" name="Segnaposto contenuto 2">
            <a:extLst>
              <a:ext uri="{FF2B5EF4-FFF2-40B4-BE49-F238E27FC236}">
                <a16:creationId xmlns:a16="http://schemas.microsoft.com/office/drawing/2014/main" id="{0F7C0B8F-0473-EC1E-9DDC-416FA0547AF4}"/>
              </a:ext>
            </a:extLst>
          </p:cNvPr>
          <p:cNvSpPr>
            <a:spLocks noGrp="1"/>
          </p:cNvSpPr>
          <p:nvPr>
            <p:ph idx="1"/>
          </p:nvPr>
        </p:nvSpPr>
        <p:spPr>
          <a:xfrm>
            <a:off x="6151294" y="1946684"/>
            <a:ext cx="5397237" cy="4351338"/>
          </a:xfrm>
        </p:spPr>
        <p:txBody>
          <a:bodyPr>
            <a:normAutofit/>
          </a:bodyPr>
          <a:lstStyle/>
          <a:p>
            <a:pPr marL="0" indent="0">
              <a:buNone/>
            </a:pPr>
            <a:r>
              <a:rPr lang="it-IT" dirty="0"/>
              <a:t>Didattica della geografia </a:t>
            </a:r>
          </a:p>
        </p:txBody>
      </p:sp>
      <p:sp>
        <p:nvSpPr>
          <p:cNvPr id="21" name="Arc 20">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CasellaDiTesto 10">
            <a:extLst>
              <a:ext uri="{FF2B5EF4-FFF2-40B4-BE49-F238E27FC236}">
                <a16:creationId xmlns:a16="http://schemas.microsoft.com/office/drawing/2014/main" id="{28489399-137E-1D99-27F7-ABD03E6A6C11}"/>
              </a:ext>
            </a:extLst>
          </p:cNvPr>
          <p:cNvSpPr txBox="1"/>
          <p:nvPr/>
        </p:nvSpPr>
        <p:spPr>
          <a:xfrm>
            <a:off x="4903761" y="4441370"/>
            <a:ext cx="506114" cy="369332"/>
          </a:xfrm>
          <a:prstGeom prst="rect">
            <a:avLst/>
          </a:prstGeom>
          <a:noFill/>
        </p:spPr>
        <p:txBody>
          <a:bodyPr wrap="square" rtlCol="0">
            <a:spAutoFit/>
          </a:bodyPr>
          <a:lstStyle/>
          <a:p>
            <a:r>
              <a:rPr lang="it-IT" dirty="0"/>
              <a:t>I</a:t>
            </a:r>
          </a:p>
        </p:txBody>
      </p:sp>
    </p:spTree>
    <p:extLst>
      <p:ext uri="{BB962C8B-B14F-4D97-AF65-F5344CB8AC3E}">
        <p14:creationId xmlns:p14="http://schemas.microsoft.com/office/powerpoint/2010/main" val="184828074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443D1934FCC5940B778D8EA95BD4A28" ma:contentTypeVersion="4" ma:contentTypeDescription="Creare un nuovo documento." ma:contentTypeScope="" ma:versionID="08f9bdd5bda3540f1979de75506699fd">
  <xsd:schema xmlns:xsd="http://www.w3.org/2001/XMLSchema" xmlns:xs="http://www.w3.org/2001/XMLSchema" xmlns:p="http://schemas.microsoft.com/office/2006/metadata/properties" xmlns:ns2="7fea92bc-40c4-40cd-82b0-0ff75ae519be" targetNamespace="http://schemas.microsoft.com/office/2006/metadata/properties" ma:root="true" ma:fieldsID="a5893524f4a934d12a87c4514862a9c9" ns2:_="">
    <xsd:import namespace="7fea92bc-40c4-40cd-82b0-0ff75ae519b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ea92bc-40c4-40cd-82b0-0ff75ae519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7DB978-9287-488B-96DB-21A29CDBF1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ea92bc-40c4-40cd-82b0-0ff75ae519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3B9C99-AB9F-4ADA-9A8E-5363C044A5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405</TotalTime>
  <Words>1680</Words>
  <Application>Microsoft Macintosh PowerPoint</Application>
  <PresentationFormat>Widescreen</PresentationFormat>
  <Paragraphs>124</Paragraphs>
  <Slides>19</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19</vt:i4>
      </vt:variant>
    </vt:vector>
  </HeadingPairs>
  <TitlesOfParts>
    <vt:vector size="27" baseType="lpstr">
      <vt:lpstr>Arial</vt:lpstr>
      <vt:lpstr>Calibri</vt:lpstr>
      <vt:lpstr>Calibri Light</vt:lpstr>
      <vt:lpstr>Segoe UI</vt:lpstr>
      <vt:lpstr>Symbol</vt:lpstr>
      <vt:lpstr>Times New Roman</vt:lpstr>
      <vt:lpstr>Wingdings</vt:lpstr>
      <vt:lpstr>Tema di Office</vt:lpstr>
      <vt:lpstr>1. Titolo  La sostenibilità ambientale. L’inquinamento da plastica</vt:lpstr>
      <vt:lpstr>4. Tempi di svolgimento / A</vt:lpstr>
      <vt:lpstr>4. TEMPI DI SVOLGIMENTO / B</vt:lpstr>
      <vt:lpstr>5. SPAZI E MATERIALI NECESSARI</vt:lpstr>
      <vt:lpstr>6. COMPETENZE DA VALUTARE</vt:lpstr>
      <vt:lpstr>COMPETENZE CHIAVE DELL’UNIONE EUROPEA *In grassetto gli obiettivi dell’Uda </vt:lpstr>
      <vt:lpstr>7. OBIETTIVI DI APPRENDIMENTO.</vt:lpstr>
      <vt:lpstr>Presentazione standard di PowerPoint</vt:lpstr>
      <vt:lpstr>FASE 1. SENSIBILIZZAZIONE </vt:lpstr>
      <vt:lpstr>FASE 2. PRESENTAZIONE DI UN TESTO BASE E DISCUSSIONE.</vt:lpstr>
      <vt:lpstr>                 FASE 3. DOCUMENTI E ATTIVITA’.</vt:lpstr>
      <vt:lpstr>ESECUZIONE.  FASE 4. LABORATORIO.</vt:lpstr>
      <vt:lpstr>9. PAROLE CHIAVE</vt:lpstr>
      <vt:lpstr>10. SVILUPPO DEL COMPITO DI APPRENDIMENTO.</vt:lpstr>
      <vt:lpstr>11. PRODUZIONI DEGLI ALLIEVI.</vt:lpstr>
      <vt:lpstr>       12. MODALITA’ DI VERIFICA E VALUTAZIONE.</vt:lpstr>
      <vt:lpstr>        12. MODALITA’ DI VERIFICA E VALUTAZIONE.</vt:lpstr>
      <vt:lpstr>                      12. NOTE COCLUSIVE</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Titolo  La sostenibilità ambientale</dc:title>
  <dc:creator>ANTONIO EMANUELE POETA</dc:creator>
  <cp:lastModifiedBy>Rosanna GIUDICE</cp:lastModifiedBy>
  <cp:revision>15</cp:revision>
  <dcterms:created xsi:type="dcterms:W3CDTF">2022-06-03T09:44:42Z</dcterms:created>
  <dcterms:modified xsi:type="dcterms:W3CDTF">2023-06-14T10:42:21Z</dcterms:modified>
</cp:coreProperties>
</file>